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0" r:id="rId2"/>
  </p:sldMasterIdLst>
  <p:notesMasterIdLst>
    <p:notesMasterId r:id="rId34"/>
  </p:notesMasterIdLst>
  <p:handoutMasterIdLst>
    <p:handoutMasterId r:id="rId35"/>
  </p:handoutMasterIdLst>
  <p:sldIdLst>
    <p:sldId id="326" r:id="rId3"/>
    <p:sldId id="549" r:id="rId4"/>
    <p:sldId id="533" r:id="rId5"/>
    <p:sldId id="534" r:id="rId6"/>
    <p:sldId id="535" r:id="rId7"/>
    <p:sldId id="528" r:id="rId8"/>
    <p:sldId id="543" r:id="rId9"/>
    <p:sldId id="524" r:id="rId10"/>
    <p:sldId id="536" r:id="rId11"/>
    <p:sldId id="506" r:id="rId12"/>
    <p:sldId id="505" r:id="rId13"/>
    <p:sldId id="530" r:id="rId14"/>
    <p:sldId id="504" r:id="rId15"/>
    <p:sldId id="557" r:id="rId16"/>
    <p:sldId id="507" r:id="rId17"/>
    <p:sldId id="509" r:id="rId18"/>
    <p:sldId id="510" r:id="rId19"/>
    <p:sldId id="511" r:id="rId20"/>
    <p:sldId id="539" r:id="rId21"/>
    <p:sldId id="521" r:id="rId22"/>
    <p:sldId id="512" r:id="rId23"/>
    <p:sldId id="553" r:id="rId24"/>
    <p:sldId id="544" r:id="rId25"/>
    <p:sldId id="514" r:id="rId26"/>
    <p:sldId id="558" r:id="rId27"/>
    <p:sldId id="541" r:id="rId28"/>
    <p:sldId id="523" r:id="rId29"/>
    <p:sldId id="554" r:id="rId30"/>
    <p:sldId id="550" r:id="rId31"/>
    <p:sldId id="542" r:id="rId32"/>
    <p:sldId id="517"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dav Kunievsky" initials="NK" lastIdx="2" clrIdx="0">
    <p:extLst>
      <p:ext uri="{19B8F6BF-5375-455C-9EA6-DF929625EA0E}">
        <p15:presenceInfo xmlns:p15="http://schemas.microsoft.com/office/powerpoint/2012/main" userId="Nadav Kunievsk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8" autoAdjust="0"/>
    <p:restoredTop sz="90357" autoAdjust="0"/>
  </p:normalViewPr>
  <p:slideViewPr>
    <p:cSldViewPr>
      <p:cViewPr varScale="1">
        <p:scale>
          <a:sx n="67" d="100"/>
          <a:sy n="67" d="100"/>
        </p:scale>
        <p:origin x="1416"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376"/>
    </p:cViewPr>
  </p:sorterViewPr>
  <p:notesViewPr>
    <p:cSldViewPr>
      <p:cViewPr>
        <p:scale>
          <a:sx n="100" d="100"/>
          <a:sy n="100" d="100"/>
        </p:scale>
        <p:origin x="-2550"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290" cy="46422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1458" y="0"/>
            <a:ext cx="3037290" cy="464221"/>
          </a:xfrm>
          <a:prstGeom prst="rect">
            <a:avLst/>
          </a:prstGeom>
        </p:spPr>
        <p:txBody>
          <a:bodyPr vert="horz" lIns="91440" tIns="45720" rIns="91440" bIns="45720" rtlCol="0"/>
          <a:lstStyle>
            <a:lvl1pPr algn="r">
              <a:defRPr sz="1200"/>
            </a:lvl1pPr>
          </a:lstStyle>
          <a:p>
            <a:fld id="{5B219B3B-9D10-4ED3-A9F5-0627B30FC2A3}" type="datetimeFigureOut">
              <a:rPr lang="en-US" smtClean="0"/>
              <a:pPr/>
              <a:t>6/13/2018</a:t>
            </a:fld>
            <a:endParaRPr lang="en-US"/>
          </a:p>
        </p:txBody>
      </p:sp>
      <p:sp>
        <p:nvSpPr>
          <p:cNvPr id="4" name="Footer Placeholder 3"/>
          <p:cNvSpPr>
            <a:spLocks noGrp="1"/>
          </p:cNvSpPr>
          <p:nvPr>
            <p:ph type="ftr" sz="quarter" idx="2"/>
          </p:nvPr>
        </p:nvSpPr>
        <p:spPr>
          <a:xfrm>
            <a:off x="1" y="8830682"/>
            <a:ext cx="3037290" cy="46422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1458" y="8830682"/>
            <a:ext cx="3037290" cy="464221"/>
          </a:xfrm>
          <a:prstGeom prst="rect">
            <a:avLst/>
          </a:prstGeom>
        </p:spPr>
        <p:txBody>
          <a:bodyPr vert="horz" lIns="91440" tIns="45720" rIns="91440" bIns="45720" rtlCol="0" anchor="b"/>
          <a:lstStyle>
            <a:lvl1pPr algn="r">
              <a:defRPr sz="1200"/>
            </a:lvl1pPr>
          </a:lstStyle>
          <a:p>
            <a:fld id="{6E3EFB23-86E0-4B87-B0F8-3EC31BF4636A}" type="slidenum">
              <a:rPr lang="en-US" smtClean="0"/>
              <a:pPr/>
              <a:t>‹#›</a:t>
            </a:fld>
            <a:endParaRPr lang="en-US"/>
          </a:p>
        </p:txBody>
      </p:sp>
    </p:spTree>
    <p:extLst>
      <p:ext uri="{BB962C8B-B14F-4D97-AF65-F5344CB8AC3E}">
        <p14:creationId xmlns:p14="http://schemas.microsoft.com/office/powerpoint/2010/main" val="2723606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9" y="1"/>
            <a:ext cx="3037840" cy="464820"/>
          </a:xfrm>
          <a:prstGeom prst="rect">
            <a:avLst/>
          </a:prstGeom>
        </p:spPr>
        <p:txBody>
          <a:bodyPr vert="horz" lIns="91440" tIns="45720" rIns="91440" bIns="45720" rtlCol="0"/>
          <a:lstStyle>
            <a:lvl1pPr algn="r">
              <a:defRPr sz="1200"/>
            </a:lvl1pPr>
          </a:lstStyle>
          <a:p>
            <a:fld id="{B60F3E1A-F44A-4BDC-BFDE-3CE901F7CC0B}" type="datetimeFigureOut">
              <a:rPr lang="en-US" smtClean="0"/>
              <a:pPr/>
              <a:t>6/13/2018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967"/>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1440" tIns="45720" rIns="91440" bIns="45720" rtlCol="0" anchor="b"/>
          <a:lstStyle>
            <a:lvl1pPr algn="r">
              <a:defRPr sz="1200"/>
            </a:lvl1pPr>
          </a:lstStyle>
          <a:p>
            <a:fld id="{58BE1359-2DA2-4102-8E5F-3C314329F386}" type="slidenum">
              <a:rPr lang="en-US" smtClean="0"/>
              <a:pPr/>
              <a:t>‹#›</a:t>
            </a:fld>
            <a:endParaRPr lang="en-US"/>
          </a:p>
        </p:txBody>
      </p:sp>
    </p:spTree>
    <p:extLst>
      <p:ext uri="{BB962C8B-B14F-4D97-AF65-F5344CB8AC3E}">
        <p14:creationId xmlns:p14="http://schemas.microsoft.com/office/powerpoint/2010/main" val="3831667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1182688" y="696913"/>
            <a:ext cx="4646612" cy="3486150"/>
          </a:xfrm>
          <a:prstGeom prst="rect">
            <a:avLst/>
          </a:prstGeom>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normAutofit/>
          </a:bodyPr>
          <a:lstStyle/>
          <a:p>
            <a:endParaRPr lang="en-US" sz="1400" dirty="0"/>
          </a:p>
        </p:txBody>
      </p:sp>
    </p:spTree>
    <p:extLst>
      <p:ext uri="{BB962C8B-B14F-4D97-AF65-F5344CB8AC3E}">
        <p14:creationId xmlns:p14="http://schemas.microsoft.com/office/powerpoint/2010/main" val="3934156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cs typeface="Arial" panose="020B0604020202020204" pitchFamily="34"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6293C12-3700-4B5E-9774-517F83D38685}" type="slidenum">
              <a:rPr lang="en-US" altLang="en-US" smtClean="0"/>
              <a:pPr/>
              <a:t>18</a:t>
            </a:fld>
            <a:endParaRPr lang="en-US" altLang="en-US"/>
          </a:p>
        </p:txBody>
      </p:sp>
    </p:spTree>
    <p:extLst>
      <p:ext uri="{BB962C8B-B14F-4D97-AF65-F5344CB8AC3E}">
        <p14:creationId xmlns:p14="http://schemas.microsoft.com/office/powerpoint/2010/main" val="198620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371568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7"/>
            <a:ext cx="7772400" cy="1470025"/>
          </a:xfrm>
        </p:spPr>
        <p:txBody>
          <a:bodyPr/>
          <a:lstStyle>
            <a:lvl1pPr algn="r">
              <a:defRPr/>
            </a:lvl1pPr>
          </a:lstStyle>
          <a:p>
            <a:pPr lvl="0"/>
            <a:r>
              <a:rPr lang="en-US" noProof="0"/>
              <a:t>Click to edit Master title style</a:t>
            </a:r>
          </a:p>
        </p:txBody>
      </p:sp>
      <p:sp>
        <p:nvSpPr>
          <p:cNvPr id="4099" name="Rectangle 3"/>
          <p:cNvSpPr>
            <a:spLocks noGrp="1" noChangeArrowheads="1"/>
          </p:cNvSpPr>
          <p:nvPr>
            <p:ph type="subTitle" idx="1"/>
          </p:nvPr>
        </p:nvSpPr>
        <p:spPr>
          <a:xfrm>
            <a:off x="2819400" y="3886200"/>
            <a:ext cx="5638800" cy="1752600"/>
          </a:xfrm>
        </p:spPr>
        <p:txBody>
          <a:bodyPr/>
          <a:lstStyle>
            <a:lvl1pPr marL="0" indent="0">
              <a:buFont typeface="Wingdings" pitchFamily="2" charset="2"/>
              <a:buNone/>
              <a:defRPr/>
            </a:lvl1pPr>
          </a:lstStyle>
          <a:p>
            <a:pPr lvl="0"/>
            <a:r>
              <a:rPr lang="en-US" noProof="0"/>
              <a:t>Click to edit Master subtitle style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3600" y="685800"/>
            <a:ext cx="2400300" cy="485775"/>
          </a:xfrm>
          <a:prstGeom prst="rect">
            <a:avLst/>
          </a:prstGeom>
        </p:spPr>
      </p:pic>
    </p:spTree>
    <p:extLst>
      <p:ext uri="{BB962C8B-B14F-4D97-AF65-F5344CB8AC3E}">
        <p14:creationId xmlns:p14="http://schemas.microsoft.com/office/powerpoint/2010/main" val="376851681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883" indent="0">
              <a:buNone/>
              <a:defRPr sz="900"/>
            </a:lvl2pPr>
            <a:lvl3pPr marL="685765" indent="0">
              <a:buNone/>
              <a:defRPr sz="750"/>
            </a:lvl3pPr>
            <a:lvl4pPr marL="1028648" indent="0">
              <a:buNone/>
              <a:defRPr sz="675"/>
            </a:lvl4pPr>
            <a:lvl5pPr marL="1371530" indent="0">
              <a:buNone/>
              <a:defRPr sz="675"/>
            </a:lvl5pPr>
            <a:lvl6pPr marL="1714412" indent="0">
              <a:buNone/>
              <a:defRPr sz="675"/>
            </a:lvl6pPr>
            <a:lvl7pPr marL="2057295" indent="0">
              <a:buNone/>
              <a:defRPr sz="675"/>
            </a:lvl7pPr>
            <a:lvl8pPr marL="2400177" indent="0">
              <a:buNone/>
              <a:defRPr sz="675"/>
            </a:lvl8pPr>
            <a:lvl9pPr marL="2743060" indent="0">
              <a:buNone/>
              <a:defRPr sz="675"/>
            </a:lvl9pPr>
          </a:lstStyle>
          <a:p>
            <a:pPr lvl="0"/>
            <a:r>
              <a:rPr lang="en-US"/>
              <a:t>Click to edit Master text styles</a:t>
            </a:r>
          </a:p>
        </p:txBody>
      </p:sp>
    </p:spTree>
    <p:extLst>
      <p:ext uri="{BB962C8B-B14F-4D97-AF65-F5344CB8AC3E}">
        <p14:creationId xmlns:p14="http://schemas.microsoft.com/office/powerpoint/2010/main" val="2513641552"/>
      </p:ext>
    </p:extLst>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3C507F3-48EB-453F-879C-C4E6AD368C52}" type="slidenum">
              <a:rPr lang="he-IL" altLang="en-US"/>
              <a:pPr>
                <a:defRPr/>
              </a:pPr>
              <a:t>‹#›</a:t>
            </a:fld>
            <a:endParaRPr lang="en-US" altLang="en-US"/>
          </a:p>
        </p:txBody>
      </p:sp>
    </p:spTree>
    <p:extLst>
      <p:ext uri="{BB962C8B-B14F-4D97-AF65-F5344CB8AC3E}">
        <p14:creationId xmlns:p14="http://schemas.microsoft.com/office/powerpoint/2010/main" val="39350764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219200"/>
            <a:ext cx="8229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p:cNvSpPr/>
          <p:nvPr/>
        </p:nvSpPr>
        <p:spPr>
          <a:xfrm>
            <a:off x="0" y="0"/>
            <a:ext cx="9144000" cy="5357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2215">
              <a:solidFill>
                <a:srgbClr val="FFFFFF"/>
              </a:solidFill>
              <a:sym typeface="Gill Sans"/>
            </a:endParaRPr>
          </a:p>
        </p:txBody>
      </p:sp>
    </p:spTree>
    <p:extLst>
      <p:ext uri="{BB962C8B-B14F-4D97-AF65-F5344CB8AC3E}">
        <p14:creationId xmlns:p14="http://schemas.microsoft.com/office/powerpoint/2010/main" val="193522045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5" r:id="rId3"/>
    <p:sldLayoutId id="2147483709" r:id="rId4"/>
  </p:sldLayoutIdLst>
  <p:transition>
    <p:fade/>
  </p:transition>
  <p:hf hdr="0" ftr="0" dt="0"/>
  <p:txStyles>
    <p:titleStyle>
      <a:lvl1pPr algn="l" rtl="0" eaLnBrk="1" fontAlgn="base" hangingPunct="1">
        <a:spcBef>
          <a:spcPct val="0"/>
        </a:spcBef>
        <a:spcAft>
          <a:spcPct val="0"/>
        </a:spcAft>
        <a:defRPr sz="2600" b="1">
          <a:solidFill>
            <a:srgbClr val="CC9900"/>
          </a:solidFill>
          <a:latin typeface="Calibri" panose="020F0502020204030204" pitchFamily="34" charset="0"/>
          <a:ea typeface="+mj-ea"/>
          <a:cs typeface="+mj-cs"/>
        </a:defRPr>
      </a:lvl1pPr>
      <a:lvl2pPr algn="l" rtl="0" eaLnBrk="1" fontAlgn="base" hangingPunct="1">
        <a:spcBef>
          <a:spcPct val="0"/>
        </a:spcBef>
        <a:spcAft>
          <a:spcPct val="0"/>
        </a:spcAft>
        <a:defRPr sz="2400" b="1">
          <a:solidFill>
            <a:srgbClr val="CC9900"/>
          </a:solidFill>
          <a:latin typeface="Arial" charset="0"/>
        </a:defRPr>
      </a:lvl2pPr>
      <a:lvl3pPr algn="l" rtl="0" eaLnBrk="1" fontAlgn="base" hangingPunct="1">
        <a:spcBef>
          <a:spcPct val="0"/>
        </a:spcBef>
        <a:spcAft>
          <a:spcPct val="0"/>
        </a:spcAft>
        <a:defRPr sz="2400" b="1">
          <a:solidFill>
            <a:srgbClr val="CC9900"/>
          </a:solidFill>
          <a:latin typeface="Arial" charset="0"/>
        </a:defRPr>
      </a:lvl3pPr>
      <a:lvl4pPr algn="l" rtl="0" eaLnBrk="1" fontAlgn="base" hangingPunct="1">
        <a:spcBef>
          <a:spcPct val="0"/>
        </a:spcBef>
        <a:spcAft>
          <a:spcPct val="0"/>
        </a:spcAft>
        <a:defRPr sz="2400" b="1">
          <a:solidFill>
            <a:srgbClr val="CC9900"/>
          </a:solidFill>
          <a:latin typeface="Arial" charset="0"/>
        </a:defRPr>
      </a:lvl4pPr>
      <a:lvl5pPr algn="l" rtl="0" eaLnBrk="1" fontAlgn="base" hangingPunct="1">
        <a:spcBef>
          <a:spcPct val="0"/>
        </a:spcBef>
        <a:spcAft>
          <a:spcPct val="0"/>
        </a:spcAft>
        <a:defRPr sz="2400" b="1">
          <a:solidFill>
            <a:srgbClr val="CC9900"/>
          </a:solidFill>
          <a:latin typeface="Arial" charset="0"/>
        </a:defRPr>
      </a:lvl5pPr>
      <a:lvl6pPr marL="342883" algn="l" rtl="0" eaLnBrk="1" fontAlgn="base" hangingPunct="1">
        <a:spcBef>
          <a:spcPct val="0"/>
        </a:spcBef>
        <a:spcAft>
          <a:spcPct val="0"/>
        </a:spcAft>
        <a:defRPr sz="2400" b="1">
          <a:solidFill>
            <a:srgbClr val="CC9900"/>
          </a:solidFill>
          <a:latin typeface="Arial" charset="0"/>
        </a:defRPr>
      </a:lvl6pPr>
      <a:lvl7pPr marL="685765" algn="l" rtl="0" eaLnBrk="1" fontAlgn="base" hangingPunct="1">
        <a:spcBef>
          <a:spcPct val="0"/>
        </a:spcBef>
        <a:spcAft>
          <a:spcPct val="0"/>
        </a:spcAft>
        <a:defRPr sz="2400" b="1">
          <a:solidFill>
            <a:srgbClr val="CC9900"/>
          </a:solidFill>
          <a:latin typeface="Arial" charset="0"/>
        </a:defRPr>
      </a:lvl7pPr>
      <a:lvl8pPr marL="1028648" algn="l" rtl="0" eaLnBrk="1" fontAlgn="base" hangingPunct="1">
        <a:spcBef>
          <a:spcPct val="0"/>
        </a:spcBef>
        <a:spcAft>
          <a:spcPct val="0"/>
        </a:spcAft>
        <a:defRPr sz="2400" b="1">
          <a:solidFill>
            <a:srgbClr val="CC9900"/>
          </a:solidFill>
          <a:latin typeface="Arial" charset="0"/>
        </a:defRPr>
      </a:lvl8pPr>
      <a:lvl9pPr marL="1371530" algn="l" rtl="0" eaLnBrk="1" fontAlgn="base" hangingPunct="1">
        <a:spcBef>
          <a:spcPct val="0"/>
        </a:spcBef>
        <a:spcAft>
          <a:spcPct val="0"/>
        </a:spcAft>
        <a:defRPr sz="2400" b="1">
          <a:solidFill>
            <a:srgbClr val="CC9900"/>
          </a:solidFill>
          <a:latin typeface="Arial" charset="0"/>
        </a:defRPr>
      </a:lvl9pPr>
    </p:titleStyle>
    <p:bodyStyle>
      <a:lvl1pPr marL="257162" indent="-257162" algn="l" rtl="0" eaLnBrk="1" fontAlgn="base" hangingPunct="1">
        <a:spcBef>
          <a:spcPct val="20000"/>
        </a:spcBef>
        <a:spcAft>
          <a:spcPct val="0"/>
        </a:spcAft>
        <a:buClr>
          <a:srgbClr val="CC9900"/>
        </a:buClr>
        <a:buFont typeface="Wingdings" pitchFamily="2" charset="2"/>
        <a:buChar char="§"/>
        <a:defRPr sz="2100">
          <a:solidFill>
            <a:schemeClr val="tx1"/>
          </a:solidFill>
          <a:latin typeface="Calibri" panose="020F0502020204030204" pitchFamily="34" charset="0"/>
          <a:ea typeface="+mn-ea"/>
          <a:cs typeface="+mn-cs"/>
        </a:defRPr>
      </a:lvl1pPr>
      <a:lvl2pPr marL="557184" indent="-214302" algn="l" rtl="0" eaLnBrk="1" fontAlgn="base" hangingPunct="1">
        <a:spcBef>
          <a:spcPct val="20000"/>
        </a:spcBef>
        <a:spcAft>
          <a:spcPct val="0"/>
        </a:spcAft>
        <a:buClr>
          <a:srgbClr val="CC9900"/>
        </a:buClr>
        <a:buFont typeface="Wingdings" pitchFamily="2" charset="2"/>
        <a:buChar char="§"/>
        <a:defRPr sz="1800">
          <a:solidFill>
            <a:schemeClr val="tx1"/>
          </a:solidFill>
          <a:latin typeface="Calibri" panose="020F0502020204030204" pitchFamily="34" charset="0"/>
        </a:defRPr>
      </a:lvl2pPr>
      <a:lvl3pPr marL="857207" indent="-171441" algn="l" rtl="0" eaLnBrk="1" fontAlgn="base" hangingPunct="1">
        <a:spcBef>
          <a:spcPct val="20000"/>
        </a:spcBef>
        <a:spcAft>
          <a:spcPct val="0"/>
        </a:spcAft>
        <a:buClr>
          <a:srgbClr val="CC9900"/>
        </a:buClr>
        <a:buFont typeface="Wingdings" pitchFamily="2" charset="2"/>
        <a:buChar char="§"/>
        <a:defRPr sz="1500">
          <a:solidFill>
            <a:schemeClr val="tx1"/>
          </a:solidFill>
          <a:latin typeface="Calibri" panose="020F0502020204030204" pitchFamily="34" charset="0"/>
        </a:defRPr>
      </a:lvl3pPr>
      <a:lvl4pPr marL="1200089"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Calibri" panose="020F0502020204030204" pitchFamily="34" charset="0"/>
        </a:defRPr>
      </a:lvl4pPr>
      <a:lvl5pPr marL="1542971"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Calibri" panose="020F0502020204030204" pitchFamily="34" charset="0"/>
        </a:defRPr>
      </a:lvl5pPr>
      <a:lvl6pPr marL="1885853"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6pPr>
      <a:lvl7pPr marL="2228736"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7pPr>
      <a:lvl8pPr marL="2571619"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8pPr>
      <a:lvl9pPr marL="2914501"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9pPr>
    </p:bodyStyle>
    <p:otherStyle>
      <a:defPPr>
        <a:defRPr lang="en-US"/>
      </a:defPPr>
      <a:lvl1pPr marL="0" algn="l" defTabSz="685765" rtl="0" eaLnBrk="1" latinLnBrk="0" hangingPunct="1">
        <a:defRPr sz="1350" kern="1200">
          <a:solidFill>
            <a:schemeClr val="tx1"/>
          </a:solidFill>
          <a:latin typeface="+mn-lt"/>
          <a:ea typeface="+mn-ea"/>
          <a:cs typeface="+mn-cs"/>
        </a:defRPr>
      </a:lvl1pPr>
      <a:lvl2pPr marL="342883" algn="l" defTabSz="685765" rtl="0" eaLnBrk="1" latinLnBrk="0" hangingPunct="1">
        <a:defRPr sz="1350" kern="1200">
          <a:solidFill>
            <a:schemeClr val="tx1"/>
          </a:solidFill>
          <a:latin typeface="+mn-lt"/>
          <a:ea typeface="+mn-ea"/>
          <a:cs typeface="+mn-cs"/>
        </a:defRPr>
      </a:lvl2pPr>
      <a:lvl3pPr marL="685765" algn="l" defTabSz="685765" rtl="0" eaLnBrk="1" latinLnBrk="0" hangingPunct="1">
        <a:defRPr sz="1350" kern="1200">
          <a:solidFill>
            <a:schemeClr val="tx1"/>
          </a:solidFill>
          <a:latin typeface="+mn-lt"/>
          <a:ea typeface="+mn-ea"/>
          <a:cs typeface="+mn-cs"/>
        </a:defRPr>
      </a:lvl3pPr>
      <a:lvl4pPr marL="1028648" algn="l" defTabSz="685765" rtl="0" eaLnBrk="1" latinLnBrk="0" hangingPunct="1">
        <a:defRPr sz="1350" kern="1200">
          <a:solidFill>
            <a:schemeClr val="tx1"/>
          </a:solidFill>
          <a:latin typeface="+mn-lt"/>
          <a:ea typeface="+mn-ea"/>
          <a:cs typeface="+mn-cs"/>
        </a:defRPr>
      </a:lvl4pPr>
      <a:lvl5pPr marL="1371530" algn="l" defTabSz="685765" rtl="0" eaLnBrk="1" latinLnBrk="0" hangingPunct="1">
        <a:defRPr sz="1350" kern="1200">
          <a:solidFill>
            <a:schemeClr val="tx1"/>
          </a:solidFill>
          <a:latin typeface="+mn-lt"/>
          <a:ea typeface="+mn-ea"/>
          <a:cs typeface="+mn-cs"/>
        </a:defRPr>
      </a:lvl5pPr>
      <a:lvl6pPr marL="1714412" algn="l" defTabSz="685765" rtl="0" eaLnBrk="1" latinLnBrk="0" hangingPunct="1">
        <a:defRPr sz="1350" kern="1200">
          <a:solidFill>
            <a:schemeClr val="tx1"/>
          </a:solidFill>
          <a:latin typeface="+mn-lt"/>
          <a:ea typeface="+mn-ea"/>
          <a:cs typeface="+mn-cs"/>
        </a:defRPr>
      </a:lvl6pPr>
      <a:lvl7pPr marL="2057295" algn="l" defTabSz="685765" rtl="0" eaLnBrk="1" latinLnBrk="0" hangingPunct="1">
        <a:defRPr sz="1350" kern="1200">
          <a:solidFill>
            <a:schemeClr val="tx1"/>
          </a:solidFill>
          <a:latin typeface="+mn-lt"/>
          <a:ea typeface="+mn-ea"/>
          <a:cs typeface="+mn-cs"/>
        </a:defRPr>
      </a:lvl7pPr>
      <a:lvl8pPr marL="2400177" algn="l" defTabSz="685765" rtl="0" eaLnBrk="1" latinLnBrk="0" hangingPunct="1">
        <a:defRPr sz="1350" kern="1200">
          <a:solidFill>
            <a:schemeClr val="tx1"/>
          </a:solidFill>
          <a:latin typeface="+mn-lt"/>
          <a:ea typeface="+mn-ea"/>
          <a:cs typeface="+mn-cs"/>
        </a:defRPr>
      </a:lvl8pPr>
      <a:lvl9pPr marL="2743060" algn="l" defTabSz="685765"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andal@tau.ac.i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branstet@cmu.edu"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ctrTitle"/>
          </p:nvPr>
        </p:nvSpPr>
        <p:spPr>
          <a:xfrm>
            <a:off x="0" y="1219200"/>
            <a:ext cx="8991599" cy="1543052"/>
          </a:xfrm>
        </p:spPr>
        <p:txBody>
          <a:bodyPr/>
          <a:lstStyle/>
          <a:p>
            <a:pPr algn="ctr"/>
            <a:r>
              <a:rPr lang="en-US" sz="2400" dirty="0">
                <a:cs typeface="Times New Roman" pitchFamily="18" charset="0"/>
              </a:rPr>
              <a:t>Network-Mediated Knowledge Spillovers in ICT/Information Security </a:t>
            </a:r>
          </a:p>
        </p:txBody>
      </p:sp>
      <p:sp>
        <p:nvSpPr>
          <p:cNvPr id="6" name="Subtitle 5"/>
          <p:cNvSpPr>
            <a:spLocks noGrp="1"/>
          </p:cNvSpPr>
          <p:nvPr>
            <p:ph type="subTitle" idx="1"/>
          </p:nvPr>
        </p:nvSpPr>
        <p:spPr>
          <a:xfrm>
            <a:off x="2819400" y="2621000"/>
            <a:ext cx="3281363" cy="1570000"/>
          </a:xfrm>
        </p:spPr>
        <p:txBody>
          <a:bodyPr/>
          <a:lstStyle/>
          <a:p>
            <a:pPr algn="ctr"/>
            <a:r>
              <a:rPr lang="en-US" sz="1600" b="1" dirty="0">
                <a:latin typeface="+mn-lt"/>
              </a:rPr>
              <a:t>Neil Gandal</a:t>
            </a:r>
          </a:p>
          <a:p>
            <a:pPr algn="ctr"/>
            <a:r>
              <a:rPr lang="en-US" sz="1600" dirty="0">
                <a:latin typeface="+mn-lt"/>
              </a:rPr>
              <a:t>Tel Aviv University</a:t>
            </a:r>
          </a:p>
          <a:p>
            <a:pPr algn="ctr"/>
            <a:r>
              <a:rPr lang="en-US" sz="1600" dirty="0">
                <a:latin typeface="+mn-lt"/>
                <a:hlinkClick r:id="rId3"/>
              </a:rPr>
              <a:t>gandal@tau.ac.il</a:t>
            </a:r>
            <a:endParaRPr lang="en-US" sz="1600" dirty="0">
              <a:latin typeface="+mn-lt"/>
            </a:endParaRPr>
          </a:p>
          <a:p>
            <a:pPr algn="ctr"/>
            <a:r>
              <a:rPr lang="en-US" sz="1800" dirty="0"/>
              <a:t> </a:t>
            </a:r>
          </a:p>
        </p:txBody>
      </p:sp>
      <p:sp>
        <p:nvSpPr>
          <p:cNvPr id="9" name="Subtitle 5"/>
          <p:cNvSpPr txBox="1">
            <a:spLocks/>
          </p:cNvSpPr>
          <p:nvPr/>
        </p:nvSpPr>
        <p:spPr bwMode="auto">
          <a:xfrm>
            <a:off x="2667000" y="4495800"/>
            <a:ext cx="3276600" cy="742948"/>
          </a:xfrm>
          <a:prstGeom prst="rect">
            <a:avLst/>
          </a:prstGeom>
          <a:noFill/>
          <a:ln w="9525">
            <a:noFill/>
            <a:miter lim="800000"/>
            <a:headEnd/>
            <a:tailEnd/>
          </a:ln>
        </p:spPr>
        <p:txBody>
          <a:bodyPr vert="horz" wrap="square" lIns="91428" tIns="45714" rIns="91428" bIns="45714" numCol="1" anchor="t" anchorCtr="0" compatLnSpc="1">
            <a:prstTxWarp prst="textNoShape">
              <a:avLst/>
            </a:prstTxWarp>
            <a:noAutofit/>
          </a:bodyPr>
          <a:lstStyle/>
          <a:p>
            <a:pPr marL="64000" algn="ctr">
              <a:spcBef>
                <a:spcPts val="300"/>
              </a:spcBef>
              <a:buClr>
                <a:srgbClr val="08A1D9"/>
              </a:buClr>
              <a:defRPr/>
            </a:pPr>
            <a:r>
              <a:rPr lang="en-US" b="1" dirty="0" smtClean="0">
                <a:cs typeface="Times New Roman" pitchFamily="18" charset="0"/>
              </a:rPr>
              <a:t>June </a:t>
            </a:r>
            <a:r>
              <a:rPr lang="en-US" b="1" dirty="0">
                <a:cs typeface="Times New Roman" pitchFamily="18" charset="0"/>
              </a:rPr>
              <a:t>2018</a:t>
            </a:r>
          </a:p>
        </p:txBody>
      </p:sp>
      <p:sp>
        <p:nvSpPr>
          <p:cNvPr id="2" name="Rectangle 1"/>
          <p:cNvSpPr/>
          <p:nvPr/>
        </p:nvSpPr>
        <p:spPr>
          <a:xfrm>
            <a:off x="152400" y="6324600"/>
            <a:ext cx="7941598" cy="307777"/>
          </a:xfrm>
          <a:prstGeom prst="rect">
            <a:avLst/>
          </a:prstGeom>
        </p:spPr>
        <p:txBody>
          <a:bodyPr wrap="none">
            <a:spAutoFit/>
          </a:bodyPr>
          <a:lstStyle/>
          <a:p>
            <a:r>
              <a:rPr lang="en-US" sz="1400" dirty="0">
                <a:latin typeface="Calibri" panose="020F0502020204030204" pitchFamily="34" charset="0"/>
              </a:rPr>
              <a:t>* We acknowledge the support of the Falk Institute and Start-Up Nation Central (SNC) for financial support</a:t>
            </a:r>
          </a:p>
        </p:txBody>
      </p:sp>
      <p:sp>
        <p:nvSpPr>
          <p:cNvPr id="8" name="Subtitle 5"/>
          <p:cNvSpPr txBox="1">
            <a:spLocks/>
          </p:cNvSpPr>
          <p:nvPr/>
        </p:nvSpPr>
        <p:spPr bwMode="auto">
          <a:xfrm>
            <a:off x="5367336" y="2544800"/>
            <a:ext cx="3281363" cy="11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Clr>
                <a:srgbClr val="CC9900"/>
              </a:buClr>
              <a:buFont typeface="Wingdings" pitchFamily="2" charset="2"/>
              <a:buNone/>
              <a:defRPr sz="2100">
                <a:solidFill>
                  <a:schemeClr val="tx1"/>
                </a:solidFill>
                <a:latin typeface="+mn-lt"/>
                <a:ea typeface="+mn-ea"/>
                <a:cs typeface="+mn-cs"/>
              </a:defRPr>
            </a:lvl1pPr>
            <a:lvl2pPr marL="557184" indent="-214302" algn="l" rtl="0" eaLnBrk="1" fontAlgn="base" hangingPunct="1">
              <a:spcBef>
                <a:spcPct val="20000"/>
              </a:spcBef>
              <a:spcAft>
                <a:spcPct val="0"/>
              </a:spcAft>
              <a:buClr>
                <a:srgbClr val="CC9900"/>
              </a:buClr>
              <a:buFont typeface="Wingdings" pitchFamily="2" charset="2"/>
              <a:buChar char="§"/>
              <a:defRPr sz="1800">
                <a:solidFill>
                  <a:schemeClr val="tx1"/>
                </a:solidFill>
                <a:latin typeface="+mn-lt"/>
              </a:defRPr>
            </a:lvl2pPr>
            <a:lvl3pPr marL="857207" indent="-171441" algn="l" rtl="0" eaLnBrk="1" fontAlgn="base" hangingPunct="1">
              <a:spcBef>
                <a:spcPct val="20000"/>
              </a:spcBef>
              <a:spcAft>
                <a:spcPct val="0"/>
              </a:spcAft>
              <a:buClr>
                <a:srgbClr val="CC9900"/>
              </a:buClr>
              <a:buFont typeface="Wingdings" pitchFamily="2" charset="2"/>
              <a:buChar char="§"/>
              <a:defRPr sz="1500">
                <a:solidFill>
                  <a:schemeClr val="tx1"/>
                </a:solidFill>
                <a:latin typeface="+mn-lt"/>
              </a:defRPr>
            </a:lvl3pPr>
            <a:lvl4pPr marL="1200089"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4pPr>
            <a:lvl5pPr marL="1542971"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5pPr>
            <a:lvl6pPr marL="1885853"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6pPr>
            <a:lvl7pPr marL="2228736"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7pPr>
            <a:lvl8pPr marL="2571619"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8pPr>
            <a:lvl9pPr marL="2914501" indent="-171441" algn="l" rtl="0" eaLnBrk="1" fontAlgn="base" hangingPunct="1">
              <a:spcBef>
                <a:spcPct val="20000"/>
              </a:spcBef>
              <a:spcAft>
                <a:spcPct val="0"/>
              </a:spcAft>
              <a:buClr>
                <a:srgbClr val="CC9900"/>
              </a:buClr>
              <a:buFont typeface="Wingdings" pitchFamily="2" charset="2"/>
              <a:buChar char="§"/>
              <a:defRPr>
                <a:solidFill>
                  <a:schemeClr val="tx1"/>
                </a:solidFill>
                <a:latin typeface="+mn-lt"/>
              </a:defRPr>
            </a:lvl9pPr>
          </a:lstStyle>
          <a:p>
            <a:pPr algn="ctr"/>
            <a:r>
              <a:rPr lang="en-US" sz="1600" b="1" kern="0" dirty="0" err="1"/>
              <a:t>Nadav</a:t>
            </a:r>
            <a:r>
              <a:rPr lang="en-US" sz="1600" b="1" kern="0" dirty="0"/>
              <a:t> </a:t>
            </a:r>
            <a:r>
              <a:rPr lang="en-US" sz="1600" b="1" kern="0" dirty="0" err="1"/>
              <a:t>Kunievsky</a:t>
            </a:r>
            <a:endParaRPr lang="en-US" sz="1600" b="1" kern="0" dirty="0"/>
          </a:p>
          <a:p>
            <a:pPr algn="ctr"/>
            <a:r>
              <a:rPr lang="en-US" sz="1600" kern="0" dirty="0"/>
              <a:t>Tel Aviv University</a:t>
            </a:r>
          </a:p>
          <a:p>
            <a:pPr algn="ctr"/>
            <a:r>
              <a:rPr lang="en-US" sz="1600" u="sng" dirty="0">
                <a:solidFill>
                  <a:schemeClr val="accent1">
                    <a:lumMod val="50000"/>
                  </a:schemeClr>
                </a:solidFill>
              </a:rPr>
              <a:t>nadavkun@gmail.com</a:t>
            </a:r>
            <a:endParaRPr lang="en-US" sz="1600" dirty="0">
              <a:solidFill>
                <a:srgbClr val="00B050"/>
              </a:solidFill>
            </a:endParaRPr>
          </a:p>
        </p:txBody>
      </p:sp>
      <p:sp>
        <p:nvSpPr>
          <p:cNvPr id="4" name="TextBox 3"/>
          <p:cNvSpPr txBox="1"/>
          <p:nvPr/>
        </p:nvSpPr>
        <p:spPr>
          <a:xfrm>
            <a:off x="820233" y="2627540"/>
            <a:ext cx="2684967" cy="1077218"/>
          </a:xfrm>
          <a:prstGeom prst="rect">
            <a:avLst/>
          </a:prstGeom>
          <a:noFill/>
        </p:spPr>
        <p:txBody>
          <a:bodyPr wrap="square" rtlCol="0" anchor="t">
            <a:spAutoFit/>
          </a:bodyPr>
          <a:lstStyle/>
          <a:p>
            <a:r>
              <a:rPr lang="en-US" sz="1600" b="1" dirty="0"/>
              <a:t>Lee </a:t>
            </a:r>
            <a:r>
              <a:rPr lang="en-US" sz="1600" b="1" dirty="0" err="1"/>
              <a:t>Branstetter</a:t>
            </a:r>
            <a:endParaRPr lang="en-US" sz="1600" b="1" dirty="0"/>
          </a:p>
          <a:p>
            <a:r>
              <a:rPr lang="en-US" sz="1600" dirty="0"/>
              <a:t>Carnegie Mellon University</a:t>
            </a:r>
          </a:p>
          <a:p>
            <a:r>
              <a:rPr lang="en-US" sz="1600" dirty="0">
                <a:hlinkClick r:id="rId4"/>
              </a:rPr>
              <a:t>branstet@cmu.edu</a:t>
            </a:r>
            <a:endParaRPr lang="en-US" sz="1600" dirty="0"/>
          </a:p>
          <a:p>
            <a:endParaRPr lang="en-US" sz="1600" dirty="0"/>
          </a:p>
        </p:txBody>
      </p:sp>
    </p:spTree>
    <p:extLst>
      <p:ext uri="{BB962C8B-B14F-4D97-AF65-F5344CB8AC3E}">
        <p14:creationId xmlns:p14="http://schemas.microsoft.com/office/powerpoint/2010/main" val="25784560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66800" y="228600"/>
            <a:ext cx="8229600" cy="639762"/>
          </a:xfrm>
        </p:spPr>
        <p:txBody>
          <a:bodyPr/>
          <a:lstStyle/>
          <a:p>
            <a:pPr eaLnBrk="1" hangingPunct="1"/>
            <a:r>
              <a:rPr lang="en-US" altLang="en-US" sz="2400" dirty="0">
                <a:latin typeface="Comic Sans MS" panose="030F0702030302020204" pitchFamily="66" charset="0"/>
              </a:rPr>
              <a:t>Research Involves Networks (e.g. Social network) </a:t>
            </a:r>
            <a:br>
              <a:rPr lang="en-US" altLang="en-US" sz="2400" dirty="0">
                <a:latin typeface="Comic Sans MS" panose="030F0702030302020204" pitchFamily="66" charset="0"/>
              </a:rPr>
            </a:br>
            <a:r>
              <a:rPr lang="en-US" altLang="en-US" sz="2400" dirty="0">
                <a:latin typeface="Comic Sans MS" panose="030F0702030302020204" pitchFamily="66" charset="0"/>
              </a:rPr>
              <a:t/>
            </a:r>
            <a:br>
              <a:rPr lang="en-US" altLang="en-US" sz="2400" dirty="0">
                <a:latin typeface="Comic Sans MS" panose="030F0702030302020204" pitchFamily="66" charset="0"/>
              </a:rPr>
            </a:br>
            <a:r>
              <a:rPr lang="en-US" altLang="en-US" sz="1200" dirty="0">
                <a:latin typeface="Comic Sans MS" panose="030F0702030302020204" pitchFamily="66" charset="0"/>
              </a:rPr>
              <a:t>Example from Orgnet.com http://www.orgnet.com/sna.html </a:t>
            </a:r>
          </a:p>
        </p:txBody>
      </p:sp>
      <p:pic>
        <p:nvPicPr>
          <p:cNvPr id="102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7620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93456789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1417638"/>
          </a:xfrm>
          <a:noFill/>
        </p:spPr>
        <p:txBody>
          <a:bodyPr/>
          <a:lstStyle/>
          <a:p>
            <a:pPr algn="ctr" rtl="0" eaLnBrk="1" hangingPunct="1"/>
            <a:r>
              <a:rPr lang="en-US" altLang="en-US" sz="4000" b="1" dirty="0" smtClean="0">
                <a:cs typeface="Calibri" panose="020F0502020204030204" pitchFamily="34" charset="0"/>
              </a:rPr>
              <a:t>Network </a:t>
            </a:r>
            <a:r>
              <a:rPr lang="en-US" altLang="en-US" sz="4000" b="1" dirty="0">
                <a:cs typeface="Calibri" panose="020F0502020204030204" pitchFamily="34" charset="0"/>
              </a:rPr>
              <a:t>Measures</a:t>
            </a:r>
          </a:p>
        </p:txBody>
      </p:sp>
      <p:sp>
        <p:nvSpPr>
          <p:cNvPr id="9219" name="Rectangle 3"/>
          <p:cNvSpPr>
            <a:spLocks noGrp="1" noChangeArrowheads="1"/>
          </p:cNvSpPr>
          <p:nvPr>
            <p:ph idx="1"/>
          </p:nvPr>
        </p:nvSpPr>
        <p:spPr>
          <a:xfrm>
            <a:off x="0" y="1447800"/>
            <a:ext cx="9144000" cy="5410200"/>
          </a:xfrm>
          <a:noFill/>
        </p:spPr>
        <p:txBody>
          <a:bodyPr/>
          <a:lstStyle/>
          <a:p>
            <a:pPr algn="l" rtl="0" eaLnBrk="1" hangingPunct="1">
              <a:lnSpc>
                <a:spcPct val="90000"/>
              </a:lnSpc>
            </a:pPr>
            <a:r>
              <a:rPr lang="en-US" altLang="en-US" dirty="0">
                <a:cs typeface="Calibri" panose="020F0502020204030204" pitchFamily="34" charset="0"/>
              </a:rPr>
              <a:t>Two Patents are </a:t>
            </a:r>
            <a:r>
              <a:rPr lang="en-US" altLang="en-US" dirty="0" smtClean="0">
                <a:cs typeface="Calibri" panose="020F0502020204030204" pitchFamily="34" charset="0"/>
              </a:rPr>
              <a:t>connected </a:t>
            </a:r>
            <a:r>
              <a:rPr lang="en-US" altLang="en-US" dirty="0">
                <a:cs typeface="Calibri" panose="020F0502020204030204" pitchFamily="34" charset="0"/>
              </a:rPr>
              <a:t>if they have an innovator in common</a:t>
            </a:r>
            <a:r>
              <a:rPr lang="en-US" altLang="en-US" dirty="0" smtClean="0">
                <a:cs typeface="Calibri" panose="020F0502020204030204" pitchFamily="34" charset="0"/>
              </a:rPr>
              <a:t>.</a:t>
            </a:r>
          </a:p>
          <a:p>
            <a:pPr algn="l" rtl="0" eaLnBrk="1" hangingPunct="1">
              <a:lnSpc>
                <a:spcPct val="90000"/>
              </a:lnSpc>
            </a:pPr>
            <a:endParaRPr lang="en-US" altLang="en-US" dirty="0">
              <a:cs typeface="Calibri" panose="020F0502020204030204" pitchFamily="34" charset="0"/>
            </a:endParaRPr>
          </a:p>
          <a:p>
            <a:pPr algn="l" rtl="0" eaLnBrk="1" hangingPunct="1">
              <a:lnSpc>
                <a:spcPct val="90000"/>
              </a:lnSpc>
            </a:pPr>
            <a:r>
              <a:rPr lang="en-US" altLang="en-US" b="1" u="sng" dirty="0" smtClean="0">
                <a:cs typeface="Calibri" panose="020F0502020204030204" pitchFamily="34" charset="0"/>
              </a:rPr>
              <a:t>Degree</a:t>
            </a:r>
            <a:r>
              <a:rPr lang="en-US" altLang="en-US" dirty="0" smtClean="0">
                <a:cs typeface="Calibri" panose="020F0502020204030204" pitchFamily="34" charset="0"/>
              </a:rPr>
              <a:t> – number of direct connections</a:t>
            </a:r>
            <a:endParaRPr lang="en-US" altLang="en-US" dirty="0">
              <a:cs typeface="Calibri" panose="020F0502020204030204" pitchFamily="34" charset="0"/>
            </a:endParaRPr>
          </a:p>
          <a:p>
            <a:pPr algn="l" rtl="0" eaLnBrk="1" hangingPunct="1">
              <a:lnSpc>
                <a:spcPct val="90000"/>
              </a:lnSpc>
            </a:pPr>
            <a:endParaRPr lang="en-US" altLang="en-US" dirty="0">
              <a:cs typeface="Calibri" panose="020F0502020204030204" pitchFamily="34" charset="0"/>
            </a:endParaRPr>
          </a:p>
          <a:p>
            <a:pPr>
              <a:lnSpc>
                <a:spcPct val="90000"/>
              </a:lnSpc>
            </a:pPr>
            <a:r>
              <a:rPr lang="en-US" altLang="en-US" b="1" u="sng" dirty="0" smtClean="0">
                <a:cs typeface="Calibri" panose="020F0502020204030204" pitchFamily="34" charset="0"/>
              </a:rPr>
              <a:t>Closeness </a:t>
            </a:r>
            <a:r>
              <a:rPr lang="en-US" altLang="en-US" b="1" u="sng" dirty="0">
                <a:cs typeface="Calibri" panose="020F0502020204030204" pitchFamily="34" charset="0"/>
              </a:rPr>
              <a:t>Centrality </a:t>
            </a:r>
            <a:r>
              <a:rPr lang="en-US" altLang="en-US" dirty="0">
                <a:cs typeface="Calibri" panose="020F0502020204030204" pitchFamily="34" charset="0"/>
              </a:rPr>
              <a:t>– </a:t>
            </a:r>
            <a:r>
              <a:rPr lang="en-US" altLang="en-US" dirty="0">
                <a:cs typeface="Calibri" panose="020F0502020204030204" pitchFamily="34" charset="0"/>
              </a:rPr>
              <a:t>how far each patent is from other patents in network. </a:t>
            </a:r>
          </a:p>
          <a:p>
            <a:pPr algn="l" rtl="0" eaLnBrk="1" hangingPunct="1">
              <a:lnSpc>
                <a:spcPct val="90000"/>
              </a:lnSpc>
              <a:buFontTx/>
              <a:buNone/>
            </a:pPr>
            <a:r>
              <a:rPr lang="en-US" altLang="en-US" dirty="0">
                <a:cs typeface="Calibri" panose="020F0502020204030204" pitchFamily="34" charset="0"/>
              </a:rPr>
              <a:t> </a:t>
            </a:r>
          </a:p>
          <a:p>
            <a:pPr algn="l" rtl="0" eaLnBrk="1" hangingPunct="1">
              <a:lnSpc>
                <a:spcPct val="90000"/>
              </a:lnSpc>
            </a:pPr>
            <a:endParaRPr lang="en-US" altLang="en-US" dirty="0">
              <a:cs typeface="Calibri" panose="020F0502020204030204" pitchFamily="34" charset="0"/>
            </a:endParaRPr>
          </a:p>
          <a:p>
            <a:pPr algn="l" rtl="0" eaLnBrk="1" hangingPunct="1">
              <a:lnSpc>
                <a:spcPct val="90000"/>
              </a:lnSpc>
            </a:pPr>
            <a:r>
              <a:rPr lang="en-US" altLang="en-US" dirty="0">
                <a:cs typeface="Calibri" panose="020F0502020204030204" pitchFamily="34" charset="0"/>
              </a:rPr>
              <a:t>d(</a:t>
            </a:r>
            <a:r>
              <a:rPr lang="en-US" altLang="en-US" dirty="0" err="1">
                <a:cs typeface="Calibri" panose="020F0502020204030204" pitchFamily="34" charset="0"/>
              </a:rPr>
              <a:t>i,j</a:t>
            </a:r>
            <a:r>
              <a:rPr lang="en-US" altLang="en-US" dirty="0">
                <a:cs typeface="Calibri" panose="020F0502020204030204" pitchFamily="34" charset="0"/>
              </a:rPr>
              <a:t>): distance or degree of separation between patents, N=number of patents</a:t>
            </a:r>
          </a:p>
          <a:p>
            <a:pPr algn="l" rtl="0" eaLnBrk="1" hangingPunct="1">
              <a:lnSpc>
                <a:spcPct val="90000"/>
              </a:lnSpc>
            </a:pPr>
            <a:endParaRPr lang="en-US" altLang="en-US" dirty="0" smtClean="0">
              <a:latin typeface="Comic Sans MS" panose="030F0702030302020204" pitchFamily="66" charset="0"/>
            </a:endParaRPr>
          </a:p>
          <a:p>
            <a:pPr algn="l" rtl="0" eaLnBrk="1" hangingPunct="1">
              <a:lnSpc>
                <a:spcPct val="90000"/>
              </a:lnSpc>
            </a:pPr>
            <a:endParaRPr lang="en-US" altLang="en-US" dirty="0">
              <a:latin typeface="Comic Sans MS" panose="030F0702030302020204" pitchFamily="66" charset="0"/>
            </a:endParaRPr>
          </a:p>
          <a:p>
            <a:pPr algn="l" rtl="0" eaLnBrk="1" hangingPunct="1">
              <a:lnSpc>
                <a:spcPct val="90000"/>
              </a:lnSpc>
            </a:pPr>
            <a:endParaRPr lang="en-US" altLang="en-US" dirty="0" smtClean="0">
              <a:latin typeface="Comic Sans MS" panose="030F0702030302020204" pitchFamily="66" charset="0"/>
            </a:endParaRPr>
          </a:p>
          <a:p>
            <a:pPr algn="l" rtl="0" eaLnBrk="1" hangingPunct="1">
              <a:lnSpc>
                <a:spcPct val="90000"/>
              </a:lnSpc>
            </a:pPr>
            <a:endParaRPr lang="en-US" altLang="en-US" dirty="0">
              <a:latin typeface="Comic Sans MS" panose="030F0702030302020204" pitchFamily="66" charset="0"/>
            </a:endParaRPr>
          </a:p>
          <a:p>
            <a:pPr>
              <a:lnSpc>
                <a:spcPct val="90000"/>
              </a:lnSpc>
            </a:pPr>
            <a:r>
              <a:rPr lang="en-US" altLang="en-US" b="1" u="sng" dirty="0" smtClean="0">
                <a:cs typeface="Calibri" panose="020F0502020204030204" pitchFamily="34" charset="0"/>
              </a:rPr>
              <a:t>Betweenness</a:t>
            </a:r>
            <a:r>
              <a:rPr lang="en-US" altLang="en-US" dirty="0" smtClean="0">
                <a:latin typeface="Comic Sans MS" panose="030F0702030302020204" pitchFamily="66" charset="0"/>
              </a:rPr>
              <a:t> </a:t>
            </a:r>
            <a:r>
              <a:rPr lang="en-US" altLang="en-US" dirty="0" smtClean="0">
                <a:cs typeface="Calibri" panose="020F0502020204030204" pitchFamily="34" charset="0"/>
              </a:rPr>
              <a:t>– </a:t>
            </a:r>
            <a:r>
              <a:rPr lang="en-US" altLang="en-US" dirty="0">
                <a:cs typeface="Calibri" panose="020F0502020204030204" pitchFamily="34" charset="0"/>
              </a:rPr>
              <a:t>the number of </a:t>
            </a:r>
            <a:r>
              <a:rPr lang="en-US" altLang="en-US" dirty="0" smtClean="0">
                <a:cs typeface="Calibri" panose="020F0502020204030204" pitchFamily="34" charset="0"/>
              </a:rPr>
              <a:t>shortest </a:t>
            </a:r>
            <a:r>
              <a:rPr lang="en-US" altLang="en-US" dirty="0">
                <a:cs typeface="Calibri" panose="020F0502020204030204" pitchFamily="34" charset="0"/>
              </a:rPr>
              <a:t>paths that pass through the </a:t>
            </a:r>
            <a:r>
              <a:rPr lang="en-US" altLang="en-US" dirty="0" smtClean="0">
                <a:cs typeface="Calibri" panose="020F0502020204030204" pitchFamily="34" charset="0"/>
              </a:rPr>
              <a:t>node.</a:t>
            </a:r>
            <a:endParaRPr lang="en-US" altLang="en-US" b="1" dirty="0" smtClean="0">
              <a:latin typeface="Comic Sans MS" panose="030F0702030302020204" pitchFamily="66" charset="0"/>
            </a:endParaRPr>
          </a:p>
          <a:p>
            <a:pPr algn="l" rtl="0" eaLnBrk="1" hangingPunct="1">
              <a:lnSpc>
                <a:spcPct val="90000"/>
              </a:lnSpc>
            </a:pPr>
            <a:endParaRPr lang="en-US" altLang="en-US" dirty="0">
              <a:latin typeface="Comic Sans MS" panose="030F0702030302020204" pitchFamily="66" charset="0"/>
            </a:endParaRPr>
          </a:p>
        </p:txBody>
      </p:sp>
      <p:sp>
        <p:nvSpPr>
          <p:cNvPr id="9220"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sp>
        <p:nvSpPr>
          <p:cNvPr id="9221" name="Rectangle 7"/>
          <p:cNvSpPr>
            <a:spLocks noChangeArrowheads="1"/>
          </p:cNvSpPr>
          <p:nvPr/>
        </p:nvSpPr>
        <p:spPr bwMode="auto">
          <a:xfrm>
            <a:off x="0" y="4667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sp>
        <p:nvSpPr>
          <p:cNvPr id="9222" name="Rectangle 9"/>
          <p:cNvSpPr>
            <a:spLocks noChangeArrowheads="1"/>
          </p:cNvSpPr>
          <p:nvPr/>
        </p:nvSpPr>
        <p:spPr bwMode="auto">
          <a:xfrm>
            <a:off x="0"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graphicFrame>
        <p:nvGraphicFramePr>
          <p:cNvPr id="9223" name="Object 8"/>
          <p:cNvGraphicFramePr>
            <a:graphicFrameLocks noChangeAspect="1"/>
          </p:cNvGraphicFramePr>
          <p:nvPr/>
        </p:nvGraphicFramePr>
        <p:xfrm>
          <a:off x="3276600" y="4419600"/>
          <a:ext cx="1981200" cy="762000"/>
        </p:xfrm>
        <a:graphic>
          <a:graphicData uri="http://schemas.openxmlformats.org/presentationml/2006/ole">
            <mc:AlternateContent xmlns:mc="http://schemas.openxmlformats.org/markup-compatibility/2006">
              <mc:Choice xmlns:v="urn:schemas-microsoft-com:vml" Requires="v">
                <p:oleObj spid="_x0000_s8324" name="משוואה" r:id="rId3" imgW="1282700" imgH="469900" progId="Equation.3">
                  <p:embed/>
                </p:oleObj>
              </mc:Choice>
              <mc:Fallback>
                <p:oleObj name="משוואה" r:id="rId3" imgW="1282700" imgH="469900" progId="Equation.3">
                  <p:embed/>
                  <p:pic>
                    <p:nvPicPr>
                      <p:cNvPr id="9223"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4419600"/>
                        <a:ext cx="1981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4" name="Rectangle 10"/>
          <p:cNvSpPr>
            <a:spLocks noChangeArrowheads="1"/>
          </p:cNvSpPr>
          <p:nvPr/>
        </p:nvSpPr>
        <p:spPr bwMode="auto">
          <a:xfrm>
            <a:off x="0" y="36623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spTree>
    <p:extLst>
      <p:ext uri="{BB962C8B-B14F-4D97-AF65-F5344CB8AC3E}">
        <p14:creationId xmlns:p14="http://schemas.microsoft.com/office/powerpoint/2010/main" val="132686171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constructing the patent and inventor networks</a:t>
            </a:r>
            <a:br>
              <a:rPr lang="en-US" dirty="0"/>
            </a:b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2438400"/>
            <a:ext cx="8229600" cy="4114800"/>
          </a:xfrm>
          <a:prstGeom prst="rect">
            <a:avLst/>
          </a:prstGeom>
        </p:spPr>
      </p:pic>
      <p:sp>
        <p:nvSpPr>
          <p:cNvPr id="5" name="TextBox 4"/>
          <p:cNvSpPr txBox="1"/>
          <p:nvPr/>
        </p:nvSpPr>
        <p:spPr>
          <a:xfrm>
            <a:off x="990600" y="990600"/>
            <a:ext cx="6705600" cy="1754326"/>
          </a:xfrm>
          <a:prstGeom prst="rect">
            <a:avLst/>
          </a:prstGeom>
          <a:noFill/>
        </p:spPr>
        <p:txBody>
          <a:bodyPr wrap="square" rtlCol="0">
            <a:spAutoFit/>
          </a:bodyPr>
          <a:lstStyle/>
          <a:p>
            <a:r>
              <a:rPr lang="en-US" dirty="0"/>
              <a:t>Patent 1: Inventors: Polly &amp; Cindy</a:t>
            </a:r>
          </a:p>
          <a:p>
            <a:r>
              <a:rPr lang="en-US" dirty="0"/>
              <a:t>Patent 2: Inventor: Steve</a:t>
            </a:r>
          </a:p>
          <a:p>
            <a:r>
              <a:rPr lang="en-US" dirty="0"/>
              <a:t>Patent 3: Inventors: Thomas, Elizabeth, &amp; Jack</a:t>
            </a:r>
          </a:p>
          <a:p>
            <a:r>
              <a:rPr lang="en-US" dirty="0"/>
              <a:t>Patent 4: Inventors: Polly &amp; Jack</a:t>
            </a:r>
          </a:p>
          <a:p>
            <a:r>
              <a:rPr lang="en-US" dirty="0"/>
              <a:t>Patent 5: Inventors: Steve &amp; Jack</a:t>
            </a:r>
          </a:p>
          <a:p>
            <a:endParaRPr lang="en-US" dirty="0"/>
          </a:p>
        </p:txBody>
      </p:sp>
    </p:spTree>
    <p:extLst>
      <p:ext uri="{BB962C8B-B14F-4D97-AF65-F5344CB8AC3E}">
        <p14:creationId xmlns:p14="http://schemas.microsoft.com/office/powerpoint/2010/main" val="8728737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914400"/>
          </a:xfrm>
          <a:noFill/>
        </p:spPr>
        <p:txBody>
          <a:bodyPr/>
          <a:lstStyle/>
          <a:p>
            <a:pPr algn="ctr" rtl="0"/>
            <a:r>
              <a:rPr lang="en-US" altLang="en-US" sz="4000" b="1" dirty="0">
                <a:solidFill>
                  <a:srgbClr val="FFC000"/>
                </a:solidFill>
                <a:cs typeface="Calibri" panose="020F0502020204030204" pitchFamily="34" charset="0"/>
              </a:rPr>
              <a:t>Direct &amp; Indirect Spillovers</a:t>
            </a:r>
          </a:p>
        </p:txBody>
      </p:sp>
      <p:sp>
        <p:nvSpPr>
          <p:cNvPr id="8195" name="Rectangle 3"/>
          <p:cNvSpPr>
            <a:spLocks noGrp="1" noChangeArrowheads="1"/>
          </p:cNvSpPr>
          <p:nvPr>
            <p:ph idx="1"/>
          </p:nvPr>
        </p:nvSpPr>
        <p:spPr>
          <a:xfrm>
            <a:off x="0" y="914400"/>
            <a:ext cx="9144000" cy="5943600"/>
          </a:xfrm>
          <a:noFill/>
        </p:spPr>
        <p:txBody>
          <a:bodyPr/>
          <a:lstStyle/>
          <a:p>
            <a:pPr algn="l" rtl="0">
              <a:buFontTx/>
              <a:buNone/>
            </a:pPr>
            <a:r>
              <a:rPr lang="en-US" altLang="en-US" sz="2800" b="1" dirty="0">
                <a:cs typeface="Calibri" panose="020F0502020204030204" pitchFamily="34" charset="0"/>
              </a:rPr>
              <a:t>Patent Network: </a:t>
            </a:r>
            <a:r>
              <a:rPr lang="en-US" altLang="en-US" sz="2800" dirty="0">
                <a:cs typeface="Calibri" panose="020F0502020204030204" pitchFamily="34" charset="0"/>
              </a:rPr>
              <a:t>Two Patents are connected if they have an innovator in common</a:t>
            </a:r>
          </a:p>
          <a:p>
            <a:pPr algn="l" rtl="0">
              <a:buFontTx/>
              <a:buNone/>
            </a:pPr>
            <a:endParaRPr lang="en-US" altLang="en-US" sz="2800" b="1" dirty="0">
              <a:cs typeface="Calibri" panose="020F0502020204030204" pitchFamily="34" charset="0"/>
            </a:endParaRPr>
          </a:p>
          <a:p>
            <a:pPr algn="l" rtl="0">
              <a:buFontTx/>
              <a:buNone/>
            </a:pPr>
            <a:r>
              <a:rPr lang="en-US" altLang="en-US" sz="2800" b="1" dirty="0">
                <a:cs typeface="Calibri" panose="020F0502020204030204" pitchFamily="34" charset="0"/>
              </a:rPr>
              <a:t>Innovator Network: </a:t>
            </a:r>
            <a:r>
              <a:rPr lang="en-US" altLang="en-US" sz="2800" dirty="0">
                <a:cs typeface="Calibri" panose="020F0502020204030204" pitchFamily="34" charset="0"/>
              </a:rPr>
              <a:t>Two innovators are connected if they are both innovators on the same patent-</a:t>
            </a:r>
          </a:p>
          <a:p>
            <a:pPr algn="l" rtl="0">
              <a:buFontTx/>
              <a:buNone/>
            </a:pPr>
            <a:endParaRPr lang="en-US" altLang="en-US" sz="2800" b="1" dirty="0">
              <a:cs typeface="Calibri" panose="020F0502020204030204" pitchFamily="34" charset="0"/>
            </a:endParaRPr>
          </a:p>
          <a:p>
            <a:pPr algn="l" rtl="0">
              <a:buFontTx/>
              <a:buNone/>
            </a:pPr>
            <a:r>
              <a:rPr lang="en-US" altLang="en-US" sz="2800" b="1" dirty="0">
                <a:cs typeface="Calibri" panose="020F0502020204030204" pitchFamily="34" charset="0"/>
              </a:rPr>
              <a:t>Direct spillovers: </a:t>
            </a:r>
            <a:r>
              <a:rPr lang="en-US" altLang="en-US" sz="2800" dirty="0">
                <a:cs typeface="Calibri" panose="020F0502020204030204" pitchFamily="34" charset="0"/>
              </a:rPr>
              <a:t>knowledge spillovers between patents that are directly connected, i.e., they have common innovators.  </a:t>
            </a:r>
          </a:p>
          <a:p>
            <a:pPr algn="l" rtl="0">
              <a:buFontTx/>
              <a:buNone/>
            </a:pPr>
            <a:endParaRPr lang="en-US" altLang="en-US" sz="2800" b="1" dirty="0">
              <a:cs typeface="Calibri" panose="020F0502020204030204" pitchFamily="34" charset="0"/>
            </a:endParaRPr>
          </a:p>
          <a:p>
            <a:pPr algn="l" rtl="0">
              <a:buFontTx/>
              <a:buNone/>
            </a:pPr>
            <a:r>
              <a:rPr lang="en-US" altLang="en-US" sz="2800" b="1" dirty="0">
                <a:cs typeface="Calibri" panose="020F0502020204030204" pitchFamily="34" charset="0"/>
              </a:rPr>
              <a:t>Indirect spillovers</a:t>
            </a:r>
            <a:r>
              <a:rPr lang="en-US" altLang="en-US" sz="2800" dirty="0">
                <a:cs typeface="Calibri" panose="020F0502020204030204" pitchFamily="34" charset="0"/>
              </a:rPr>
              <a:t> exist whenever there are knowledge spillovers between patents that are not directly connected, i.e., projects for which there are no common innovators.</a:t>
            </a:r>
          </a:p>
        </p:txBody>
      </p:sp>
    </p:spTree>
    <p:extLst>
      <p:ext uri="{BB962C8B-B14F-4D97-AF65-F5344CB8AC3E}">
        <p14:creationId xmlns:p14="http://schemas.microsoft.com/office/powerpoint/2010/main" val="42784266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Knowledge Spillover Interpretation of Network Measures</a:t>
            </a:r>
            <a:endParaRPr lang="en-US" dirty="0"/>
          </a:p>
        </p:txBody>
      </p:sp>
      <p:sp>
        <p:nvSpPr>
          <p:cNvPr id="3" name="Content Placeholder 2"/>
          <p:cNvSpPr>
            <a:spLocks noGrp="1"/>
          </p:cNvSpPr>
          <p:nvPr>
            <p:ph idx="1"/>
          </p:nvPr>
        </p:nvSpPr>
        <p:spPr>
          <a:xfrm>
            <a:off x="152400" y="1219200"/>
            <a:ext cx="8763000" cy="5029200"/>
          </a:xfrm>
        </p:spPr>
        <p:txBody>
          <a:bodyPr/>
          <a:lstStyle/>
          <a:p>
            <a:r>
              <a:rPr lang="en-US" dirty="0" smtClean="0"/>
              <a:t>Degree – If (only) Degree is significant in explaining the success of a patent, then there are direct knowledge spillovers from directly connected nodes, i.e., there are no indirect spillovers.</a:t>
            </a:r>
          </a:p>
          <a:p>
            <a:endParaRPr lang="en-US" dirty="0"/>
          </a:p>
          <a:p>
            <a:r>
              <a:rPr lang="en-US" dirty="0" smtClean="0"/>
              <a:t>Closeness --  </a:t>
            </a:r>
            <a:r>
              <a:rPr lang="en-US" dirty="0"/>
              <a:t>If </a:t>
            </a:r>
            <a:r>
              <a:rPr lang="en-US" dirty="0" smtClean="0"/>
              <a:t>Closeness </a:t>
            </a:r>
            <a:r>
              <a:rPr lang="en-US" dirty="0"/>
              <a:t>is significant in explaining the success of a patent, then there are </a:t>
            </a:r>
            <a:r>
              <a:rPr lang="en-US" dirty="0" smtClean="0"/>
              <a:t>both direct and indirect </a:t>
            </a:r>
            <a:r>
              <a:rPr lang="en-US" dirty="0"/>
              <a:t>knowledge </a:t>
            </a:r>
            <a:r>
              <a:rPr lang="en-US" dirty="0" smtClean="0"/>
              <a:t>spillovers </a:t>
            </a:r>
            <a:r>
              <a:rPr lang="en-US" dirty="0"/>
              <a:t>from </a:t>
            </a:r>
            <a:r>
              <a:rPr lang="en-US" dirty="0" smtClean="0"/>
              <a:t>directly and indirectly connected nodes, and the spillovers decay with distance between the patents</a:t>
            </a:r>
          </a:p>
          <a:p>
            <a:endParaRPr lang="en-US" dirty="0"/>
          </a:p>
          <a:p>
            <a:r>
              <a:rPr lang="en-US" dirty="0" smtClean="0"/>
              <a:t>Betweenness - </a:t>
            </a:r>
            <a:r>
              <a:rPr lang="en-US" dirty="0"/>
              <a:t>If </a:t>
            </a:r>
            <a:r>
              <a:rPr lang="en-US" dirty="0" smtClean="0"/>
              <a:t>Betweenness is </a:t>
            </a:r>
            <a:r>
              <a:rPr lang="en-US" dirty="0"/>
              <a:t>significant in explaining the success of a patent, then there </a:t>
            </a:r>
            <a:r>
              <a:rPr lang="en-US" dirty="0" smtClean="0"/>
              <a:t>are </a:t>
            </a:r>
            <a:r>
              <a:rPr lang="en-US" dirty="0"/>
              <a:t>knowledge </a:t>
            </a:r>
            <a:r>
              <a:rPr lang="en-US" dirty="0" smtClean="0"/>
              <a:t>spillovers from being in the center of the information flow</a:t>
            </a:r>
          </a:p>
          <a:p>
            <a:endParaRPr lang="en-US" dirty="0"/>
          </a:p>
          <a:p>
            <a:r>
              <a:rPr lang="en-US" dirty="0" smtClean="0"/>
              <a:t>Our results: Only Closeness is significant in explaining success of patents</a:t>
            </a:r>
            <a:endParaRPr lang="en-US" dirty="0"/>
          </a:p>
          <a:p>
            <a:endParaRPr lang="en-US" dirty="0"/>
          </a:p>
          <a:p>
            <a:endParaRPr lang="en-US" dirty="0"/>
          </a:p>
        </p:txBody>
      </p:sp>
    </p:spTree>
    <p:extLst>
      <p:ext uri="{BB962C8B-B14F-4D97-AF65-F5344CB8AC3E}">
        <p14:creationId xmlns:p14="http://schemas.microsoft.com/office/powerpoint/2010/main" val="75133058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1417638"/>
          </a:xfrm>
          <a:noFill/>
        </p:spPr>
        <p:txBody>
          <a:bodyPr/>
          <a:lstStyle/>
          <a:p>
            <a:pPr algn="ctr" rtl="0"/>
            <a:r>
              <a:rPr lang="en-US" altLang="en-US" sz="3600" b="1" dirty="0">
                <a:cs typeface="Calibri" panose="020F0502020204030204" pitchFamily="34" charset="0"/>
              </a:rPr>
              <a:t>Theoretical Foundation</a:t>
            </a:r>
          </a:p>
        </p:txBody>
      </p:sp>
      <p:sp>
        <p:nvSpPr>
          <p:cNvPr id="11267" name="Rectangle 3"/>
          <p:cNvSpPr>
            <a:spLocks noGrp="1" noChangeArrowheads="1"/>
          </p:cNvSpPr>
          <p:nvPr>
            <p:ph idx="1"/>
          </p:nvPr>
        </p:nvSpPr>
        <p:spPr>
          <a:xfrm>
            <a:off x="0" y="1295400"/>
            <a:ext cx="9144000" cy="5562600"/>
          </a:xfrm>
          <a:noFill/>
        </p:spPr>
        <p:txBody>
          <a:bodyPr/>
          <a:lstStyle/>
          <a:p>
            <a:r>
              <a:rPr lang="en-US" altLang="en-US" sz="2400" dirty="0" smtClean="0">
                <a:cs typeface="Calibri" panose="020F0502020204030204" pitchFamily="34" charset="0"/>
              </a:rPr>
              <a:t>Patent </a:t>
            </a:r>
            <a:r>
              <a:rPr lang="en-US" altLang="en-US" sz="2400" dirty="0">
                <a:cs typeface="Calibri" panose="020F0502020204030204" pitchFamily="34" charset="0"/>
              </a:rPr>
              <a:t>receives spillovers from all patents </a:t>
            </a:r>
            <a:r>
              <a:rPr lang="en-US" sz="2400" dirty="0">
                <a:solidFill>
                  <a:srgbClr val="000000"/>
                </a:solidFill>
                <a:cs typeface="Calibri" panose="020F0502020204030204" pitchFamily="34" charset="0"/>
              </a:rPr>
              <a:t>subject to decay </a:t>
            </a:r>
            <a:r>
              <a:rPr lang="en-US" sz="2400" dirty="0" smtClean="0">
                <a:solidFill>
                  <a:srgbClr val="000000"/>
                </a:solidFill>
                <a:cs typeface="Calibri" panose="020F0502020204030204" pitchFamily="34" charset="0"/>
              </a:rPr>
              <a:t>as </a:t>
            </a:r>
            <a:r>
              <a:rPr lang="en-US" sz="2400" dirty="0">
                <a:solidFill>
                  <a:srgbClr val="000000"/>
                </a:solidFill>
                <a:cs typeface="Calibri" panose="020F0502020204030204" pitchFamily="34" charset="0"/>
              </a:rPr>
              <a:t>the distance between the patents in the patent network increases. </a:t>
            </a:r>
          </a:p>
          <a:p>
            <a:endParaRPr lang="en-US" sz="2400" dirty="0" smtClean="0">
              <a:solidFill>
                <a:srgbClr val="000000"/>
              </a:solidFill>
              <a:cs typeface="Calibri" panose="020F0502020204030204" pitchFamily="34" charset="0"/>
            </a:endParaRPr>
          </a:p>
          <a:p>
            <a:r>
              <a:rPr lang="en-US" sz="2400" dirty="0" smtClean="0">
                <a:solidFill>
                  <a:srgbClr val="000000"/>
                </a:solidFill>
                <a:cs typeface="Calibri" panose="020F0502020204030204" pitchFamily="34" charset="0"/>
              </a:rPr>
              <a:t>Formally </a:t>
            </a:r>
            <a:r>
              <a:rPr lang="en-US" sz="2400" dirty="0">
                <a:solidFill>
                  <a:srgbClr val="000000"/>
                </a:solidFill>
                <a:cs typeface="Calibri" panose="020F0502020204030204" pitchFamily="34" charset="0"/>
              </a:rPr>
              <a:t>when the distance between patent </a:t>
            </a:r>
            <a:r>
              <a:rPr lang="en-US" sz="2400" i="1" dirty="0" err="1">
                <a:solidFill>
                  <a:srgbClr val="000000"/>
                </a:solidFill>
                <a:cs typeface="Calibri" panose="020F0502020204030204" pitchFamily="34" charset="0"/>
              </a:rPr>
              <a:t>i</a:t>
            </a:r>
            <a:r>
              <a:rPr lang="en-US" sz="2400" dirty="0">
                <a:solidFill>
                  <a:srgbClr val="000000"/>
                </a:solidFill>
                <a:cs typeface="Calibri" panose="020F0502020204030204" pitchFamily="34" charset="0"/>
              </a:rPr>
              <a:t> and </a:t>
            </a:r>
            <a:r>
              <a:rPr lang="en-US" sz="2400" i="1" dirty="0">
                <a:solidFill>
                  <a:srgbClr val="000000"/>
                </a:solidFill>
                <a:cs typeface="Calibri" panose="020F0502020204030204" pitchFamily="34" charset="0"/>
              </a:rPr>
              <a:t>j</a:t>
            </a:r>
            <a:r>
              <a:rPr lang="en-US" sz="2400" dirty="0">
                <a:solidFill>
                  <a:srgbClr val="000000"/>
                </a:solidFill>
                <a:cs typeface="Calibri" panose="020F0502020204030204" pitchFamily="34" charset="0"/>
              </a:rPr>
              <a:t> is </a:t>
            </a:r>
            <a:r>
              <a:rPr lang="en-US" sz="2400" i="1" dirty="0">
                <a:solidFill>
                  <a:srgbClr val="000000"/>
                </a:solidFill>
                <a:cs typeface="Calibri" panose="020F0502020204030204" pitchFamily="34" charset="0"/>
              </a:rPr>
              <a:t>d</a:t>
            </a:r>
            <a:r>
              <a:rPr lang="en-US" sz="2400" dirty="0">
                <a:solidFill>
                  <a:srgbClr val="000000"/>
                </a:solidFill>
                <a:cs typeface="Calibri" panose="020F0502020204030204" pitchFamily="34" charset="0"/>
              </a:rPr>
              <a:t>(</a:t>
            </a:r>
            <a:r>
              <a:rPr lang="en-US" sz="2400" i="1" dirty="0" err="1">
                <a:solidFill>
                  <a:srgbClr val="000000"/>
                </a:solidFill>
                <a:cs typeface="Calibri" panose="020F0502020204030204" pitchFamily="34" charset="0"/>
              </a:rPr>
              <a:t>i,j</a:t>
            </a:r>
            <a:r>
              <a:rPr lang="en-US" sz="2400" dirty="0">
                <a:solidFill>
                  <a:srgbClr val="000000"/>
                </a:solidFill>
                <a:cs typeface="Calibri" panose="020F0502020204030204" pitchFamily="34" charset="0"/>
              </a:rPr>
              <a:t>), we assume that the success of each patent </a:t>
            </a:r>
            <a:r>
              <a:rPr lang="en-US" sz="2400" dirty="0" smtClean="0">
                <a:solidFill>
                  <a:srgbClr val="000000"/>
                </a:solidFill>
                <a:cs typeface="Calibri" panose="020F0502020204030204" pitchFamily="34" charset="0"/>
              </a:rPr>
              <a:t>is</a:t>
            </a:r>
            <a:endParaRPr lang="en-US" sz="2400" dirty="0">
              <a:solidFill>
                <a:srgbClr val="000000"/>
              </a:solidFill>
              <a:cs typeface="Calibri" panose="020F0502020204030204" pitchFamily="34" charset="0"/>
            </a:endParaRPr>
          </a:p>
          <a:p>
            <a:endParaRPr lang="en-US" altLang="en-US" sz="2400" dirty="0">
              <a:solidFill>
                <a:srgbClr val="000000"/>
              </a:solidFill>
              <a:latin typeface="Arial" panose="020B0604020202020204" pitchFamily="34" charset="0"/>
            </a:endParaRPr>
          </a:p>
          <a:p>
            <a:endParaRPr lang="en-US" sz="2000" dirty="0" smtClean="0">
              <a:solidFill>
                <a:srgbClr val="000000"/>
              </a:solidFill>
              <a:cs typeface="Calibri" panose="020F0502020204030204" pitchFamily="34" charset="0"/>
            </a:endParaRPr>
          </a:p>
          <a:p>
            <a:r>
              <a:rPr lang="en-US" sz="2000" dirty="0" smtClean="0">
                <a:solidFill>
                  <a:srgbClr val="000000"/>
                </a:solidFill>
                <a:cs typeface="Calibri" panose="020F0502020204030204" pitchFamily="34" charset="0"/>
              </a:rPr>
              <a:t>where </a:t>
            </a:r>
            <a:r>
              <a:rPr lang="en-US" sz="2000" dirty="0">
                <a:solidFill>
                  <a:srgbClr val="000000"/>
                </a:solidFill>
                <a:cs typeface="Calibri" panose="020F0502020204030204" pitchFamily="34" charset="0"/>
              </a:rPr>
              <a:t>γ is the magnitude of the spillovers.  Using definition of closeness</a:t>
            </a:r>
            <a:r>
              <a:rPr lang="en-US" sz="2000" dirty="0" smtClean="0">
                <a:solidFill>
                  <a:srgbClr val="000000"/>
                </a:solidFill>
                <a:cs typeface="Calibri" panose="020F0502020204030204" pitchFamily="34" charset="0"/>
              </a:rPr>
              <a:t>,</a:t>
            </a:r>
          </a:p>
          <a:p>
            <a:endParaRPr lang="en-US" altLang="en-US" sz="2000" dirty="0">
              <a:solidFill>
                <a:srgbClr val="000000"/>
              </a:solidFill>
              <a:cs typeface="Calibri" panose="020F0502020204030204" pitchFamily="34" charset="0"/>
            </a:endParaRPr>
          </a:p>
          <a:p>
            <a:endParaRPr lang="en-US" altLang="en-US" sz="2000" dirty="0" smtClean="0">
              <a:solidFill>
                <a:srgbClr val="000000"/>
              </a:solidFill>
              <a:cs typeface="Calibri" panose="020F0502020204030204" pitchFamily="34" charset="0"/>
            </a:endParaRPr>
          </a:p>
          <a:p>
            <a:r>
              <a:rPr lang="en-US" altLang="en-US" sz="2400" dirty="0">
                <a:solidFill>
                  <a:srgbClr val="000000"/>
                </a:solidFill>
                <a:cs typeface="Calibri" panose="020F0502020204030204" pitchFamily="34" charset="0"/>
              </a:rPr>
              <a:t>(1)</a:t>
            </a:r>
          </a:p>
          <a:p>
            <a:endParaRPr lang="en-US" altLang="en-US" dirty="0" smtClean="0"/>
          </a:p>
          <a:p>
            <a:r>
              <a:rPr lang="en-US" altLang="en-US" dirty="0" smtClean="0"/>
              <a:t>When </a:t>
            </a:r>
            <a:r>
              <a:rPr lang="el-GR" altLang="en-US" dirty="0"/>
              <a:t>γ</a:t>
            </a:r>
            <a:r>
              <a:rPr lang="en-US" altLang="en-US" dirty="0"/>
              <a:t>&gt;0, direct &amp; indirect spillovers</a:t>
            </a:r>
          </a:p>
          <a:p>
            <a:endParaRPr lang="en-US" altLang="en-US" dirty="0">
              <a:cs typeface="Calibri" panose="020F0502020204030204" pitchFamily="34" charset="0"/>
            </a:endParaRPr>
          </a:p>
          <a:p>
            <a:endParaRPr lang="en-US" altLang="en-US" dirty="0"/>
          </a:p>
        </p:txBody>
      </p:sp>
      <p:sp>
        <p:nvSpPr>
          <p:cNvPr id="1126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sp>
        <p:nvSpPr>
          <p:cNvPr id="11270" name="Rectangle 6"/>
          <p:cNvSpPr>
            <a:spLocks noChangeArrowheads="1"/>
          </p:cNvSpPr>
          <p:nvPr/>
        </p:nvSpPr>
        <p:spPr bwMode="auto">
          <a:xfrm>
            <a:off x="0" y="2762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sp>
        <p:nvSpPr>
          <p:cNvPr id="11271" name="Rectangle 8"/>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graphicFrame>
        <p:nvGraphicFramePr>
          <p:cNvPr id="11272" name="Object 7"/>
          <p:cNvGraphicFramePr>
            <a:graphicFrameLocks noChangeAspect="1"/>
          </p:cNvGraphicFramePr>
          <p:nvPr>
            <p:extLst>
              <p:ext uri="{D42A27DB-BD31-4B8C-83A1-F6EECF244321}">
                <p14:modId xmlns:p14="http://schemas.microsoft.com/office/powerpoint/2010/main" val="2144873817"/>
              </p:ext>
            </p:extLst>
          </p:nvPr>
        </p:nvGraphicFramePr>
        <p:xfrm>
          <a:off x="2590800" y="5181600"/>
          <a:ext cx="4191000" cy="533400"/>
        </p:xfrm>
        <a:graphic>
          <a:graphicData uri="http://schemas.openxmlformats.org/presentationml/2006/ole">
            <mc:AlternateContent xmlns:mc="http://schemas.openxmlformats.org/markup-compatibility/2006">
              <mc:Choice xmlns:v="urn:schemas-microsoft-com:vml" Requires="v">
                <p:oleObj spid="_x0000_s9480" name="משוואה" r:id="rId3" imgW="1511300" imgH="228600" progId="Equation.3">
                  <p:embed/>
                </p:oleObj>
              </mc:Choice>
              <mc:Fallback>
                <p:oleObj name="משוואה" r:id="rId3" imgW="1511300" imgH="228600" progId="Equation.3">
                  <p:embed/>
                  <p:pic>
                    <p:nvPicPr>
                      <p:cNvPr id="11272"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181600"/>
                        <a:ext cx="4191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3" name="Rectangle 9"/>
          <p:cNvSpPr>
            <a:spLocks noChangeArrowheads="1"/>
          </p:cNvSpPr>
          <p:nvPr/>
        </p:nvSpPr>
        <p:spPr bwMode="auto">
          <a:xfrm>
            <a:off x="0" y="3543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ar-DZ" altLang="en-US" sz="1800"/>
          </a:p>
        </p:txBody>
      </p:sp>
      <p:graphicFrame>
        <p:nvGraphicFramePr>
          <p:cNvPr id="10" name="Object 4"/>
          <p:cNvGraphicFramePr>
            <a:graphicFrameLocks noChangeAspect="1"/>
          </p:cNvGraphicFramePr>
          <p:nvPr>
            <p:extLst>
              <p:ext uri="{D42A27DB-BD31-4B8C-83A1-F6EECF244321}">
                <p14:modId xmlns:p14="http://schemas.microsoft.com/office/powerpoint/2010/main" val="3860475758"/>
              </p:ext>
            </p:extLst>
          </p:nvPr>
        </p:nvGraphicFramePr>
        <p:xfrm>
          <a:off x="2971800" y="3352800"/>
          <a:ext cx="3276600" cy="685800"/>
        </p:xfrm>
        <a:graphic>
          <a:graphicData uri="http://schemas.openxmlformats.org/presentationml/2006/ole">
            <mc:AlternateContent xmlns:mc="http://schemas.openxmlformats.org/markup-compatibility/2006">
              <mc:Choice xmlns:v="urn:schemas-microsoft-com:vml" Requires="v">
                <p:oleObj spid="_x0000_s9481" name="משוואה" r:id="rId5" imgW="1422400" imgH="279400" progId="Equation.3">
                  <p:embed/>
                </p:oleObj>
              </mc:Choice>
              <mc:Fallback>
                <p:oleObj name="משוואה" r:id="rId5" imgW="1422400" imgH="279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3352800"/>
                        <a:ext cx="3276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199080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0"/>
            <a:ext cx="9144000" cy="1219200"/>
          </a:xfrm>
          <a:noFill/>
        </p:spPr>
        <p:txBody>
          <a:bodyPr/>
          <a:lstStyle/>
          <a:p>
            <a:pPr algn="ctr" rtl="0" eaLnBrk="1" hangingPunct="1"/>
            <a:r>
              <a:rPr lang="en-US" altLang="en-US" sz="3600" b="1" dirty="0">
                <a:cs typeface="Calibri" panose="020F0502020204030204" pitchFamily="34" charset="0"/>
              </a:rPr>
              <a:t>Data</a:t>
            </a:r>
            <a:r>
              <a:rPr lang="en-US" altLang="en-US" sz="3600" b="1" dirty="0">
                <a:latin typeface="Comic Sans MS" panose="030F0702030302020204" pitchFamily="66" charset="0"/>
              </a:rPr>
              <a:t> </a:t>
            </a:r>
          </a:p>
        </p:txBody>
      </p:sp>
      <p:sp>
        <p:nvSpPr>
          <p:cNvPr id="13315" name="Rectangle 3"/>
          <p:cNvSpPr>
            <a:spLocks noGrp="1" noChangeArrowheads="1"/>
          </p:cNvSpPr>
          <p:nvPr>
            <p:ph idx="1"/>
          </p:nvPr>
        </p:nvSpPr>
        <p:spPr>
          <a:xfrm>
            <a:off x="0" y="914400"/>
            <a:ext cx="9144000" cy="5943600"/>
          </a:xfrm>
          <a:noFill/>
        </p:spPr>
        <p:txBody>
          <a:bodyPr/>
          <a:lstStyle/>
          <a:p>
            <a:pPr algn="l" rtl="0" eaLnBrk="1" hangingPunct="1"/>
            <a:endParaRPr lang="en-US" altLang="en-US" sz="2400" dirty="0">
              <a:cs typeface="Calibri" panose="020F0502020204030204" pitchFamily="34" charset="0"/>
            </a:endParaRPr>
          </a:p>
          <a:p>
            <a:pPr algn="l" rtl="0" eaLnBrk="1" hangingPunct="1"/>
            <a:r>
              <a:rPr lang="en-US" altLang="en-US" sz="2400" dirty="0">
                <a:cs typeface="Calibri" panose="020F0502020204030204" pitchFamily="34" charset="0"/>
              </a:rPr>
              <a:t>Patents in Information Security (broadly defined)</a:t>
            </a:r>
          </a:p>
          <a:p>
            <a:pPr algn="l" rtl="0" eaLnBrk="1" hangingPunct="1"/>
            <a:endParaRPr lang="en-US" altLang="en-US" dirty="0">
              <a:cs typeface="Calibri" panose="020F0502020204030204" pitchFamily="34" charset="0"/>
            </a:endParaRPr>
          </a:p>
          <a:p>
            <a:pPr algn="l" rtl="0" eaLnBrk="1" hangingPunct="1"/>
            <a:r>
              <a:rPr lang="en-US" altLang="zh-CN" sz="2400" dirty="0">
                <a:ea typeface="SimSun" panose="02010600030101010101" pitchFamily="2" charset="-122"/>
                <a:cs typeface="Calibri" panose="020F0502020204030204" pitchFamily="34" charset="0"/>
              </a:rPr>
              <a:t>Patent Source – US PTO</a:t>
            </a:r>
            <a:endParaRPr lang="en-US" altLang="en-US" sz="2400" dirty="0">
              <a:cs typeface="Calibri" panose="020F0502020204030204" pitchFamily="34" charset="0"/>
            </a:endParaRPr>
          </a:p>
          <a:p>
            <a:pPr algn="l" rtl="0" eaLnBrk="1" hangingPunct="1"/>
            <a:endParaRPr lang="en-US" altLang="en-US" dirty="0">
              <a:cs typeface="Calibri" panose="020F0502020204030204" pitchFamily="34" charset="0"/>
            </a:endParaRPr>
          </a:p>
          <a:p>
            <a:pPr algn="l" rtl="0" eaLnBrk="1" hangingPunct="1"/>
            <a:r>
              <a:rPr lang="en-US" altLang="en-US" sz="2400" dirty="0">
                <a:cs typeface="Calibri" panose="020F0502020204030204" pitchFamily="34" charset="0"/>
              </a:rPr>
              <a:t>“patent network”- two patents are connected if they have a developer in common</a:t>
            </a:r>
          </a:p>
          <a:p>
            <a:pPr algn="l" rtl="0" eaLnBrk="1" hangingPunct="1"/>
            <a:endParaRPr lang="en-US" altLang="en-US" sz="2400" dirty="0">
              <a:cs typeface="Calibri" panose="020F0502020204030204" pitchFamily="34" charset="0"/>
            </a:endParaRPr>
          </a:p>
          <a:p>
            <a:pPr algn="l" rtl="0" eaLnBrk="1" hangingPunct="1"/>
            <a:r>
              <a:rPr lang="en-US" altLang="en-US" sz="2400" dirty="0">
                <a:cs typeface="Calibri" panose="020F0502020204030204" pitchFamily="34" charset="0"/>
              </a:rPr>
              <a:t>"developer network," – two developers are connected if they work are innovators on the same patent</a:t>
            </a:r>
          </a:p>
          <a:p>
            <a:pPr algn="l" rtl="0" eaLnBrk="1" hangingPunct="1"/>
            <a:endParaRPr lang="en-US" altLang="en-US" sz="2400" dirty="0">
              <a:cs typeface="Calibri" panose="020F0502020204030204" pitchFamily="34" charset="0"/>
            </a:endParaRPr>
          </a:p>
          <a:p>
            <a:r>
              <a:rPr lang="en-US" altLang="zh-CN" sz="2400" dirty="0">
                <a:ea typeface="SimSun" panose="02010600030101010101" pitchFamily="2" charset="-122"/>
                <a:cs typeface="Calibri" panose="020F0502020204030204" pitchFamily="34" charset="0"/>
              </a:rPr>
              <a:t>We include information security patents in which all inventors are from the same country </a:t>
            </a:r>
          </a:p>
          <a:p>
            <a:pPr algn="l" rtl="0" eaLnBrk="1" hangingPunct="1"/>
            <a:endParaRPr lang="en-US" altLang="en-US" sz="2400" dirty="0">
              <a:cs typeface="Calibri" panose="020F0502020204030204" pitchFamily="34" charset="0"/>
            </a:endParaRPr>
          </a:p>
          <a:p>
            <a:pPr algn="l" rtl="0" eaLnBrk="1" hangingPunct="1"/>
            <a:endParaRPr lang="en-US" altLang="en-US" dirty="0">
              <a:latin typeface="Comic Sans MS" panose="030F0702030302020204" pitchFamily="66" charset="0"/>
            </a:endParaRPr>
          </a:p>
        </p:txBody>
      </p:sp>
    </p:spTree>
    <p:extLst>
      <p:ext uri="{BB962C8B-B14F-4D97-AF65-F5344CB8AC3E}">
        <p14:creationId xmlns:p14="http://schemas.microsoft.com/office/powerpoint/2010/main" val="336158528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0"/>
            <a:ext cx="9144000" cy="914400"/>
          </a:xfrm>
          <a:noFill/>
        </p:spPr>
        <p:txBody>
          <a:bodyPr/>
          <a:lstStyle/>
          <a:p>
            <a:pPr algn="ctr" rtl="0" eaLnBrk="1" hangingPunct="1"/>
            <a:r>
              <a:rPr lang="en-US" altLang="en-US" sz="4000" b="1" dirty="0">
                <a:cs typeface="Calibri" panose="020F0502020204030204" pitchFamily="34" charset="0"/>
              </a:rPr>
              <a:t>Data Continued</a:t>
            </a:r>
          </a:p>
        </p:txBody>
      </p:sp>
      <p:sp>
        <p:nvSpPr>
          <p:cNvPr id="14339" name="Rectangle 3"/>
          <p:cNvSpPr>
            <a:spLocks noGrp="1" noChangeArrowheads="1"/>
          </p:cNvSpPr>
          <p:nvPr>
            <p:ph idx="1"/>
          </p:nvPr>
        </p:nvSpPr>
        <p:spPr>
          <a:xfrm>
            <a:off x="0" y="838200"/>
            <a:ext cx="9144000" cy="6019800"/>
          </a:xfrm>
          <a:noFill/>
        </p:spPr>
        <p:txBody>
          <a:bodyPr/>
          <a:lstStyle/>
          <a:p>
            <a:pPr algn="just" rtl="0" eaLnBrk="1" hangingPunct="1"/>
            <a:r>
              <a:rPr lang="en-US" altLang="zh-CN" sz="2400" dirty="0">
                <a:ea typeface="SimSun" panose="02010600030101010101" pitchFamily="2" charset="-122"/>
                <a:cs typeface="Calibri" panose="020F0502020204030204" pitchFamily="34" charset="0"/>
              </a:rPr>
              <a:t>How to measure success of Patents?</a:t>
            </a:r>
          </a:p>
          <a:p>
            <a:pPr algn="just" rtl="0" eaLnBrk="1" hangingPunct="1"/>
            <a:endParaRPr lang="en-US" altLang="zh-CN" sz="2400" dirty="0">
              <a:ea typeface="SimSun" panose="02010600030101010101" pitchFamily="2" charset="-122"/>
              <a:cs typeface="Calibri" panose="020F0502020204030204" pitchFamily="34" charset="0"/>
            </a:endParaRPr>
          </a:p>
          <a:p>
            <a:pPr algn="just" rtl="0" eaLnBrk="1" hangingPunct="1"/>
            <a:r>
              <a:rPr lang="en-US" altLang="zh-CN" sz="2400" dirty="0">
                <a:ea typeface="SimSun" panose="02010600030101010101" pitchFamily="2" charset="-122"/>
                <a:cs typeface="Calibri" panose="020F0502020204030204" pitchFamily="34" charset="0"/>
              </a:rPr>
              <a:t>“Forward  Citations” (excluding forward citations from same innovator and same assignee</a:t>
            </a:r>
          </a:p>
          <a:p>
            <a:pPr algn="just" rtl="0" eaLnBrk="1" hangingPunct="1"/>
            <a:endParaRPr lang="en-US" altLang="zh-CN" sz="2400" dirty="0">
              <a:ea typeface="SimSun" panose="02010600030101010101" pitchFamily="2" charset="-122"/>
              <a:cs typeface="Calibri" panose="020F0502020204030204" pitchFamily="34" charset="0"/>
            </a:endParaRPr>
          </a:p>
          <a:p>
            <a:pPr algn="just" rtl="0" eaLnBrk="1" hangingPunct="1"/>
            <a:r>
              <a:rPr lang="en-US" altLang="zh-CN" sz="2400" dirty="0">
                <a:ea typeface="SimSun" panose="02010600030101010101" pitchFamily="2" charset="-122"/>
                <a:cs typeface="Calibri" panose="020F0502020204030204" pitchFamily="34" charset="0"/>
              </a:rPr>
              <a:t>Widely Used in the Literature</a:t>
            </a:r>
          </a:p>
          <a:p>
            <a:pPr algn="just" rtl="0" eaLnBrk="1" hangingPunct="1"/>
            <a:endParaRPr lang="en-US" altLang="zh-CN" sz="2400" dirty="0">
              <a:ea typeface="SimSun" panose="02010600030101010101" pitchFamily="2" charset="-122"/>
              <a:cs typeface="Calibri" panose="020F0502020204030204" pitchFamily="34" charset="0"/>
            </a:endParaRPr>
          </a:p>
          <a:p>
            <a:pPr algn="just" rtl="0" eaLnBrk="1" hangingPunct="1"/>
            <a:r>
              <a:rPr lang="en-US" altLang="zh-CN" sz="2400" dirty="0">
                <a:ea typeface="SimSun" panose="02010600030101010101" pitchFamily="2" charset="-122"/>
                <a:cs typeface="Calibri" panose="020F0502020204030204" pitchFamily="34" charset="0"/>
              </a:rPr>
              <a:t>Considered an excellent measure</a:t>
            </a:r>
          </a:p>
          <a:p>
            <a:pPr algn="just" rtl="0" eaLnBrk="1" hangingPunct="1"/>
            <a:endParaRPr lang="en-US" altLang="zh-CN" sz="2400" dirty="0">
              <a:ea typeface="SimSun" panose="02010600030101010101" pitchFamily="2" charset="-122"/>
              <a:cs typeface="Calibri" panose="020F0502020204030204" pitchFamily="34" charset="0"/>
            </a:endParaRPr>
          </a:p>
          <a:p>
            <a:pPr algn="just" rtl="0" eaLnBrk="1" hangingPunct="1"/>
            <a:r>
              <a:rPr lang="en-US" altLang="zh-CN" sz="2400" dirty="0">
                <a:ea typeface="SimSun" panose="02010600030101010101" pitchFamily="2" charset="-122"/>
                <a:cs typeface="Calibri" panose="020F0502020204030204" pitchFamily="34" charset="0"/>
              </a:rPr>
              <a:t>We assume that the number of forward citations of the patent is correlated with value. </a:t>
            </a:r>
          </a:p>
          <a:p>
            <a:pPr algn="just" rtl="0" eaLnBrk="1" hangingPunct="1"/>
            <a:endParaRPr lang="en-US" altLang="zh-CN" sz="2400" dirty="0">
              <a:ea typeface="SimSun" panose="02010600030101010101" pitchFamily="2" charset="-122"/>
              <a:cs typeface="Calibri" panose="020F0502020204030204" pitchFamily="34" charset="0"/>
            </a:endParaRPr>
          </a:p>
        </p:txBody>
      </p:sp>
    </p:spTree>
    <p:extLst>
      <p:ext uri="{BB962C8B-B14F-4D97-AF65-F5344CB8AC3E}">
        <p14:creationId xmlns:p14="http://schemas.microsoft.com/office/powerpoint/2010/main" val="240580936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0"/>
            <a:ext cx="9144000" cy="1417638"/>
          </a:xfrm>
          <a:noFill/>
        </p:spPr>
        <p:txBody>
          <a:bodyPr/>
          <a:lstStyle/>
          <a:p>
            <a:pPr algn="ctr" rtl="0" eaLnBrk="1" hangingPunct="1"/>
            <a:r>
              <a:rPr lang="en-US" altLang="en-US" sz="3600" b="1" dirty="0">
                <a:cs typeface="Calibri" panose="020F0502020204030204" pitchFamily="34" charset="0"/>
              </a:rPr>
              <a:t>Variables Employed in Study</a:t>
            </a:r>
          </a:p>
        </p:txBody>
      </p:sp>
      <p:sp>
        <p:nvSpPr>
          <p:cNvPr id="22531" name="Rectangle 4"/>
          <p:cNvSpPr>
            <a:spLocks noGrp="1" noChangeArrowheads="1"/>
          </p:cNvSpPr>
          <p:nvPr>
            <p:ph idx="1"/>
          </p:nvPr>
        </p:nvSpPr>
        <p:spPr>
          <a:xfrm>
            <a:off x="0" y="1371600"/>
            <a:ext cx="9144000" cy="5410200"/>
          </a:xfrm>
          <a:noFill/>
        </p:spPr>
        <p:txBody>
          <a:bodyPr/>
          <a:lstStyle/>
          <a:p>
            <a:pPr algn="l" rtl="0" eaLnBrk="1" hangingPunct="1">
              <a:defRPr/>
            </a:pPr>
            <a:r>
              <a:rPr lang="en-US" altLang="en-US" sz="2800" b="1" u="sng" dirty="0">
                <a:cs typeface="Calibri" panose="020F0502020204030204" pitchFamily="34" charset="0"/>
              </a:rPr>
              <a:t>Control variables:</a:t>
            </a:r>
          </a:p>
          <a:p>
            <a:pPr algn="l" rtl="0" eaLnBrk="1" hangingPunct="1">
              <a:defRPr/>
            </a:pPr>
            <a:r>
              <a:rPr lang="en-US" altLang="en-US" sz="2400" dirty="0">
                <a:cs typeface="Calibri" panose="020F0502020204030204" pitchFamily="34" charset="0"/>
              </a:rPr>
              <a:t>Backward Citations</a:t>
            </a:r>
          </a:p>
          <a:p>
            <a:pPr algn="l" rtl="0" eaLnBrk="1" hangingPunct="1">
              <a:defRPr/>
            </a:pPr>
            <a:r>
              <a:rPr lang="en-US" altLang="en-US" sz="2400" dirty="0">
                <a:cs typeface="Calibri" panose="020F0502020204030204" pitchFamily="34" charset="0"/>
              </a:rPr>
              <a:t>Year Patent Granted</a:t>
            </a:r>
          </a:p>
          <a:p>
            <a:pPr algn="l" rtl="0" eaLnBrk="1" hangingPunct="1">
              <a:defRPr/>
            </a:pPr>
            <a:r>
              <a:rPr lang="en-US" altLang="en-US" sz="2400" dirty="0">
                <a:cs typeface="Calibri" panose="020F0502020204030204" pitchFamily="34" charset="0"/>
              </a:rPr>
              <a:t>Number of Inventors</a:t>
            </a:r>
          </a:p>
          <a:p>
            <a:pPr algn="l" rtl="0" eaLnBrk="1" hangingPunct="1">
              <a:defRPr/>
            </a:pPr>
            <a:r>
              <a:rPr lang="en-US" altLang="en-US" sz="2400" dirty="0">
                <a:cs typeface="Calibri" panose="020F0502020204030204" pitchFamily="34" charset="0"/>
              </a:rPr>
              <a:t>Whether Assignee is US </a:t>
            </a:r>
            <a:r>
              <a:rPr lang="en-US" altLang="en-US" sz="2400" dirty="0" smtClean="0">
                <a:cs typeface="Calibri" panose="020F0502020204030204" pitchFamily="34" charset="0"/>
              </a:rPr>
              <a:t>firm</a:t>
            </a:r>
          </a:p>
          <a:p>
            <a:pPr algn="l" rtl="0" eaLnBrk="1" hangingPunct="1">
              <a:defRPr/>
            </a:pPr>
            <a:r>
              <a:rPr lang="en-US" altLang="en-US" sz="2400" dirty="0" smtClean="0">
                <a:cs typeface="Calibri" panose="020F0502020204030204" pitchFamily="34" charset="0"/>
              </a:rPr>
              <a:t>Whether patent has a “superstar” inventor</a:t>
            </a:r>
            <a:r>
              <a:rPr lang="en-US" altLang="en-US" sz="2400" dirty="0" smtClean="0">
                <a:cs typeface="Calibri" panose="020F0502020204030204" pitchFamily="34" charset="0"/>
              </a:rPr>
              <a:t> </a:t>
            </a:r>
            <a:endParaRPr lang="en-US" altLang="en-US" sz="2800" dirty="0">
              <a:cs typeface="Calibri" panose="020F0502020204030204" pitchFamily="34" charset="0"/>
            </a:endParaRPr>
          </a:p>
          <a:p>
            <a:pPr algn="l" rtl="0" eaLnBrk="1" hangingPunct="1">
              <a:defRPr/>
            </a:pPr>
            <a:endParaRPr lang="en-US" altLang="en-US" sz="2800" b="1" dirty="0">
              <a:cs typeface="Calibri" panose="020F0502020204030204" pitchFamily="34" charset="0"/>
            </a:endParaRPr>
          </a:p>
          <a:p>
            <a:pPr algn="l" rtl="0" eaLnBrk="1" hangingPunct="1">
              <a:defRPr/>
            </a:pPr>
            <a:r>
              <a:rPr lang="en-US" altLang="en-US" sz="2800" b="1" u="sng" dirty="0">
                <a:cs typeface="Calibri" panose="020F0502020204030204" pitchFamily="34" charset="0"/>
              </a:rPr>
              <a:t>Network </a:t>
            </a:r>
            <a:r>
              <a:rPr lang="en-US" altLang="en-US" sz="2800" b="1" u="sng" dirty="0" smtClean="0">
                <a:cs typeface="Calibri" panose="020F0502020204030204" pitchFamily="34" charset="0"/>
              </a:rPr>
              <a:t>Variables</a:t>
            </a:r>
          </a:p>
          <a:p>
            <a:pPr algn="l" rtl="0" eaLnBrk="1" hangingPunct="1">
              <a:defRPr/>
            </a:pPr>
            <a:r>
              <a:rPr lang="en-US" altLang="en-US" sz="2400" dirty="0" smtClean="0">
                <a:cs typeface="Calibri" panose="020F0502020204030204" pitchFamily="34" charset="0"/>
              </a:rPr>
              <a:t>Degree</a:t>
            </a:r>
            <a:endParaRPr lang="en-US" altLang="en-US" sz="2400" dirty="0">
              <a:cs typeface="Calibri" panose="020F0502020204030204" pitchFamily="34" charset="0"/>
            </a:endParaRPr>
          </a:p>
          <a:p>
            <a:pPr algn="l" rtl="0" eaLnBrk="1" hangingPunct="1">
              <a:defRPr/>
            </a:pPr>
            <a:r>
              <a:rPr lang="en-US" altLang="en-US" sz="2400" dirty="0" smtClean="0">
                <a:cs typeface="Calibri" panose="020F0502020204030204" pitchFamily="34" charset="0"/>
              </a:rPr>
              <a:t>Closeness</a:t>
            </a:r>
            <a:endParaRPr lang="en-US" altLang="en-US" sz="2400" dirty="0">
              <a:cs typeface="Calibri" panose="020F0502020204030204" pitchFamily="34" charset="0"/>
            </a:endParaRPr>
          </a:p>
          <a:p>
            <a:pPr algn="l" rtl="0" eaLnBrk="1" hangingPunct="1">
              <a:defRPr/>
            </a:pPr>
            <a:r>
              <a:rPr lang="en-US" altLang="en-US" sz="2400" dirty="0" smtClean="0">
                <a:cs typeface="Calibri" panose="020F0502020204030204" pitchFamily="34" charset="0"/>
              </a:rPr>
              <a:t>Betweenness</a:t>
            </a:r>
            <a:endParaRPr lang="en-US" altLang="en-US" sz="2400" dirty="0">
              <a:cs typeface="Calibri" panose="020F0502020204030204" pitchFamily="34" charset="0"/>
            </a:endParaRPr>
          </a:p>
        </p:txBody>
      </p:sp>
    </p:spTree>
    <p:extLst>
      <p:ext uri="{BB962C8B-B14F-4D97-AF65-F5344CB8AC3E}">
        <p14:creationId xmlns:p14="http://schemas.microsoft.com/office/powerpoint/2010/main" val="338120067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610600" cy="579438"/>
          </a:xfrm>
        </p:spPr>
        <p:txBody>
          <a:bodyPr/>
          <a:lstStyle/>
          <a:p>
            <a:pPr algn="ctr"/>
            <a:r>
              <a:rPr lang="en-US" dirty="0"/>
              <a:t>Construction of Israeli Information Security Patent Network</a:t>
            </a:r>
          </a:p>
        </p:txBody>
      </p:sp>
      <p:sp>
        <p:nvSpPr>
          <p:cNvPr id="3" name="Content Placeholder 2"/>
          <p:cNvSpPr>
            <a:spLocks noGrp="1"/>
          </p:cNvSpPr>
          <p:nvPr>
            <p:ph idx="1"/>
          </p:nvPr>
        </p:nvSpPr>
        <p:spPr>
          <a:xfrm>
            <a:off x="76200" y="1219200"/>
            <a:ext cx="8915400" cy="4800600"/>
          </a:xfrm>
        </p:spPr>
        <p:txBody>
          <a:bodyPr/>
          <a:lstStyle/>
          <a:p>
            <a:r>
              <a:rPr lang="en-US" dirty="0"/>
              <a:t>We link patents via the recorded names of inventors using USPTO data</a:t>
            </a:r>
          </a:p>
          <a:p>
            <a:r>
              <a:rPr lang="en-US" dirty="0"/>
              <a:t>Issues: False positives and False negatives</a:t>
            </a:r>
          </a:p>
          <a:p>
            <a:r>
              <a:rPr lang="en-US" u="sng" dirty="0"/>
              <a:t>False positive: </a:t>
            </a:r>
            <a:r>
              <a:rPr lang="en-US" dirty="0"/>
              <a:t>identify a connection between two patents in the coinvention network, where this connection does not actually exist. A false positive occurs if two separate inventors have the same name</a:t>
            </a:r>
          </a:p>
          <a:p>
            <a:r>
              <a:rPr lang="en-US" dirty="0"/>
              <a:t>We individually examined the names of all information security patent holders with more than between 20 and 100 patents – and did not find a single case of a false positive. </a:t>
            </a:r>
          </a:p>
          <a:p>
            <a:r>
              <a:rPr lang="en-US" u="sng" dirty="0"/>
              <a:t>False negative:</a:t>
            </a:r>
            <a:r>
              <a:rPr lang="en-US" dirty="0"/>
              <a:t> we do not find a connection between two patents due to different spelling, or typing mistakes of the inventors’ names. </a:t>
            </a:r>
          </a:p>
          <a:p>
            <a:endParaRPr lang="en-US" dirty="0"/>
          </a:p>
          <a:p>
            <a:r>
              <a:rPr lang="en-US" dirty="0"/>
              <a:t>1.	We use only lower case letters for the names </a:t>
            </a:r>
          </a:p>
          <a:p>
            <a:r>
              <a:rPr lang="en-US" dirty="0"/>
              <a:t>2.	We remove leading and following spaces. </a:t>
            </a:r>
          </a:p>
          <a:p>
            <a:r>
              <a:rPr lang="en-US" dirty="0"/>
              <a:t>3.	We replace all "-" symbols with spaces between names.</a:t>
            </a:r>
          </a:p>
          <a:p>
            <a:r>
              <a:rPr lang="en-US" dirty="0"/>
              <a:t>4.	We remove all punctuation symbols, such as parenthesis, commas etc.</a:t>
            </a:r>
          </a:p>
          <a:p>
            <a:endParaRPr lang="en-US" dirty="0"/>
          </a:p>
        </p:txBody>
      </p:sp>
    </p:spTree>
    <p:extLst>
      <p:ext uri="{BB962C8B-B14F-4D97-AF65-F5344CB8AC3E}">
        <p14:creationId xmlns:p14="http://schemas.microsoft.com/office/powerpoint/2010/main" val="416362728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90600"/>
            <a:ext cx="8077200" cy="762000"/>
          </a:xfrm>
        </p:spPr>
        <p:txBody>
          <a:bodyPr/>
          <a:lstStyle/>
          <a:p>
            <a:pPr algn="l"/>
            <a:r>
              <a:rPr lang="en-US" dirty="0"/>
              <a:t>Some general thoughts on empirical work in “digital era” </a:t>
            </a:r>
          </a:p>
        </p:txBody>
      </p:sp>
      <p:sp>
        <p:nvSpPr>
          <p:cNvPr id="4" name="TextBox 3"/>
          <p:cNvSpPr txBox="1"/>
          <p:nvPr/>
        </p:nvSpPr>
        <p:spPr>
          <a:xfrm>
            <a:off x="76200" y="1828800"/>
            <a:ext cx="9067800" cy="5078313"/>
          </a:xfrm>
          <a:prstGeom prst="rect">
            <a:avLst/>
          </a:prstGeom>
          <a:noFill/>
        </p:spPr>
        <p:txBody>
          <a:bodyPr wrap="square" rtlCol="0">
            <a:spAutoFit/>
          </a:bodyPr>
          <a:lstStyle/>
          <a:p>
            <a:r>
              <a:rPr lang="en-US" dirty="0" smtClean="0"/>
              <a:t>1980s/1990s </a:t>
            </a:r>
            <a:r>
              <a:rPr lang="en-US" dirty="0">
                <a:sym typeface="Wingdings" panose="05000000000000000000" pitchFamily="2" charset="2"/>
              </a:rPr>
              <a:t> </a:t>
            </a:r>
            <a:r>
              <a:rPr lang="en-US" dirty="0" smtClean="0">
                <a:sym typeface="Wingdings" panose="05000000000000000000" pitchFamily="2" charset="2"/>
              </a:rPr>
              <a:t>	</a:t>
            </a:r>
            <a:r>
              <a:rPr lang="en-US" dirty="0" err="1" smtClean="0">
                <a:sym typeface="Wingdings" panose="05000000000000000000" pitchFamily="2" charset="2"/>
              </a:rPr>
              <a:t>Bresnahan</a:t>
            </a:r>
            <a:r>
              <a:rPr lang="en-US" dirty="0" smtClean="0">
                <a:sym typeface="Wingdings" panose="05000000000000000000" pitchFamily="2" charset="2"/>
              </a:rPr>
              <a:t>, </a:t>
            </a:r>
            <a:r>
              <a:rPr lang="en-US" dirty="0" err="1" smtClean="0">
                <a:sym typeface="Wingdings" panose="05000000000000000000" pitchFamily="2" charset="2"/>
              </a:rPr>
              <a:t>Pakes</a:t>
            </a:r>
            <a:r>
              <a:rPr lang="en-US" dirty="0" smtClean="0">
                <a:sym typeface="Wingdings" panose="05000000000000000000" pitchFamily="2" charset="2"/>
              </a:rPr>
              <a:t>, and Porter</a:t>
            </a:r>
          </a:p>
          <a:p>
            <a:r>
              <a:rPr lang="en-US" dirty="0" smtClean="0">
                <a:sym typeface="Wingdings" panose="05000000000000000000" pitchFamily="2" charset="2"/>
              </a:rPr>
              <a:t>		New </a:t>
            </a:r>
            <a:r>
              <a:rPr lang="en-US" dirty="0">
                <a:sym typeface="Wingdings" panose="05000000000000000000" pitchFamily="2" charset="2"/>
              </a:rPr>
              <a:t>Empirical </a:t>
            </a:r>
            <a:r>
              <a:rPr lang="en-US" dirty="0" smtClean="0">
                <a:sym typeface="Wingdings" panose="05000000000000000000" pitchFamily="2" charset="2"/>
              </a:rPr>
              <a:t>Industrial Organization</a:t>
            </a:r>
          </a:p>
          <a:p>
            <a:r>
              <a:rPr lang="en-US" dirty="0">
                <a:sym typeface="Wingdings" panose="05000000000000000000" pitchFamily="2" charset="2"/>
              </a:rPr>
              <a:t>	</a:t>
            </a:r>
            <a:r>
              <a:rPr lang="en-US" dirty="0" smtClean="0">
                <a:sym typeface="Wingdings" panose="05000000000000000000" pitchFamily="2" charset="2"/>
              </a:rPr>
              <a:t>	</a:t>
            </a:r>
            <a:r>
              <a:rPr lang="en-US" dirty="0" smtClean="0">
                <a:sym typeface="Wingdings" panose="05000000000000000000" pitchFamily="2" charset="2"/>
              </a:rPr>
              <a:t>A </a:t>
            </a:r>
            <a:r>
              <a:rPr lang="en-US" dirty="0">
                <a:sym typeface="Wingdings" panose="05000000000000000000" pitchFamily="2" charset="2"/>
              </a:rPr>
              <a:t>“merger” of theory and empirics, </a:t>
            </a:r>
            <a:r>
              <a:rPr lang="en-US" dirty="0" smtClean="0">
                <a:sym typeface="Wingdings" panose="05000000000000000000" pitchFamily="2" charset="2"/>
              </a:rPr>
              <a:t>but limited </a:t>
            </a:r>
            <a:r>
              <a:rPr lang="en-US" dirty="0">
                <a:sym typeface="Wingdings" panose="05000000000000000000" pitchFamily="2" charset="2"/>
              </a:rPr>
              <a:t>data</a:t>
            </a:r>
          </a:p>
          <a:p>
            <a:endParaRPr lang="en-US" dirty="0" smtClean="0">
              <a:sym typeface="Wingdings" panose="05000000000000000000" pitchFamily="2" charset="2"/>
            </a:endParaRPr>
          </a:p>
          <a:p>
            <a:endParaRPr lang="en-US" dirty="0">
              <a:sym typeface="Wingdings" panose="05000000000000000000" pitchFamily="2" charset="2"/>
            </a:endParaRPr>
          </a:p>
          <a:p>
            <a:r>
              <a:rPr lang="en-US" dirty="0" smtClean="0">
                <a:sym typeface="Wingdings" panose="05000000000000000000" pitchFamily="2" charset="2"/>
              </a:rPr>
              <a:t>Early </a:t>
            </a:r>
            <a:r>
              <a:rPr lang="en-US" dirty="0">
                <a:sym typeface="Wingdings" panose="05000000000000000000" pitchFamily="2" charset="2"/>
              </a:rPr>
              <a:t>2000s  	Huge Improvement in Computing (constructing networks) </a:t>
            </a:r>
          </a:p>
          <a:p>
            <a:r>
              <a:rPr lang="en-US" dirty="0">
                <a:sym typeface="Wingdings" panose="05000000000000000000" pitchFamily="2" charset="2"/>
              </a:rPr>
              <a:t>		Increased Availability of Data in Digital Form</a:t>
            </a:r>
          </a:p>
          <a:p>
            <a:r>
              <a:rPr lang="en-US" dirty="0">
                <a:sym typeface="Wingdings" panose="05000000000000000000" pitchFamily="2" charset="2"/>
              </a:rPr>
              <a:t>		The Internet/Digital Economy (new industries, paradigms)</a:t>
            </a:r>
          </a:p>
          <a:p>
            <a:endParaRPr lang="en-US" dirty="0">
              <a:sym typeface="Wingdings" panose="05000000000000000000" pitchFamily="2" charset="2"/>
            </a:endParaRPr>
          </a:p>
          <a:p>
            <a:endParaRPr lang="en-US" dirty="0" smtClean="0">
              <a:sym typeface="Wingdings" panose="05000000000000000000" pitchFamily="2" charset="2"/>
            </a:endParaRPr>
          </a:p>
          <a:p>
            <a:r>
              <a:rPr lang="en-US" dirty="0" smtClean="0">
                <a:sym typeface="Wingdings" panose="05000000000000000000" pitchFamily="2" charset="2"/>
              </a:rPr>
              <a:t>2018 </a:t>
            </a:r>
            <a:r>
              <a:rPr lang="en-US" dirty="0">
                <a:sym typeface="Wingdings" panose="05000000000000000000" pitchFamily="2" charset="2"/>
              </a:rPr>
              <a:t> </a:t>
            </a:r>
            <a:r>
              <a:rPr lang="en-US" dirty="0" smtClean="0">
                <a:sym typeface="Wingdings" panose="05000000000000000000" pitchFamily="2" charset="2"/>
              </a:rPr>
              <a:t>		It </a:t>
            </a:r>
            <a:r>
              <a:rPr lang="en-US" dirty="0">
                <a:sym typeface="Wingdings" panose="05000000000000000000" pitchFamily="2" charset="2"/>
              </a:rPr>
              <a:t>used to be that our questions were limited by data availability. We </a:t>
            </a:r>
            <a:r>
              <a:rPr lang="en-US" dirty="0" smtClean="0">
                <a:sym typeface="Wingdings" panose="05000000000000000000" pitchFamily="2" charset="2"/>
              </a:rPr>
              <a:t>		now </a:t>
            </a:r>
            <a:r>
              <a:rPr lang="en-US" dirty="0">
                <a:sym typeface="Wingdings" panose="05000000000000000000" pitchFamily="2" charset="2"/>
              </a:rPr>
              <a:t>have the opportunity to ask really “big” questions.  </a:t>
            </a:r>
          </a:p>
          <a:p>
            <a:endParaRPr lang="en-US" dirty="0">
              <a:sym typeface="Wingdings" panose="05000000000000000000" pitchFamily="2" charset="2"/>
            </a:endParaRPr>
          </a:p>
          <a:p>
            <a:endParaRPr lang="en-US" dirty="0" smtClean="0">
              <a:sym typeface="Wingdings" panose="05000000000000000000" pitchFamily="2" charset="2"/>
            </a:endParaRPr>
          </a:p>
          <a:p>
            <a:r>
              <a:rPr lang="en-US" dirty="0" smtClean="0">
                <a:sym typeface="Wingdings" panose="05000000000000000000" pitchFamily="2" charset="2"/>
              </a:rPr>
              <a:t>		Interdisciplinary </a:t>
            </a:r>
            <a:r>
              <a:rPr lang="en-US" dirty="0">
                <a:sym typeface="Wingdings" panose="05000000000000000000" pitchFamily="2" charset="2"/>
              </a:rPr>
              <a:t>work with computer scientists</a:t>
            </a:r>
          </a:p>
          <a:p>
            <a:r>
              <a:rPr lang="en-US" dirty="0" smtClean="0">
                <a:sym typeface="Wingdings" panose="05000000000000000000" pitchFamily="2" charset="2"/>
              </a:rPr>
              <a:t>		Rethinking </a:t>
            </a:r>
            <a:r>
              <a:rPr lang="en-US" dirty="0">
                <a:sym typeface="Wingdings" panose="05000000000000000000" pitchFamily="2" charset="2"/>
              </a:rPr>
              <a:t>research: Large teams working on big projects </a:t>
            </a:r>
          </a:p>
          <a:p>
            <a:r>
              <a:rPr lang="en-US" dirty="0" smtClean="0">
                <a:sym typeface="Wingdings" panose="05000000000000000000" pitchFamily="2" charset="2"/>
              </a:rPr>
              <a:t>		Developing </a:t>
            </a:r>
            <a:r>
              <a:rPr lang="en-US" dirty="0">
                <a:sym typeface="Wingdings" panose="05000000000000000000" pitchFamily="2" charset="2"/>
              </a:rPr>
              <a:t>Publicly Available Databases</a:t>
            </a:r>
          </a:p>
          <a:p>
            <a:endParaRPr lang="en-US" dirty="0"/>
          </a:p>
        </p:txBody>
      </p:sp>
    </p:spTree>
    <p:extLst>
      <p:ext uri="{BB962C8B-B14F-4D97-AF65-F5344CB8AC3E}">
        <p14:creationId xmlns:p14="http://schemas.microsoft.com/office/powerpoint/2010/main" val="253514320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458200" cy="579438"/>
          </a:xfrm>
        </p:spPr>
        <p:txBody>
          <a:bodyPr/>
          <a:lstStyle/>
          <a:p>
            <a:r>
              <a:rPr lang="en-US" dirty="0"/>
              <a:t>US Information Security Patents by “Country” for 1985-2014</a:t>
            </a:r>
          </a:p>
        </p:txBody>
      </p:sp>
      <p:sp>
        <p:nvSpPr>
          <p:cNvPr id="3" name="TextBox 2"/>
          <p:cNvSpPr txBox="1"/>
          <p:nvPr/>
        </p:nvSpPr>
        <p:spPr>
          <a:xfrm>
            <a:off x="1143000" y="1459468"/>
            <a:ext cx="7239000" cy="369332"/>
          </a:xfrm>
          <a:prstGeom prst="rect">
            <a:avLst/>
          </a:prstGeom>
          <a:noFill/>
        </p:spPr>
        <p:txBody>
          <a:bodyPr wrap="square" rtlCol="0">
            <a:spAutoFit/>
          </a:bodyPr>
          <a:lstStyle/>
          <a:p>
            <a:r>
              <a:rPr lang="en-US" dirty="0" smtClean="0"/>
              <a:t>Table 3: We </a:t>
            </a:r>
            <a:r>
              <a:rPr lang="en-US" dirty="0"/>
              <a:t>include patents with innovators from a single country</a:t>
            </a:r>
          </a:p>
        </p:txBody>
      </p:sp>
      <p:pic>
        <p:nvPicPr>
          <p:cNvPr id="7" name="Picture 6"/>
          <p:cNvPicPr>
            <a:picLocks noChangeAspect="1"/>
          </p:cNvPicPr>
          <p:nvPr/>
        </p:nvPicPr>
        <p:blipFill>
          <a:blip r:embed="rId2"/>
          <a:stretch>
            <a:fillRect/>
          </a:stretch>
        </p:blipFill>
        <p:spPr>
          <a:xfrm>
            <a:off x="1563624" y="2328672"/>
            <a:ext cx="6016752" cy="3614928"/>
          </a:xfrm>
          <a:prstGeom prst="rect">
            <a:avLst/>
          </a:prstGeom>
        </p:spPr>
      </p:pic>
    </p:spTree>
    <p:extLst>
      <p:ext uri="{BB962C8B-B14F-4D97-AF65-F5344CB8AC3E}">
        <p14:creationId xmlns:p14="http://schemas.microsoft.com/office/powerpoint/2010/main" val="259964875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0" y="0"/>
            <a:ext cx="9144000" cy="1066800"/>
          </a:xfrm>
          <a:noFill/>
        </p:spPr>
        <p:txBody>
          <a:bodyPr/>
          <a:lstStyle/>
          <a:p>
            <a:pPr algn="ctr" rtl="0" eaLnBrk="1" hangingPunct="1"/>
            <a:r>
              <a:rPr lang="en-US" altLang="en-US" sz="2400" b="1" dirty="0" smtClean="0">
                <a:cs typeface="Calibri" panose="020F0502020204030204" pitchFamily="34" charset="0"/>
              </a:rPr>
              <a:t>Table 4: Israeli </a:t>
            </a:r>
            <a:r>
              <a:rPr lang="en-US" altLang="en-US" sz="2400" b="1" dirty="0">
                <a:cs typeface="Calibri" panose="020F0502020204030204" pitchFamily="34" charset="0"/>
              </a:rPr>
              <a:t>(USPTO) Information Security  Patents 1985-2014</a:t>
            </a:r>
          </a:p>
        </p:txBody>
      </p:sp>
      <p:sp>
        <p:nvSpPr>
          <p:cNvPr id="17411" name="Text Box 4"/>
          <p:cNvSpPr txBox="1">
            <a:spLocks noChangeArrowheads="1"/>
          </p:cNvSpPr>
          <p:nvPr/>
        </p:nvSpPr>
        <p:spPr bwMode="auto">
          <a:xfrm>
            <a:off x="0" y="5505450"/>
            <a:ext cx="914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l" rtl="0" eaLnBrk="1" hangingPunct="1">
              <a:spcBef>
                <a:spcPct val="50000"/>
              </a:spcBef>
              <a:buFontTx/>
              <a:buNone/>
            </a:pPr>
            <a:r>
              <a:rPr lang="en-US" altLang="en-US" sz="2400" b="1"/>
              <a:t>Observation: </a:t>
            </a:r>
            <a:r>
              <a:rPr lang="en-US" altLang="en-US" sz="2400"/>
              <a:t>Israeli patents: small in numbers, growing over time</a:t>
            </a:r>
          </a:p>
        </p:txBody>
      </p:sp>
      <p:graphicFrame>
        <p:nvGraphicFramePr>
          <p:cNvPr id="2" name="Object 1"/>
          <p:cNvGraphicFramePr>
            <a:graphicFrameLocks noChangeAspect="1"/>
          </p:cNvGraphicFramePr>
          <p:nvPr>
            <p:extLst>
              <p:ext uri="{D42A27DB-BD31-4B8C-83A1-F6EECF244321}">
                <p14:modId xmlns:p14="http://schemas.microsoft.com/office/powerpoint/2010/main" val="858421177"/>
              </p:ext>
            </p:extLst>
          </p:nvPr>
        </p:nvGraphicFramePr>
        <p:xfrm>
          <a:off x="1697038" y="1895475"/>
          <a:ext cx="5737225" cy="3338513"/>
        </p:xfrm>
        <a:graphic>
          <a:graphicData uri="http://schemas.openxmlformats.org/presentationml/2006/ole">
            <mc:AlternateContent xmlns:mc="http://schemas.openxmlformats.org/markup-compatibility/2006">
              <mc:Choice xmlns:v="urn:schemas-microsoft-com:vml" Requires="v">
                <p:oleObj spid="_x0000_s11396" name="Document" r:id="rId3" imgW="5745362" imgH="3332420" progId="Word.Document.12">
                  <p:embed/>
                </p:oleObj>
              </mc:Choice>
              <mc:Fallback>
                <p:oleObj name="Document" r:id="rId3" imgW="5745362" imgH="3332420" progId="Word.Document.12">
                  <p:embed/>
                  <p:pic>
                    <p:nvPicPr>
                      <p:cNvPr id="0" name=""/>
                      <p:cNvPicPr/>
                      <p:nvPr/>
                    </p:nvPicPr>
                    <p:blipFill>
                      <a:blip r:embed="rId4"/>
                      <a:stretch>
                        <a:fillRect/>
                      </a:stretch>
                    </p:blipFill>
                    <p:spPr>
                      <a:xfrm>
                        <a:off x="1697038" y="1895475"/>
                        <a:ext cx="5737225" cy="3338513"/>
                      </a:xfrm>
                      <a:prstGeom prst="rect">
                        <a:avLst/>
                      </a:prstGeom>
                    </p:spPr>
                  </p:pic>
                </p:oleObj>
              </mc:Fallback>
            </mc:AlternateContent>
          </a:graphicData>
        </a:graphic>
      </p:graphicFrame>
    </p:spTree>
    <p:extLst>
      <p:ext uri="{BB962C8B-B14F-4D97-AF65-F5344CB8AC3E}">
        <p14:creationId xmlns:p14="http://schemas.microsoft.com/office/powerpoint/2010/main" val="34668606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895600" y="1295400"/>
            <a:ext cx="1446934" cy="104965"/>
          </a:xfrm>
          <a:prstGeom prst="rect">
            <a:avLst/>
          </a:prstGeom>
        </p:spPr>
        <p:txBody>
          <a:bodyPr vert="horz" wrap="square" lIns="0" tIns="0" rIns="0" bIns="0" rtlCol="0">
            <a:spAutoFit/>
          </a:bodyPr>
          <a:lstStyle/>
          <a:p>
            <a:pPr marL="8659"/>
            <a:r>
              <a:rPr sz="682" spc="17" dirty="0">
                <a:latin typeface="Times New Roman"/>
                <a:cs typeface="Times New Roman"/>
              </a:rPr>
              <a:t>Table </a:t>
            </a:r>
            <a:r>
              <a:rPr sz="682" spc="-3" dirty="0">
                <a:latin typeface="Times New Roman"/>
                <a:cs typeface="Times New Roman"/>
              </a:rPr>
              <a:t>5:  </a:t>
            </a:r>
            <a:r>
              <a:rPr sz="682" spc="14" dirty="0">
                <a:latin typeface="Times New Roman"/>
                <a:cs typeface="Times New Roman"/>
              </a:rPr>
              <a:t>Descriptive </a:t>
            </a:r>
            <a:r>
              <a:rPr sz="682" spc="24" dirty="0">
                <a:latin typeface="Times New Roman"/>
                <a:cs typeface="Times New Roman"/>
              </a:rPr>
              <a:t>Statistics </a:t>
            </a:r>
            <a:r>
              <a:rPr sz="682" spc="-3" dirty="0">
                <a:latin typeface="Times New Roman"/>
                <a:cs typeface="Times New Roman"/>
              </a:rPr>
              <a:t>-</a:t>
            </a:r>
            <a:r>
              <a:rPr sz="682" spc="116" dirty="0">
                <a:latin typeface="Times New Roman"/>
                <a:cs typeface="Times New Roman"/>
              </a:rPr>
              <a:t> </a:t>
            </a:r>
            <a:r>
              <a:rPr sz="682" spc="14" dirty="0">
                <a:latin typeface="Times New Roman"/>
                <a:cs typeface="Times New Roman"/>
              </a:rPr>
              <a:t>Israel</a:t>
            </a:r>
            <a:endParaRPr sz="682" dirty="0">
              <a:latin typeface="Times New Roman"/>
              <a:cs typeface="Times New Roman"/>
            </a:endParaRPr>
          </a:p>
        </p:txBody>
      </p:sp>
      <p:graphicFrame>
        <p:nvGraphicFramePr>
          <p:cNvPr id="6" name="object 6"/>
          <p:cNvGraphicFramePr>
            <a:graphicFrameLocks noGrp="1"/>
          </p:cNvGraphicFramePr>
          <p:nvPr>
            <p:extLst>
              <p:ext uri="{D42A27DB-BD31-4B8C-83A1-F6EECF244321}">
                <p14:modId xmlns:p14="http://schemas.microsoft.com/office/powerpoint/2010/main" val="2783719190"/>
              </p:ext>
            </p:extLst>
          </p:nvPr>
        </p:nvGraphicFramePr>
        <p:xfrm>
          <a:off x="990601" y="1658870"/>
          <a:ext cx="6400800" cy="3217929"/>
        </p:xfrm>
        <a:graphic>
          <a:graphicData uri="http://schemas.openxmlformats.org/drawingml/2006/table">
            <a:tbl>
              <a:tblPr firstRow="1" bandRow="1">
                <a:tableStyleId>{2D5ABB26-0587-4C30-8999-92F81FD0307C}</a:tableStyleId>
              </a:tblPr>
              <a:tblGrid>
                <a:gridCol w="1446425"/>
                <a:gridCol w="1204107"/>
                <a:gridCol w="424210"/>
                <a:gridCol w="781774"/>
                <a:gridCol w="810370"/>
                <a:gridCol w="851756"/>
                <a:gridCol w="882158"/>
              </a:tblGrid>
              <a:tr h="392645">
                <a:tc gridSpan="2">
                  <a:txBody>
                    <a:bodyPr/>
                    <a:lstStyle/>
                    <a:p>
                      <a:endParaRPr sz="700" dirty="0">
                        <a:latin typeface="Times New Roman"/>
                        <a:cs typeface="Times New Roman"/>
                      </a:endParaRPr>
                    </a:p>
                  </a:txBody>
                  <a:tcPr marL="0" marR="0" marT="0" marB="0">
                    <a:lnT w="45554">
                      <a:solidFill>
                        <a:srgbClr val="000000"/>
                      </a:solidFill>
                      <a:prstDash val="solid"/>
                    </a:lnT>
                    <a:lnB w="6324">
                      <a:solidFill>
                        <a:srgbClr val="000000"/>
                      </a:solidFill>
                      <a:prstDash val="solid"/>
                    </a:lnB>
                  </a:tcPr>
                </a:tc>
                <a:tc hMerge="1">
                  <a:txBody>
                    <a:bodyPr/>
                    <a:lstStyle/>
                    <a:p>
                      <a:endParaRPr/>
                    </a:p>
                  </a:txBody>
                  <a:tcPr marL="0" marR="0" marT="0" marB="0"/>
                </a:tc>
                <a:tc>
                  <a:txBody>
                    <a:bodyPr/>
                    <a:lstStyle/>
                    <a:p>
                      <a:pPr algn="ctr">
                        <a:lnSpc>
                          <a:spcPct val="100000"/>
                        </a:lnSpc>
                        <a:spcBef>
                          <a:spcPts val="114"/>
                        </a:spcBef>
                      </a:pPr>
                      <a:r>
                        <a:rPr sz="700" dirty="0">
                          <a:latin typeface="Times New Roman"/>
                          <a:cs typeface="Times New Roman"/>
                        </a:rPr>
                        <a:t>N</a:t>
                      </a:r>
                      <a:endParaRPr sz="700">
                        <a:latin typeface="Times New Roman"/>
                        <a:cs typeface="Times New Roman"/>
                      </a:endParaRPr>
                    </a:p>
                  </a:txBody>
                  <a:tcPr marL="0" marR="0" marT="9957" marB="0">
                    <a:lnT w="45554">
                      <a:solidFill>
                        <a:srgbClr val="000000"/>
                      </a:solidFill>
                      <a:prstDash val="solid"/>
                    </a:lnT>
                    <a:lnB w="6324">
                      <a:solidFill>
                        <a:srgbClr val="000000"/>
                      </a:solidFill>
                      <a:prstDash val="solid"/>
                    </a:lnB>
                  </a:tcPr>
                </a:tc>
                <a:tc>
                  <a:txBody>
                    <a:bodyPr/>
                    <a:lstStyle/>
                    <a:p>
                      <a:pPr algn="ctr">
                        <a:lnSpc>
                          <a:spcPct val="100000"/>
                        </a:lnSpc>
                        <a:spcBef>
                          <a:spcPts val="114"/>
                        </a:spcBef>
                      </a:pPr>
                      <a:r>
                        <a:rPr sz="700" spc="30" dirty="0">
                          <a:latin typeface="Times New Roman"/>
                          <a:cs typeface="Times New Roman"/>
                        </a:rPr>
                        <a:t>Mean</a:t>
                      </a:r>
                      <a:endParaRPr sz="700">
                        <a:latin typeface="Times New Roman"/>
                        <a:cs typeface="Times New Roman"/>
                      </a:endParaRPr>
                    </a:p>
                  </a:txBody>
                  <a:tcPr marL="0" marR="0" marT="9957" marB="0">
                    <a:lnT w="45554">
                      <a:solidFill>
                        <a:srgbClr val="000000"/>
                      </a:solidFill>
                      <a:prstDash val="solid"/>
                    </a:lnT>
                    <a:lnB w="6324">
                      <a:solidFill>
                        <a:srgbClr val="000000"/>
                      </a:solidFill>
                      <a:prstDash val="solid"/>
                    </a:lnB>
                  </a:tcPr>
                </a:tc>
                <a:tc>
                  <a:txBody>
                    <a:bodyPr/>
                    <a:lstStyle/>
                    <a:p>
                      <a:pPr algn="ctr">
                        <a:lnSpc>
                          <a:spcPct val="100000"/>
                        </a:lnSpc>
                        <a:spcBef>
                          <a:spcPts val="114"/>
                        </a:spcBef>
                      </a:pPr>
                      <a:r>
                        <a:rPr sz="700" spc="45" dirty="0">
                          <a:latin typeface="Times New Roman"/>
                          <a:cs typeface="Times New Roman"/>
                        </a:rPr>
                        <a:t>Std.</a:t>
                      </a:r>
                      <a:r>
                        <a:rPr sz="700" spc="95" dirty="0">
                          <a:latin typeface="Times New Roman"/>
                          <a:cs typeface="Times New Roman"/>
                        </a:rPr>
                        <a:t> </a:t>
                      </a:r>
                      <a:r>
                        <a:rPr sz="700" spc="20" dirty="0">
                          <a:latin typeface="Times New Roman"/>
                          <a:cs typeface="Times New Roman"/>
                        </a:rPr>
                        <a:t>Dev</a:t>
                      </a:r>
                      <a:endParaRPr sz="700">
                        <a:latin typeface="Times New Roman"/>
                        <a:cs typeface="Times New Roman"/>
                      </a:endParaRPr>
                    </a:p>
                  </a:txBody>
                  <a:tcPr marL="0" marR="0" marT="9957" marB="0">
                    <a:lnT w="45554">
                      <a:solidFill>
                        <a:srgbClr val="000000"/>
                      </a:solidFill>
                      <a:prstDash val="solid"/>
                    </a:lnT>
                    <a:lnB w="6324">
                      <a:solidFill>
                        <a:srgbClr val="000000"/>
                      </a:solidFill>
                      <a:prstDash val="solid"/>
                    </a:lnB>
                  </a:tcPr>
                </a:tc>
                <a:tc>
                  <a:txBody>
                    <a:bodyPr/>
                    <a:lstStyle/>
                    <a:p>
                      <a:pPr algn="ctr">
                        <a:lnSpc>
                          <a:spcPct val="100000"/>
                        </a:lnSpc>
                        <a:spcBef>
                          <a:spcPts val="114"/>
                        </a:spcBef>
                      </a:pPr>
                      <a:r>
                        <a:rPr sz="700" spc="25" dirty="0">
                          <a:latin typeface="Times New Roman"/>
                          <a:cs typeface="Times New Roman"/>
                        </a:rPr>
                        <a:t>Minimum</a:t>
                      </a:r>
                      <a:endParaRPr sz="700">
                        <a:latin typeface="Times New Roman"/>
                        <a:cs typeface="Times New Roman"/>
                      </a:endParaRPr>
                    </a:p>
                  </a:txBody>
                  <a:tcPr marL="0" marR="0" marT="9957" marB="0">
                    <a:lnT w="45554">
                      <a:solidFill>
                        <a:srgbClr val="000000"/>
                      </a:solidFill>
                      <a:prstDash val="solid"/>
                    </a:lnT>
                    <a:lnB w="6324">
                      <a:solidFill>
                        <a:srgbClr val="000000"/>
                      </a:solidFill>
                      <a:prstDash val="solid"/>
                    </a:lnB>
                  </a:tcPr>
                </a:tc>
                <a:tc>
                  <a:txBody>
                    <a:bodyPr/>
                    <a:lstStyle/>
                    <a:p>
                      <a:pPr algn="ctr">
                        <a:lnSpc>
                          <a:spcPct val="100000"/>
                        </a:lnSpc>
                        <a:spcBef>
                          <a:spcPts val="114"/>
                        </a:spcBef>
                      </a:pPr>
                      <a:r>
                        <a:rPr sz="700" spc="30" dirty="0">
                          <a:latin typeface="Times New Roman"/>
                          <a:cs typeface="Times New Roman"/>
                        </a:rPr>
                        <a:t>Maximum</a:t>
                      </a:r>
                      <a:endParaRPr sz="700">
                        <a:latin typeface="Times New Roman"/>
                        <a:cs typeface="Times New Roman"/>
                      </a:endParaRPr>
                    </a:p>
                  </a:txBody>
                  <a:tcPr marL="0" marR="0" marT="9957" marB="0">
                    <a:lnT w="45554">
                      <a:solidFill>
                        <a:srgbClr val="000000"/>
                      </a:solidFill>
                      <a:prstDash val="solid"/>
                    </a:lnT>
                    <a:lnB w="6324">
                      <a:solidFill>
                        <a:srgbClr val="000000"/>
                      </a:solidFill>
                      <a:prstDash val="solid"/>
                    </a:lnB>
                  </a:tcPr>
                </a:tc>
              </a:tr>
              <a:tr h="316070">
                <a:tc>
                  <a:txBody>
                    <a:bodyPr/>
                    <a:lstStyle/>
                    <a:p>
                      <a:pPr marL="75565">
                        <a:lnSpc>
                          <a:spcPct val="100000"/>
                        </a:lnSpc>
                        <a:spcBef>
                          <a:spcPts val="114"/>
                        </a:spcBef>
                      </a:pPr>
                      <a:r>
                        <a:rPr sz="700" spc="25" dirty="0">
                          <a:latin typeface="Times New Roman"/>
                          <a:cs typeface="Times New Roman"/>
                        </a:rPr>
                        <a:t>Forward</a:t>
                      </a:r>
                      <a:r>
                        <a:rPr sz="700" spc="10" dirty="0">
                          <a:latin typeface="Times New Roman"/>
                          <a:cs typeface="Times New Roman"/>
                        </a:rPr>
                        <a:t> </a:t>
                      </a:r>
                      <a:r>
                        <a:rPr sz="700" spc="40" dirty="0">
                          <a:latin typeface="Times New Roman"/>
                          <a:cs typeface="Times New Roman"/>
                        </a:rPr>
                        <a:t>Citations</a:t>
                      </a:r>
                      <a:endParaRPr sz="700">
                        <a:latin typeface="Times New Roman"/>
                        <a:cs typeface="Times New Roman"/>
                      </a:endParaRPr>
                    </a:p>
                  </a:txBody>
                  <a:tcPr marL="0" marR="0" marT="9957" marB="0">
                    <a:lnT w="6324">
                      <a:solidFill>
                        <a:srgbClr val="000000"/>
                      </a:solidFill>
                      <a:prstDash val="solid"/>
                    </a:lnT>
                  </a:tcPr>
                </a:tc>
                <a:tc>
                  <a:txBody>
                    <a:bodyPr/>
                    <a:lstStyle/>
                    <a:p>
                      <a:endParaRPr sz="700">
                        <a:latin typeface="Times New Roman"/>
                        <a:cs typeface="Times New Roman"/>
                      </a:endParaRPr>
                    </a:p>
                  </a:txBody>
                  <a:tcPr marL="0" marR="0" marT="0"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881</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1.70</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6.05</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dirty="0">
                          <a:latin typeface="Times New Roman"/>
                          <a:cs typeface="Times New Roman"/>
                        </a:rPr>
                        <a:t>0</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66</a:t>
                      </a:r>
                      <a:endParaRPr sz="700">
                        <a:latin typeface="Times New Roman"/>
                        <a:cs typeface="Times New Roman"/>
                      </a:endParaRPr>
                    </a:p>
                  </a:txBody>
                  <a:tcPr marL="0" marR="0" marT="9957" marB="0">
                    <a:lnT w="6324">
                      <a:solidFill>
                        <a:srgbClr val="000000"/>
                      </a:solidFill>
                      <a:prstDash val="solid"/>
                    </a:lnT>
                  </a:tcPr>
                </a:tc>
              </a:tr>
              <a:tr h="311271">
                <a:tc>
                  <a:txBody>
                    <a:bodyPr/>
                    <a:lstStyle/>
                    <a:p>
                      <a:pPr marL="75565">
                        <a:lnSpc>
                          <a:spcPts val="1045"/>
                        </a:lnSpc>
                      </a:pPr>
                      <a:r>
                        <a:rPr sz="700" spc="25" dirty="0">
                          <a:latin typeface="Times New Roman"/>
                          <a:cs typeface="Times New Roman"/>
                        </a:rPr>
                        <a:t>Forward</a:t>
                      </a:r>
                      <a:r>
                        <a:rPr sz="700" spc="10" dirty="0">
                          <a:latin typeface="Times New Roman"/>
                          <a:cs typeface="Times New Roman"/>
                        </a:rPr>
                        <a:t> </a:t>
                      </a:r>
                      <a:r>
                        <a:rPr sz="700" spc="40" dirty="0">
                          <a:latin typeface="Times New Roman"/>
                          <a:cs typeface="Times New Roman"/>
                        </a:rPr>
                        <a:t>Citations</a:t>
                      </a:r>
                      <a:endParaRPr sz="700">
                        <a:latin typeface="Times New Roman"/>
                        <a:cs typeface="Times New Roman"/>
                      </a:endParaRPr>
                    </a:p>
                  </a:txBody>
                  <a:tcPr marL="0" marR="0" marT="0" marB="0"/>
                </a:tc>
                <a:tc>
                  <a:txBody>
                    <a:bodyPr/>
                    <a:lstStyle/>
                    <a:p>
                      <a:pPr>
                        <a:lnSpc>
                          <a:spcPts val="1045"/>
                        </a:lnSpc>
                      </a:pPr>
                      <a:r>
                        <a:rPr sz="700" spc="10" dirty="0">
                          <a:latin typeface="Times New Roman"/>
                          <a:cs typeface="Times New Roman"/>
                        </a:rPr>
                        <a:t>No </a:t>
                      </a:r>
                      <a:r>
                        <a:rPr sz="700" spc="-10" dirty="0">
                          <a:latin typeface="Times New Roman"/>
                          <a:cs typeface="Times New Roman"/>
                        </a:rPr>
                        <a:t>self</a:t>
                      </a:r>
                      <a:r>
                        <a:rPr sz="700" spc="65" dirty="0">
                          <a:latin typeface="Times New Roman"/>
                          <a:cs typeface="Times New Roman"/>
                        </a:rPr>
                        <a:t> </a:t>
                      </a:r>
                      <a:r>
                        <a:rPr sz="700" spc="35" dirty="0">
                          <a:latin typeface="Times New Roman"/>
                          <a:cs typeface="Times New Roman"/>
                        </a:rPr>
                        <a:t>citations</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1.42</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5.74</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64</a:t>
                      </a:r>
                      <a:endParaRPr sz="700">
                        <a:latin typeface="Times New Roman"/>
                        <a:cs typeface="Times New Roman"/>
                      </a:endParaRPr>
                    </a:p>
                  </a:txBody>
                  <a:tcPr marL="0" marR="0" marT="0" marB="0"/>
                </a:tc>
              </a:tr>
              <a:tr h="311271">
                <a:tc>
                  <a:txBody>
                    <a:bodyPr/>
                    <a:lstStyle/>
                    <a:p>
                      <a:pPr marL="75565">
                        <a:lnSpc>
                          <a:spcPts val="1045"/>
                        </a:lnSpc>
                      </a:pPr>
                      <a:r>
                        <a:rPr sz="700" spc="60" dirty="0">
                          <a:latin typeface="Times New Roman"/>
                          <a:cs typeface="Times New Roman"/>
                        </a:rPr>
                        <a:t>Grant</a:t>
                      </a:r>
                      <a:r>
                        <a:rPr sz="700" spc="-10" dirty="0">
                          <a:latin typeface="Times New Roman"/>
                          <a:cs typeface="Times New Roman"/>
                        </a:rPr>
                        <a:t> </a:t>
                      </a:r>
                      <a:r>
                        <a:rPr sz="700" spc="10" dirty="0">
                          <a:latin typeface="Times New Roman"/>
                          <a:cs typeface="Times New Roman"/>
                        </a:rPr>
                        <a:t>Year</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2012.62</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1.36</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2008</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2014</a:t>
                      </a:r>
                      <a:endParaRPr sz="700">
                        <a:latin typeface="Times New Roman"/>
                        <a:cs typeface="Times New Roman"/>
                      </a:endParaRPr>
                    </a:p>
                  </a:txBody>
                  <a:tcPr marL="0" marR="0" marT="0" marB="0"/>
                </a:tc>
              </a:tr>
              <a:tr h="311271">
                <a:tc>
                  <a:txBody>
                    <a:bodyPr/>
                    <a:lstStyle/>
                    <a:p>
                      <a:pPr marL="75565">
                        <a:lnSpc>
                          <a:spcPts val="1045"/>
                        </a:lnSpc>
                      </a:pPr>
                      <a:r>
                        <a:rPr sz="700" spc="30" dirty="0">
                          <a:latin typeface="Times New Roman"/>
                          <a:cs typeface="Times New Roman"/>
                        </a:rPr>
                        <a:t>Application</a:t>
                      </a:r>
                      <a:r>
                        <a:rPr sz="700" dirty="0">
                          <a:latin typeface="Times New Roman"/>
                          <a:cs typeface="Times New Roman"/>
                        </a:rPr>
                        <a:t> </a:t>
                      </a:r>
                      <a:r>
                        <a:rPr sz="700" spc="10" dirty="0">
                          <a:latin typeface="Times New Roman"/>
                          <a:cs typeface="Times New Roman"/>
                        </a:rPr>
                        <a:t>Year</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2009.78</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1.83</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2007</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2014</a:t>
                      </a:r>
                      <a:endParaRPr sz="700">
                        <a:latin typeface="Times New Roman"/>
                        <a:cs typeface="Times New Roman"/>
                      </a:endParaRPr>
                    </a:p>
                  </a:txBody>
                  <a:tcPr marL="0" marR="0" marT="0" marB="0"/>
                </a:tc>
              </a:tr>
              <a:tr h="311271">
                <a:tc>
                  <a:txBody>
                    <a:bodyPr/>
                    <a:lstStyle/>
                    <a:p>
                      <a:pPr marL="75565">
                        <a:lnSpc>
                          <a:spcPts val="1045"/>
                        </a:lnSpc>
                      </a:pPr>
                      <a:r>
                        <a:rPr sz="700" spc="325" dirty="0">
                          <a:latin typeface="Times New Roman"/>
                          <a:cs typeface="Times New Roman"/>
                        </a:rPr>
                        <a:t>#</a:t>
                      </a:r>
                      <a:r>
                        <a:rPr sz="700" spc="114" dirty="0">
                          <a:latin typeface="Times New Roman"/>
                          <a:cs typeface="Times New Roman"/>
                        </a:rPr>
                        <a:t> </a:t>
                      </a:r>
                      <a:r>
                        <a:rPr sz="700" spc="-20" dirty="0">
                          <a:latin typeface="Times New Roman"/>
                          <a:cs typeface="Times New Roman"/>
                        </a:rPr>
                        <a:t>of </a:t>
                      </a:r>
                      <a:r>
                        <a:rPr sz="700" spc="20" dirty="0">
                          <a:latin typeface="Times New Roman"/>
                          <a:cs typeface="Times New Roman"/>
                        </a:rPr>
                        <a:t>inventors</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2.75</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1.49</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1</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11</a:t>
                      </a:r>
                      <a:endParaRPr sz="700">
                        <a:latin typeface="Times New Roman"/>
                        <a:cs typeface="Times New Roman"/>
                      </a:endParaRPr>
                    </a:p>
                  </a:txBody>
                  <a:tcPr marL="0" marR="0" marT="0" marB="0"/>
                </a:tc>
              </a:tr>
              <a:tr h="622542">
                <a:tc>
                  <a:txBody>
                    <a:bodyPr/>
                    <a:lstStyle/>
                    <a:p>
                      <a:pPr marL="75565">
                        <a:lnSpc>
                          <a:spcPts val="1045"/>
                        </a:lnSpc>
                      </a:pPr>
                      <a:r>
                        <a:rPr sz="700" spc="25" dirty="0">
                          <a:latin typeface="Times New Roman"/>
                          <a:cs typeface="Times New Roman"/>
                        </a:rPr>
                        <a:t>Backward</a:t>
                      </a:r>
                      <a:r>
                        <a:rPr sz="700" spc="10" dirty="0">
                          <a:latin typeface="Times New Roman"/>
                          <a:cs typeface="Times New Roman"/>
                        </a:rPr>
                        <a:t> </a:t>
                      </a:r>
                      <a:r>
                        <a:rPr sz="700" spc="40" dirty="0">
                          <a:latin typeface="Times New Roman"/>
                          <a:cs typeface="Times New Roman"/>
                        </a:rPr>
                        <a:t>Citations</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36.15</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82.85</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547</a:t>
                      </a:r>
                      <a:endParaRPr sz="700">
                        <a:latin typeface="Times New Roman"/>
                        <a:cs typeface="Times New Roman"/>
                      </a:endParaRPr>
                    </a:p>
                  </a:txBody>
                  <a:tcPr marL="0" marR="0" marT="0" marB="0"/>
                </a:tc>
              </a:tr>
              <a:tr h="311271">
                <a:tc>
                  <a:txBody>
                    <a:bodyPr/>
                    <a:lstStyle/>
                    <a:p>
                      <a:pPr marL="75565">
                        <a:lnSpc>
                          <a:spcPts val="1045"/>
                        </a:lnSpc>
                      </a:pPr>
                      <a:r>
                        <a:rPr sz="700" spc="10" dirty="0">
                          <a:latin typeface="Times New Roman"/>
                          <a:cs typeface="Times New Roman"/>
                        </a:rPr>
                        <a:t>US</a:t>
                      </a:r>
                      <a:r>
                        <a:rPr sz="700" spc="15" dirty="0">
                          <a:latin typeface="Times New Roman"/>
                          <a:cs typeface="Times New Roman"/>
                        </a:rPr>
                        <a:t> </a:t>
                      </a:r>
                      <a:r>
                        <a:rPr sz="700" spc="5" dirty="0">
                          <a:latin typeface="Times New Roman"/>
                          <a:cs typeface="Times New Roman"/>
                        </a:rPr>
                        <a:t>Assignee</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881</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0.47</a:t>
                      </a:r>
                      <a:endParaRPr sz="700">
                        <a:latin typeface="Times New Roman"/>
                        <a:cs typeface="Times New Roman"/>
                      </a:endParaRPr>
                    </a:p>
                  </a:txBody>
                  <a:tcPr marL="0" marR="0" marT="0" marB="0"/>
                </a:tc>
                <a:tc>
                  <a:txBody>
                    <a:bodyPr/>
                    <a:lstStyle/>
                    <a:p>
                      <a:pPr algn="ctr">
                        <a:lnSpc>
                          <a:spcPts val="1045"/>
                        </a:lnSpc>
                      </a:pPr>
                      <a:r>
                        <a:rPr sz="700" spc="5" dirty="0">
                          <a:latin typeface="Times New Roman"/>
                          <a:cs typeface="Times New Roman"/>
                        </a:rPr>
                        <a:t>0.50</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1</a:t>
                      </a:r>
                      <a:endParaRPr sz="700">
                        <a:latin typeface="Times New Roman"/>
                        <a:cs typeface="Times New Roman"/>
                      </a:endParaRPr>
                    </a:p>
                  </a:txBody>
                  <a:tcPr marL="0" marR="0" marT="0" marB="0"/>
                </a:tc>
              </a:tr>
              <a:tr h="330317">
                <a:tc>
                  <a:txBody>
                    <a:bodyPr/>
                    <a:lstStyle/>
                    <a:p>
                      <a:pPr marL="75565">
                        <a:lnSpc>
                          <a:spcPts val="1045"/>
                        </a:lnSpc>
                      </a:pPr>
                      <a:r>
                        <a:rPr sz="700" spc="30" dirty="0">
                          <a:latin typeface="Times New Roman"/>
                          <a:cs typeface="Times New Roman"/>
                        </a:rPr>
                        <a:t>Closeness/(N-1)</a:t>
                      </a:r>
                      <a:endParaRPr sz="700">
                        <a:latin typeface="Times New Roman"/>
                        <a:cs typeface="Times New Roman"/>
                      </a:endParaRPr>
                    </a:p>
                  </a:txBody>
                  <a:tcPr marL="0" marR="0" marT="0" marB="0">
                    <a:lnB w="45554">
                      <a:solidFill>
                        <a:srgbClr val="000000"/>
                      </a:solidFill>
                      <a:prstDash val="solid"/>
                    </a:lnB>
                  </a:tcPr>
                </a:tc>
                <a:tc>
                  <a:txBody>
                    <a:bodyPr/>
                    <a:lstStyle/>
                    <a:p>
                      <a:endParaRPr sz="700">
                        <a:latin typeface="Times New Roman"/>
                        <a:cs typeface="Times New Roman"/>
                      </a:endParaRPr>
                    </a:p>
                  </a:txBody>
                  <a:tcPr marL="0" marR="0" marT="0" marB="0">
                    <a:lnB w="45554">
                      <a:solidFill>
                        <a:srgbClr val="000000"/>
                      </a:solidFill>
                      <a:prstDash val="solid"/>
                    </a:lnB>
                  </a:tcPr>
                </a:tc>
                <a:tc>
                  <a:txBody>
                    <a:bodyPr/>
                    <a:lstStyle/>
                    <a:p>
                      <a:pPr algn="ctr">
                        <a:lnSpc>
                          <a:spcPts val="1045"/>
                        </a:lnSpc>
                      </a:pPr>
                      <a:r>
                        <a:rPr sz="700" spc="-5" dirty="0">
                          <a:latin typeface="Times New Roman"/>
                          <a:cs typeface="Times New Roman"/>
                        </a:rPr>
                        <a:t>881</a:t>
                      </a:r>
                      <a:endParaRPr sz="700" dirty="0">
                        <a:latin typeface="Times New Roman"/>
                        <a:cs typeface="Times New Roman"/>
                      </a:endParaRPr>
                    </a:p>
                  </a:txBody>
                  <a:tcPr marL="0" marR="0" marT="0" marB="0">
                    <a:lnB w="45554">
                      <a:solidFill>
                        <a:srgbClr val="000000"/>
                      </a:solidFill>
                      <a:prstDash val="solid"/>
                    </a:lnB>
                  </a:tcPr>
                </a:tc>
                <a:tc>
                  <a:txBody>
                    <a:bodyPr/>
                    <a:lstStyle/>
                    <a:p>
                      <a:pPr algn="ctr">
                        <a:lnSpc>
                          <a:spcPts val="1045"/>
                        </a:lnSpc>
                      </a:pPr>
                      <a:r>
                        <a:rPr sz="700" dirty="0">
                          <a:latin typeface="Times New Roman"/>
                          <a:cs typeface="Times New Roman"/>
                        </a:rPr>
                        <a:t>0.000105</a:t>
                      </a:r>
                      <a:endParaRPr sz="700">
                        <a:latin typeface="Times New Roman"/>
                        <a:cs typeface="Times New Roman"/>
                      </a:endParaRPr>
                    </a:p>
                  </a:txBody>
                  <a:tcPr marL="0" marR="0" marT="0" marB="0">
                    <a:lnB w="45554">
                      <a:solidFill>
                        <a:srgbClr val="000000"/>
                      </a:solidFill>
                      <a:prstDash val="solid"/>
                    </a:lnB>
                  </a:tcPr>
                </a:tc>
                <a:tc>
                  <a:txBody>
                    <a:bodyPr/>
                    <a:lstStyle/>
                    <a:p>
                      <a:pPr algn="ctr">
                        <a:lnSpc>
                          <a:spcPts val="1045"/>
                        </a:lnSpc>
                      </a:pPr>
                      <a:r>
                        <a:rPr sz="700" dirty="0">
                          <a:latin typeface="Times New Roman"/>
                          <a:cs typeface="Times New Roman"/>
                        </a:rPr>
                        <a:t>0.000051</a:t>
                      </a:r>
                      <a:endParaRPr sz="700">
                        <a:latin typeface="Times New Roman"/>
                        <a:cs typeface="Times New Roman"/>
                      </a:endParaRPr>
                    </a:p>
                  </a:txBody>
                  <a:tcPr marL="0" marR="0" marT="0" marB="0">
                    <a:lnB w="45554">
                      <a:solidFill>
                        <a:srgbClr val="000000"/>
                      </a:solidFill>
                      <a:prstDash val="solid"/>
                    </a:lnB>
                  </a:tcPr>
                </a:tc>
                <a:tc>
                  <a:txBody>
                    <a:bodyPr/>
                    <a:lstStyle/>
                    <a:p>
                      <a:pPr algn="ctr">
                        <a:lnSpc>
                          <a:spcPts val="1045"/>
                        </a:lnSpc>
                      </a:pPr>
                      <a:r>
                        <a:rPr sz="700" dirty="0">
                          <a:latin typeface="Times New Roman"/>
                          <a:cs typeface="Times New Roman"/>
                        </a:rPr>
                        <a:t>0.000034</a:t>
                      </a:r>
                      <a:endParaRPr sz="700">
                        <a:latin typeface="Times New Roman"/>
                        <a:cs typeface="Times New Roman"/>
                      </a:endParaRPr>
                    </a:p>
                  </a:txBody>
                  <a:tcPr marL="0" marR="0" marT="0" marB="0">
                    <a:lnB w="45554">
                      <a:solidFill>
                        <a:srgbClr val="000000"/>
                      </a:solidFill>
                      <a:prstDash val="solid"/>
                    </a:lnB>
                  </a:tcPr>
                </a:tc>
                <a:tc>
                  <a:txBody>
                    <a:bodyPr/>
                    <a:lstStyle/>
                    <a:p>
                      <a:pPr algn="ctr">
                        <a:lnSpc>
                          <a:spcPts val="1045"/>
                        </a:lnSpc>
                      </a:pPr>
                      <a:r>
                        <a:rPr sz="700" dirty="0">
                          <a:latin typeface="Times New Roman"/>
                          <a:cs typeface="Times New Roman"/>
                        </a:rPr>
                        <a:t>0.000236</a:t>
                      </a:r>
                    </a:p>
                  </a:txBody>
                  <a:tcPr marL="0" marR="0" marT="0" marB="0">
                    <a:lnB w="45554">
                      <a:solidFill>
                        <a:srgbClr val="000000"/>
                      </a:solidFill>
                      <a:prstDash val="solid"/>
                    </a:lnB>
                  </a:tcPr>
                </a:tc>
              </a:tr>
            </a:tbl>
          </a:graphicData>
        </a:graphic>
      </p:graphicFrame>
      <p:sp>
        <p:nvSpPr>
          <p:cNvPr id="7" name="object 7"/>
          <p:cNvSpPr txBox="1"/>
          <p:nvPr/>
        </p:nvSpPr>
        <p:spPr>
          <a:xfrm>
            <a:off x="609601" y="5029200"/>
            <a:ext cx="7391400" cy="629788"/>
          </a:xfrm>
          <a:prstGeom prst="rect">
            <a:avLst/>
          </a:prstGeom>
        </p:spPr>
        <p:txBody>
          <a:bodyPr vert="horz" wrap="square" lIns="0" tIns="0" rIns="0" bIns="0" rtlCol="0">
            <a:spAutoFit/>
          </a:bodyPr>
          <a:lstStyle/>
          <a:p>
            <a:pPr marL="8659" marR="3464" algn="just"/>
            <a:r>
              <a:rPr sz="682" spc="17" dirty="0">
                <a:latin typeface="Times New Roman"/>
                <a:cs typeface="Times New Roman"/>
              </a:rPr>
              <a:t>Note: </a:t>
            </a:r>
            <a:r>
              <a:rPr sz="682" spc="34" dirty="0">
                <a:latin typeface="Times New Roman"/>
                <a:cs typeface="Times New Roman"/>
              </a:rPr>
              <a:t>The </a:t>
            </a:r>
            <a:r>
              <a:rPr sz="682" spc="27" dirty="0">
                <a:latin typeface="Times New Roman"/>
                <a:cs typeface="Times New Roman"/>
              </a:rPr>
              <a:t>table </a:t>
            </a:r>
            <a:r>
              <a:rPr sz="682" spc="20" dirty="0">
                <a:latin typeface="Times New Roman"/>
                <a:cs typeface="Times New Roman"/>
              </a:rPr>
              <a:t>presents </a:t>
            </a:r>
            <a:r>
              <a:rPr sz="682" spc="14" dirty="0">
                <a:latin typeface="Times New Roman"/>
                <a:cs typeface="Times New Roman"/>
              </a:rPr>
              <a:t>descriptive </a:t>
            </a:r>
            <a:r>
              <a:rPr sz="682" spc="24" dirty="0">
                <a:latin typeface="Times New Roman"/>
                <a:cs typeface="Times New Roman"/>
              </a:rPr>
              <a:t>statistics </a:t>
            </a:r>
            <a:r>
              <a:rPr sz="682" spc="3" dirty="0">
                <a:latin typeface="Times New Roman"/>
                <a:cs typeface="Times New Roman"/>
              </a:rPr>
              <a:t>for </a:t>
            </a:r>
            <a:r>
              <a:rPr sz="682" spc="10" dirty="0">
                <a:latin typeface="Times New Roman"/>
                <a:cs typeface="Times New Roman"/>
              </a:rPr>
              <a:t>all </a:t>
            </a:r>
            <a:r>
              <a:rPr sz="682" spc="34" dirty="0">
                <a:latin typeface="Times New Roman"/>
                <a:cs typeface="Times New Roman"/>
              </a:rPr>
              <a:t>the </a:t>
            </a:r>
            <a:r>
              <a:rPr sz="682" spc="10" dirty="0">
                <a:latin typeface="Times New Roman"/>
                <a:cs typeface="Times New Roman"/>
              </a:rPr>
              <a:t>Israeli </a:t>
            </a:r>
            <a:r>
              <a:rPr sz="682" spc="34" dirty="0">
                <a:latin typeface="Times New Roman"/>
                <a:cs typeface="Times New Roman"/>
              </a:rPr>
              <a:t>patents </a:t>
            </a:r>
            <a:r>
              <a:rPr sz="682" spc="55" dirty="0">
                <a:latin typeface="Times New Roman"/>
                <a:cs typeface="Times New Roman"/>
              </a:rPr>
              <a:t>that </a:t>
            </a:r>
            <a:r>
              <a:rPr sz="682" spc="24" dirty="0">
                <a:latin typeface="Times New Roman"/>
                <a:cs typeface="Times New Roman"/>
              </a:rPr>
              <a:t>are </a:t>
            </a:r>
            <a:r>
              <a:rPr sz="682" spc="17" dirty="0">
                <a:latin typeface="Times New Roman"/>
                <a:cs typeface="Times New Roman"/>
              </a:rPr>
              <a:t>in </a:t>
            </a:r>
            <a:r>
              <a:rPr sz="682" spc="34" dirty="0">
                <a:latin typeface="Times New Roman"/>
                <a:cs typeface="Times New Roman"/>
              </a:rPr>
              <a:t>the </a:t>
            </a:r>
            <a:r>
              <a:rPr sz="682" spc="10" dirty="0">
                <a:latin typeface="Times New Roman"/>
                <a:cs typeface="Times New Roman"/>
              </a:rPr>
              <a:t>Isreali  </a:t>
            </a:r>
            <a:r>
              <a:rPr sz="682" spc="31" dirty="0">
                <a:latin typeface="Times New Roman"/>
                <a:cs typeface="Times New Roman"/>
              </a:rPr>
              <a:t>Giant </a:t>
            </a:r>
            <a:r>
              <a:rPr sz="682" spc="20" dirty="0">
                <a:latin typeface="Times New Roman"/>
                <a:cs typeface="Times New Roman"/>
              </a:rPr>
              <a:t>component </a:t>
            </a:r>
            <a:r>
              <a:rPr sz="682" spc="17" dirty="0">
                <a:latin typeface="Times New Roman"/>
                <a:cs typeface="Times New Roman"/>
              </a:rPr>
              <a:t>in </a:t>
            </a:r>
            <a:r>
              <a:rPr sz="682" dirty="0">
                <a:latin typeface="Times New Roman"/>
                <a:cs typeface="Times New Roman"/>
              </a:rPr>
              <a:t>2014, </a:t>
            </a:r>
            <a:r>
              <a:rPr sz="682" spc="34" dirty="0">
                <a:latin typeface="Times New Roman"/>
                <a:cs typeface="Times New Roman"/>
              </a:rPr>
              <a:t>and </a:t>
            </a:r>
            <a:r>
              <a:rPr sz="682" spc="3" dirty="0">
                <a:latin typeface="Times New Roman"/>
                <a:cs typeface="Times New Roman"/>
              </a:rPr>
              <a:t>were were </a:t>
            </a:r>
            <a:r>
              <a:rPr sz="682" spc="17" dirty="0">
                <a:latin typeface="Times New Roman"/>
                <a:cs typeface="Times New Roman"/>
              </a:rPr>
              <a:t>applied </a:t>
            </a:r>
            <a:r>
              <a:rPr sz="682" spc="14" dirty="0">
                <a:latin typeface="Times New Roman"/>
                <a:cs typeface="Times New Roman"/>
              </a:rPr>
              <a:t>between </a:t>
            </a:r>
            <a:r>
              <a:rPr sz="682" spc="-3" dirty="0">
                <a:latin typeface="Times New Roman"/>
                <a:cs typeface="Times New Roman"/>
              </a:rPr>
              <a:t>2007 </a:t>
            </a:r>
            <a:r>
              <a:rPr sz="682" spc="34" dirty="0">
                <a:latin typeface="Times New Roman"/>
                <a:cs typeface="Times New Roman"/>
              </a:rPr>
              <a:t>and </a:t>
            </a:r>
            <a:r>
              <a:rPr sz="682" dirty="0">
                <a:latin typeface="Times New Roman"/>
                <a:cs typeface="Times New Roman"/>
              </a:rPr>
              <a:t>2014. </a:t>
            </a:r>
            <a:r>
              <a:rPr sz="682" spc="17" dirty="0">
                <a:latin typeface="Times New Roman"/>
                <a:cs typeface="Times New Roman"/>
              </a:rPr>
              <a:t>Forward </a:t>
            </a:r>
            <a:r>
              <a:rPr sz="682" spc="24" dirty="0">
                <a:latin typeface="Times New Roman"/>
                <a:cs typeface="Times New Roman"/>
              </a:rPr>
              <a:t>citations  </a:t>
            </a:r>
            <a:r>
              <a:rPr sz="682" spc="14" dirty="0">
                <a:latin typeface="Times New Roman"/>
                <a:cs typeface="Times New Roman"/>
              </a:rPr>
              <a:t>include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24" dirty="0">
                <a:latin typeface="Times New Roman"/>
                <a:cs typeface="Times New Roman"/>
              </a:rPr>
              <a:t>citations </a:t>
            </a:r>
            <a:r>
              <a:rPr sz="682" spc="34" dirty="0">
                <a:latin typeface="Times New Roman"/>
                <a:cs typeface="Times New Roman"/>
              </a:rPr>
              <a:t>a </a:t>
            </a:r>
            <a:r>
              <a:rPr sz="682" spc="37" dirty="0">
                <a:latin typeface="Times New Roman"/>
                <a:cs typeface="Times New Roman"/>
              </a:rPr>
              <a:t>patent </a:t>
            </a:r>
            <a:r>
              <a:rPr sz="682" spc="3" dirty="0">
                <a:latin typeface="Times New Roman"/>
                <a:cs typeface="Times New Roman"/>
              </a:rPr>
              <a:t>receives. </a:t>
            </a:r>
            <a:r>
              <a:rPr sz="682" spc="17" dirty="0">
                <a:latin typeface="Times New Roman"/>
                <a:cs typeface="Times New Roman"/>
              </a:rPr>
              <a:t>Forward </a:t>
            </a:r>
            <a:r>
              <a:rPr sz="682" spc="24" dirty="0">
                <a:latin typeface="Times New Roman"/>
                <a:cs typeface="Times New Roman"/>
              </a:rPr>
              <a:t>citations </a:t>
            </a:r>
            <a:r>
              <a:rPr sz="682" spc="17" dirty="0">
                <a:latin typeface="Times New Roman"/>
                <a:cs typeface="Times New Roman"/>
              </a:rPr>
              <a:t>”No </a:t>
            </a:r>
            <a:r>
              <a:rPr sz="682" spc="-7" dirty="0">
                <a:latin typeface="Times New Roman"/>
                <a:cs typeface="Times New Roman"/>
              </a:rPr>
              <a:t>self </a:t>
            </a:r>
            <a:r>
              <a:rPr sz="682" spc="17" dirty="0">
                <a:latin typeface="Times New Roman"/>
                <a:cs typeface="Times New Roman"/>
              </a:rPr>
              <a:t>cites”, </a:t>
            </a:r>
            <a:r>
              <a:rPr sz="682" spc="10" dirty="0">
                <a:latin typeface="Times New Roman"/>
                <a:cs typeface="Times New Roman"/>
              </a:rPr>
              <a:t>includes  all </a:t>
            </a:r>
            <a:r>
              <a:rPr sz="682" spc="34" dirty="0">
                <a:latin typeface="Times New Roman"/>
                <a:cs typeface="Times New Roman"/>
              </a:rPr>
              <a:t>the </a:t>
            </a:r>
            <a:r>
              <a:rPr sz="682" spc="24" dirty="0">
                <a:latin typeface="Times New Roman"/>
                <a:cs typeface="Times New Roman"/>
              </a:rPr>
              <a:t>citations </a:t>
            </a:r>
            <a:r>
              <a:rPr sz="682" spc="34" dirty="0">
                <a:latin typeface="Times New Roman"/>
                <a:cs typeface="Times New Roman"/>
              </a:rPr>
              <a:t>a </a:t>
            </a:r>
            <a:r>
              <a:rPr sz="682" spc="37" dirty="0">
                <a:latin typeface="Times New Roman"/>
                <a:cs typeface="Times New Roman"/>
              </a:rPr>
              <a:t>patent </a:t>
            </a:r>
            <a:r>
              <a:rPr sz="682" spc="3" dirty="0">
                <a:latin typeface="Times New Roman"/>
                <a:cs typeface="Times New Roman"/>
              </a:rPr>
              <a:t>receives, </a:t>
            </a:r>
            <a:r>
              <a:rPr sz="682" spc="10" dirty="0">
                <a:latin typeface="Times New Roman"/>
                <a:cs typeface="Times New Roman"/>
              </a:rPr>
              <a:t>excluding </a:t>
            </a:r>
            <a:r>
              <a:rPr sz="682" spc="24" dirty="0">
                <a:latin typeface="Times New Roman"/>
                <a:cs typeface="Times New Roman"/>
              </a:rPr>
              <a:t>citation made </a:t>
            </a:r>
            <a:r>
              <a:rPr sz="682" spc="14" dirty="0">
                <a:latin typeface="Times New Roman"/>
                <a:cs typeface="Times New Roman"/>
              </a:rPr>
              <a:t>by </a:t>
            </a:r>
            <a:r>
              <a:rPr sz="682" spc="34" dirty="0">
                <a:latin typeface="Times New Roman"/>
                <a:cs typeface="Times New Roman"/>
              </a:rPr>
              <a:t>patents </a:t>
            </a:r>
            <a:r>
              <a:rPr sz="682" spc="10" dirty="0">
                <a:latin typeface="Times New Roman"/>
                <a:cs typeface="Times New Roman"/>
              </a:rPr>
              <a:t>from </a:t>
            </a:r>
            <a:r>
              <a:rPr sz="682" spc="34" dirty="0">
                <a:latin typeface="Times New Roman"/>
                <a:cs typeface="Times New Roman"/>
              </a:rPr>
              <a:t>the </a:t>
            </a:r>
            <a:r>
              <a:rPr sz="682" spc="17" dirty="0">
                <a:latin typeface="Times New Roman"/>
                <a:cs typeface="Times New Roman"/>
              </a:rPr>
              <a:t>same </a:t>
            </a:r>
            <a:r>
              <a:rPr sz="682" spc="14" dirty="0">
                <a:latin typeface="Times New Roman"/>
                <a:cs typeface="Times New Roman"/>
              </a:rPr>
              <a:t>inventors  </a:t>
            </a:r>
            <a:r>
              <a:rPr sz="682" spc="17" dirty="0">
                <a:latin typeface="Times New Roman"/>
                <a:cs typeface="Times New Roman"/>
              </a:rPr>
              <a:t>or </a:t>
            </a:r>
            <a:r>
              <a:rPr sz="682" spc="55" dirty="0">
                <a:latin typeface="Times New Roman"/>
                <a:cs typeface="Times New Roman"/>
              </a:rPr>
              <a:t>that </a:t>
            </a:r>
            <a:r>
              <a:rPr sz="682" spc="3" dirty="0">
                <a:latin typeface="Times New Roman"/>
                <a:cs typeface="Times New Roman"/>
              </a:rPr>
              <a:t>were </a:t>
            </a:r>
            <a:r>
              <a:rPr sz="682" spc="24" dirty="0">
                <a:latin typeface="Times New Roman"/>
                <a:cs typeface="Times New Roman"/>
              </a:rPr>
              <a:t>made </a:t>
            </a:r>
            <a:r>
              <a:rPr sz="682" spc="14" dirty="0">
                <a:latin typeface="Times New Roman"/>
                <a:cs typeface="Times New Roman"/>
              </a:rPr>
              <a:t>by </a:t>
            </a:r>
            <a:r>
              <a:rPr sz="682" spc="34" dirty="0">
                <a:latin typeface="Times New Roman"/>
                <a:cs typeface="Times New Roman"/>
              </a:rPr>
              <a:t>the </a:t>
            </a:r>
            <a:r>
              <a:rPr sz="682" spc="17" dirty="0">
                <a:latin typeface="Times New Roman"/>
                <a:cs typeface="Times New Roman"/>
              </a:rPr>
              <a:t>same </a:t>
            </a:r>
            <a:r>
              <a:rPr sz="682" spc="7" dirty="0">
                <a:latin typeface="Times New Roman"/>
                <a:cs typeface="Times New Roman"/>
              </a:rPr>
              <a:t>assignee. </a:t>
            </a:r>
            <a:r>
              <a:rPr sz="682" spc="41" dirty="0">
                <a:latin typeface="Times New Roman"/>
                <a:cs typeface="Times New Roman"/>
              </a:rPr>
              <a:t>Grant </a:t>
            </a:r>
            <a:r>
              <a:rPr sz="682" spc="17" dirty="0">
                <a:latin typeface="Times New Roman"/>
                <a:cs typeface="Times New Roman"/>
              </a:rPr>
              <a:t>year </a:t>
            </a:r>
            <a:r>
              <a:rPr sz="682" dirty="0">
                <a:latin typeface="Times New Roman"/>
                <a:cs typeface="Times New Roman"/>
              </a:rPr>
              <a:t>is </a:t>
            </a:r>
            <a:r>
              <a:rPr sz="682" spc="34" dirty="0">
                <a:latin typeface="Times New Roman"/>
                <a:cs typeface="Times New Roman"/>
              </a:rPr>
              <a:t>the </a:t>
            </a:r>
            <a:r>
              <a:rPr sz="682" spc="17" dirty="0">
                <a:latin typeface="Times New Roman"/>
                <a:cs typeface="Times New Roman"/>
              </a:rPr>
              <a:t>year </a:t>
            </a:r>
            <a:r>
              <a:rPr sz="682" spc="34" dirty="0">
                <a:latin typeface="Times New Roman"/>
                <a:cs typeface="Times New Roman"/>
              </a:rPr>
              <a:t>the </a:t>
            </a:r>
            <a:r>
              <a:rPr sz="682" spc="37" dirty="0">
                <a:latin typeface="Times New Roman"/>
                <a:cs typeface="Times New Roman"/>
              </a:rPr>
              <a:t>patent </a:t>
            </a:r>
            <a:r>
              <a:rPr sz="682" spc="3" dirty="0">
                <a:latin typeface="Times New Roman"/>
                <a:cs typeface="Times New Roman"/>
              </a:rPr>
              <a:t>was </a:t>
            </a:r>
            <a:r>
              <a:rPr sz="682" spc="17" dirty="0">
                <a:latin typeface="Times New Roman"/>
                <a:cs typeface="Times New Roman"/>
              </a:rPr>
              <a:t>approved </a:t>
            </a:r>
            <a:r>
              <a:rPr sz="682" spc="14" dirty="0">
                <a:latin typeface="Times New Roman"/>
                <a:cs typeface="Times New Roman"/>
              </a:rPr>
              <a:t>by  </a:t>
            </a:r>
            <a:r>
              <a:rPr sz="682" spc="34" dirty="0">
                <a:latin typeface="Times New Roman"/>
                <a:cs typeface="Times New Roman"/>
              </a:rPr>
              <a:t>the </a:t>
            </a:r>
            <a:r>
              <a:rPr sz="682" spc="37" dirty="0">
                <a:latin typeface="Times New Roman"/>
                <a:cs typeface="Times New Roman"/>
              </a:rPr>
              <a:t>USPTO. </a:t>
            </a:r>
            <a:r>
              <a:rPr sz="682" spc="24" dirty="0">
                <a:latin typeface="Times New Roman"/>
                <a:cs typeface="Times New Roman"/>
              </a:rPr>
              <a:t>Number </a:t>
            </a:r>
            <a:r>
              <a:rPr sz="682" spc="-14" dirty="0">
                <a:latin typeface="Times New Roman"/>
                <a:cs typeface="Times New Roman"/>
              </a:rPr>
              <a:t>of </a:t>
            </a:r>
            <a:r>
              <a:rPr sz="682" spc="14" dirty="0">
                <a:latin typeface="Times New Roman"/>
                <a:cs typeface="Times New Roman"/>
              </a:rPr>
              <a:t>inventors </a:t>
            </a:r>
            <a:r>
              <a:rPr sz="682" spc="24" dirty="0">
                <a:latin typeface="Times New Roman"/>
                <a:cs typeface="Times New Roman"/>
              </a:rPr>
              <a:t>are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14" dirty="0">
                <a:latin typeface="Times New Roman"/>
                <a:cs typeface="Times New Roman"/>
              </a:rPr>
              <a:t>inventors </a:t>
            </a:r>
            <a:r>
              <a:rPr sz="682" spc="17" dirty="0">
                <a:latin typeface="Times New Roman"/>
                <a:cs typeface="Times New Roman"/>
              </a:rPr>
              <a:t>listed as </a:t>
            </a:r>
            <a:r>
              <a:rPr sz="682" spc="34" dirty="0">
                <a:latin typeface="Times New Roman"/>
                <a:cs typeface="Times New Roman"/>
              </a:rPr>
              <a:t>the </a:t>
            </a:r>
            <a:r>
              <a:rPr sz="682" spc="37" dirty="0">
                <a:latin typeface="Times New Roman"/>
                <a:cs typeface="Times New Roman"/>
              </a:rPr>
              <a:t>patent </a:t>
            </a:r>
            <a:r>
              <a:rPr sz="682" spc="14" dirty="0">
                <a:latin typeface="Times New Roman"/>
                <a:cs typeface="Times New Roman"/>
              </a:rPr>
              <a:t>inventors.  </a:t>
            </a:r>
            <a:r>
              <a:rPr sz="682" spc="7" dirty="0">
                <a:latin typeface="Times New Roman"/>
                <a:cs typeface="Times New Roman"/>
              </a:rPr>
              <a:t>Closeness </a:t>
            </a:r>
            <a:r>
              <a:rPr sz="682" dirty="0">
                <a:latin typeface="Times New Roman"/>
                <a:cs typeface="Times New Roman"/>
              </a:rPr>
              <a:t>is </a:t>
            </a:r>
            <a:r>
              <a:rPr sz="682" spc="34" dirty="0">
                <a:latin typeface="Times New Roman"/>
                <a:cs typeface="Times New Roman"/>
              </a:rPr>
              <a:t>the </a:t>
            </a:r>
            <a:r>
              <a:rPr sz="682" spc="37" dirty="0">
                <a:latin typeface="Times New Roman"/>
                <a:cs typeface="Times New Roman"/>
              </a:rPr>
              <a:t>patent </a:t>
            </a:r>
            <a:r>
              <a:rPr sz="682" spc="3" dirty="0">
                <a:latin typeface="Times New Roman"/>
                <a:cs typeface="Times New Roman"/>
              </a:rPr>
              <a:t>closeness </a:t>
            </a:r>
            <a:r>
              <a:rPr sz="682" spc="20" dirty="0">
                <a:latin typeface="Times New Roman"/>
                <a:cs typeface="Times New Roman"/>
              </a:rPr>
              <a:t>centrality measure, </a:t>
            </a:r>
            <a:r>
              <a:rPr sz="682" spc="17" dirty="0">
                <a:latin typeface="Times New Roman"/>
                <a:cs typeface="Times New Roman"/>
              </a:rPr>
              <a:t>in </a:t>
            </a:r>
            <a:r>
              <a:rPr sz="682" spc="34" dirty="0">
                <a:latin typeface="Times New Roman"/>
                <a:cs typeface="Times New Roman"/>
              </a:rPr>
              <a:t>the </a:t>
            </a:r>
            <a:r>
              <a:rPr sz="682" spc="37" dirty="0">
                <a:latin typeface="Times New Roman"/>
                <a:cs typeface="Times New Roman"/>
              </a:rPr>
              <a:t>patent </a:t>
            </a:r>
            <a:r>
              <a:rPr sz="682" spc="17" dirty="0">
                <a:latin typeface="Times New Roman"/>
                <a:cs typeface="Times New Roman"/>
              </a:rPr>
              <a:t>network </a:t>
            </a:r>
            <a:r>
              <a:rPr sz="682" spc="14" dirty="0">
                <a:latin typeface="Times New Roman"/>
                <a:cs typeface="Times New Roman"/>
              </a:rPr>
              <a:t>formed </a:t>
            </a:r>
            <a:r>
              <a:rPr sz="682" spc="24" dirty="0">
                <a:latin typeface="Times New Roman"/>
                <a:cs typeface="Times New Roman"/>
              </a:rPr>
              <a:t>until </a:t>
            </a:r>
            <a:r>
              <a:rPr sz="682" spc="34" dirty="0">
                <a:latin typeface="Times New Roman"/>
                <a:cs typeface="Times New Roman"/>
              </a:rPr>
              <a:t>the  </a:t>
            </a:r>
            <a:r>
              <a:rPr sz="682" spc="37" dirty="0">
                <a:latin typeface="Times New Roman"/>
                <a:cs typeface="Times New Roman"/>
              </a:rPr>
              <a:t>patent </a:t>
            </a:r>
            <a:r>
              <a:rPr sz="682" spc="20" dirty="0">
                <a:latin typeface="Times New Roman"/>
                <a:cs typeface="Times New Roman"/>
              </a:rPr>
              <a:t>application </a:t>
            </a:r>
            <a:r>
              <a:rPr sz="682" spc="17" dirty="0">
                <a:latin typeface="Times New Roman"/>
                <a:cs typeface="Times New Roman"/>
              </a:rPr>
              <a:t>year. Backward </a:t>
            </a:r>
            <a:r>
              <a:rPr sz="682" spc="24" dirty="0">
                <a:latin typeface="Times New Roman"/>
                <a:cs typeface="Times New Roman"/>
              </a:rPr>
              <a:t>citations are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34" dirty="0">
                <a:latin typeface="Times New Roman"/>
                <a:cs typeface="Times New Roman"/>
              </a:rPr>
              <a:t>patents </a:t>
            </a:r>
            <a:r>
              <a:rPr sz="682" spc="55" dirty="0">
                <a:latin typeface="Times New Roman"/>
                <a:cs typeface="Times New Roman"/>
              </a:rPr>
              <a:t>that </a:t>
            </a:r>
            <a:r>
              <a:rPr sz="682" spc="3" dirty="0">
                <a:latin typeface="Times New Roman"/>
                <a:cs typeface="Times New Roman"/>
              </a:rPr>
              <a:t>were </a:t>
            </a:r>
            <a:r>
              <a:rPr sz="682" spc="20" dirty="0">
                <a:latin typeface="Times New Roman"/>
                <a:cs typeface="Times New Roman"/>
              </a:rPr>
              <a:t>cited </a:t>
            </a:r>
            <a:r>
              <a:rPr sz="682" spc="14" dirty="0">
                <a:latin typeface="Times New Roman"/>
                <a:cs typeface="Times New Roman"/>
              </a:rPr>
              <a:t>by </a:t>
            </a:r>
            <a:r>
              <a:rPr sz="682" spc="34" dirty="0">
                <a:latin typeface="Times New Roman"/>
                <a:cs typeface="Times New Roman"/>
              </a:rPr>
              <a:t>the  patent. </a:t>
            </a:r>
            <a:r>
              <a:rPr sz="682" spc="7" dirty="0">
                <a:latin typeface="Times New Roman"/>
                <a:cs typeface="Times New Roman"/>
              </a:rPr>
              <a:t>US </a:t>
            </a:r>
            <a:r>
              <a:rPr sz="682" spc="3" dirty="0">
                <a:latin typeface="Times New Roman"/>
                <a:cs typeface="Times New Roman"/>
              </a:rPr>
              <a:t>Assignee </a:t>
            </a:r>
            <a:r>
              <a:rPr sz="682" dirty="0">
                <a:latin typeface="Times New Roman"/>
                <a:cs typeface="Times New Roman"/>
              </a:rPr>
              <a:t>is </a:t>
            </a:r>
            <a:r>
              <a:rPr sz="682" spc="34" dirty="0">
                <a:latin typeface="Times New Roman"/>
                <a:cs typeface="Times New Roman"/>
              </a:rPr>
              <a:t>an </a:t>
            </a:r>
            <a:r>
              <a:rPr sz="682" spc="24" dirty="0">
                <a:latin typeface="Times New Roman"/>
                <a:cs typeface="Times New Roman"/>
              </a:rPr>
              <a:t>indicator </a:t>
            </a:r>
            <a:r>
              <a:rPr sz="682" spc="14" dirty="0">
                <a:latin typeface="Times New Roman"/>
                <a:cs typeface="Times New Roman"/>
              </a:rPr>
              <a:t>variable </a:t>
            </a:r>
            <a:r>
              <a:rPr sz="682" spc="55" dirty="0">
                <a:latin typeface="Times New Roman"/>
                <a:cs typeface="Times New Roman"/>
              </a:rPr>
              <a:t>that </a:t>
            </a:r>
            <a:r>
              <a:rPr sz="682" spc="17" dirty="0">
                <a:latin typeface="Times New Roman"/>
                <a:cs typeface="Times New Roman"/>
              </a:rPr>
              <a:t>indicates </a:t>
            </a:r>
            <a:r>
              <a:rPr sz="682" spc="24" dirty="0">
                <a:latin typeface="Times New Roman"/>
                <a:cs typeface="Times New Roman"/>
              </a:rPr>
              <a:t>whether </a:t>
            </a:r>
            <a:r>
              <a:rPr sz="682" spc="34" dirty="0">
                <a:latin typeface="Times New Roman"/>
                <a:cs typeface="Times New Roman"/>
              </a:rPr>
              <a:t>the </a:t>
            </a:r>
            <a:r>
              <a:rPr sz="682" spc="37" dirty="0">
                <a:latin typeface="Times New Roman"/>
                <a:cs typeface="Times New Roman"/>
              </a:rPr>
              <a:t>patent </a:t>
            </a:r>
            <a:r>
              <a:rPr sz="682" spc="3" dirty="0">
                <a:latin typeface="Times New Roman"/>
                <a:cs typeface="Times New Roman"/>
              </a:rPr>
              <a:t>was </a:t>
            </a:r>
            <a:r>
              <a:rPr sz="682" spc="17" dirty="0">
                <a:latin typeface="Times New Roman"/>
                <a:cs typeface="Times New Roman"/>
              </a:rPr>
              <a:t>applied  </a:t>
            </a:r>
            <a:r>
              <a:rPr sz="682" spc="14" dirty="0">
                <a:latin typeface="Times New Roman"/>
                <a:cs typeface="Times New Roman"/>
              </a:rPr>
              <a:t>by </a:t>
            </a:r>
            <a:r>
              <a:rPr sz="682" spc="34" dirty="0">
                <a:latin typeface="Times New Roman"/>
                <a:cs typeface="Times New Roman"/>
              </a:rPr>
              <a:t>a </a:t>
            </a:r>
            <a:r>
              <a:rPr sz="682" spc="7" dirty="0">
                <a:latin typeface="Times New Roman"/>
                <a:cs typeface="Times New Roman"/>
              </a:rPr>
              <a:t>US assignee. </a:t>
            </a:r>
            <a:r>
              <a:rPr sz="682" spc="-3" dirty="0">
                <a:latin typeface="Times New Roman"/>
                <a:cs typeface="Times New Roman"/>
              </a:rPr>
              <a:t>We </a:t>
            </a:r>
            <a:r>
              <a:rPr sz="682" spc="14" dirty="0">
                <a:latin typeface="Times New Roman"/>
                <a:cs typeface="Times New Roman"/>
              </a:rPr>
              <a:t>identify </a:t>
            </a:r>
            <a:r>
              <a:rPr sz="682" spc="34" dirty="0">
                <a:latin typeface="Times New Roman"/>
                <a:cs typeface="Times New Roman"/>
              </a:rPr>
              <a:t>a </a:t>
            </a:r>
            <a:r>
              <a:rPr sz="682" spc="37" dirty="0">
                <a:latin typeface="Times New Roman"/>
                <a:cs typeface="Times New Roman"/>
              </a:rPr>
              <a:t>patent </a:t>
            </a:r>
            <a:r>
              <a:rPr sz="682" spc="17" dirty="0">
                <a:latin typeface="Times New Roman"/>
                <a:cs typeface="Times New Roman"/>
              </a:rPr>
              <a:t>as </a:t>
            </a:r>
            <a:r>
              <a:rPr sz="682" spc="10" dirty="0">
                <a:latin typeface="Times New Roman"/>
                <a:cs typeface="Times New Roman"/>
              </a:rPr>
              <a:t>one </a:t>
            </a:r>
            <a:r>
              <a:rPr sz="682" spc="55" dirty="0">
                <a:latin typeface="Times New Roman"/>
                <a:cs typeface="Times New Roman"/>
              </a:rPr>
              <a:t>that </a:t>
            </a:r>
            <a:r>
              <a:rPr sz="682" spc="3" dirty="0">
                <a:latin typeface="Times New Roman"/>
                <a:cs typeface="Times New Roman"/>
              </a:rPr>
              <a:t>was </a:t>
            </a:r>
            <a:r>
              <a:rPr sz="682" spc="20" dirty="0">
                <a:latin typeface="Times New Roman"/>
                <a:cs typeface="Times New Roman"/>
              </a:rPr>
              <a:t>originated </a:t>
            </a:r>
            <a:r>
              <a:rPr sz="682" spc="17" dirty="0">
                <a:latin typeface="Times New Roman"/>
                <a:cs typeface="Times New Roman"/>
              </a:rPr>
              <a:t>in </a:t>
            </a:r>
            <a:r>
              <a:rPr sz="682" spc="14" dirty="0">
                <a:latin typeface="Times New Roman"/>
                <a:cs typeface="Times New Roman"/>
              </a:rPr>
              <a:t>Israel </a:t>
            </a:r>
            <a:r>
              <a:rPr sz="682" spc="-14" dirty="0">
                <a:latin typeface="Times New Roman"/>
                <a:cs typeface="Times New Roman"/>
              </a:rPr>
              <a:t>if </a:t>
            </a:r>
            <a:r>
              <a:rPr sz="682" spc="10" dirty="0">
                <a:latin typeface="Times New Roman"/>
                <a:cs typeface="Times New Roman"/>
              </a:rPr>
              <a:t>all </a:t>
            </a:r>
            <a:r>
              <a:rPr sz="682" spc="24" dirty="0">
                <a:latin typeface="Times New Roman"/>
                <a:cs typeface="Times New Roman"/>
              </a:rPr>
              <a:t>its </a:t>
            </a:r>
            <a:r>
              <a:rPr sz="682" spc="14" dirty="0">
                <a:latin typeface="Times New Roman"/>
                <a:cs typeface="Times New Roman"/>
              </a:rPr>
              <a:t>inventors  </a:t>
            </a:r>
            <a:r>
              <a:rPr sz="682" spc="17" dirty="0">
                <a:latin typeface="Times New Roman"/>
                <a:cs typeface="Times New Roman"/>
              </a:rPr>
              <a:t>home </a:t>
            </a:r>
            <a:r>
              <a:rPr sz="682" spc="14" dirty="0">
                <a:latin typeface="Times New Roman"/>
                <a:cs typeface="Times New Roman"/>
              </a:rPr>
              <a:t>addresses </a:t>
            </a:r>
            <a:r>
              <a:rPr sz="682" spc="3" dirty="0">
                <a:latin typeface="Times New Roman"/>
                <a:cs typeface="Times New Roman"/>
              </a:rPr>
              <a:t>were </a:t>
            </a:r>
            <a:r>
              <a:rPr sz="682" spc="17" dirty="0">
                <a:latin typeface="Times New Roman"/>
                <a:cs typeface="Times New Roman"/>
              </a:rPr>
              <a:t>listed </a:t>
            </a:r>
            <a:r>
              <a:rPr sz="682" spc="27" dirty="0">
                <a:latin typeface="Times New Roman"/>
                <a:cs typeface="Times New Roman"/>
              </a:rPr>
              <a:t>under </a:t>
            </a:r>
            <a:r>
              <a:rPr sz="682" spc="14" dirty="0">
                <a:latin typeface="Times New Roman"/>
                <a:cs typeface="Times New Roman"/>
              </a:rPr>
              <a:t>Israel, according </a:t>
            </a:r>
            <a:r>
              <a:rPr sz="682" spc="34" dirty="0">
                <a:latin typeface="Times New Roman"/>
                <a:cs typeface="Times New Roman"/>
              </a:rPr>
              <a:t>the </a:t>
            </a:r>
            <a:r>
              <a:rPr sz="682" spc="41" dirty="0">
                <a:latin typeface="Times New Roman"/>
                <a:cs typeface="Times New Roman"/>
              </a:rPr>
              <a:t>USPTO </a:t>
            </a:r>
            <a:r>
              <a:rPr sz="682" spc="184" dirty="0">
                <a:latin typeface="Times New Roman"/>
                <a:cs typeface="Times New Roman"/>
              </a:rPr>
              <a:t> </a:t>
            </a:r>
            <a:r>
              <a:rPr sz="682" spc="37" dirty="0">
                <a:latin typeface="Times New Roman"/>
                <a:cs typeface="Times New Roman"/>
              </a:rPr>
              <a:t>data.</a:t>
            </a:r>
            <a:endParaRPr sz="682" dirty="0">
              <a:latin typeface="Times New Roman"/>
              <a:cs typeface="Times New Roman"/>
            </a:endParaRPr>
          </a:p>
        </p:txBody>
      </p:sp>
    </p:spTree>
    <p:extLst>
      <p:ext uri="{BB962C8B-B14F-4D97-AF65-F5344CB8AC3E}">
        <p14:creationId xmlns:p14="http://schemas.microsoft.com/office/powerpoint/2010/main" val="42081922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Dual Role of Patent Network</a:t>
            </a:r>
          </a:p>
        </p:txBody>
      </p:sp>
      <p:sp>
        <p:nvSpPr>
          <p:cNvPr id="3" name="Content Placeholder 2"/>
          <p:cNvSpPr>
            <a:spLocks noGrp="1"/>
          </p:cNvSpPr>
          <p:nvPr>
            <p:ph idx="1"/>
          </p:nvPr>
        </p:nvSpPr>
        <p:spPr>
          <a:xfrm>
            <a:off x="0" y="990600"/>
            <a:ext cx="9144000" cy="5638800"/>
          </a:xfrm>
        </p:spPr>
        <p:txBody>
          <a:bodyPr/>
          <a:lstStyle/>
          <a:p>
            <a:r>
              <a:rPr lang="en-US" dirty="0">
                <a:solidFill>
                  <a:srgbClr val="000000"/>
                </a:solidFill>
              </a:rPr>
              <a:t>The patent networks play a dual role in expanding the number of citations received by a given patent:</a:t>
            </a:r>
          </a:p>
          <a:p>
            <a:endParaRPr lang="en-US" dirty="0">
              <a:solidFill>
                <a:srgbClr val="000000"/>
              </a:solidFill>
            </a:endParaRPr>
          </a:p>
          <a:p>
            <a:r>
              <a:rPr lang="en-US" dirty="0">
                <a:solidFill>
                  <a:srgbClr val="000000"/>
                </a:solidFill>
              </a:rPr>
              <a:t>First, patent </a:t>
            </a:r>
            <a:r>
              <a:rPr lang="en-US" dirty="0" smtClean="0">
                <a:solidFill>
                  <a:srgbClr val="000000"/>
                </a:solidFill>
              </a:rPr>
              <a:t>networks (as </a:t>
            </a:r>
            <a:r>
              <a:rPr lang="en-US" dirty="0">
                <a:solidFill>
                  <a:srgbClr val="000000"/>
                </a:solidFill>
              </a:rPr>
              <a:t>measured by </a:t>
            </a:r>
            <a:r>
              <a:rPr lang="en-US" dirty="0" smtClean="0">
                <a:solidFill>
                  <a:srgbClr val="000000"/>
                </a:solidFill>
              </a:rPr>
              <a:t>closeness) </a:t>
            </a:r>
            <a:r>
              <a:rPr lang="en-US" dirty="0">
                <a:solidFill>
                  <a:srgbClr val="000000"/>
                </a:solidFill>
              </a:rPr>
              <a:t>provide the inventors of a given patent access to useful knowledge that enhances the quality and value of invention </a:t>
            </a:r>
            <a:r>
              <a:rPr lang="en-US" dirty="0" err="1">
                <a:solidFill>
                  <a:srgbClr val="000000"/>
                </a:solidFill>
              </a:rPr>
              <a:t>i</a:t>
            </a:r>
            <a:r>
              <a:rPr lang="en-US" dirty="0">
                <a:solidFill>
                  <a:srgbClr val="000000"/>
                </a:solidFill>
              </a:rPr>
              <a:t>, and hence lead to more citations. </a:t>
            </a:r>
          </a:p>
          <a:p>
            <a:r>
              <a:rPr lang="en-US" dirty="0">
                <a:solidFill>
                  <a:srgbClr val="000000"/>
                </a:solidFill>
              </a:rPr>
              <a:t>Second, after invention is generated, the network propagates knowledge of this useful invention (and the technical innovations it contains) to other inventor teams working on related technologies, leading to more citations over time.</a:t>
            </a:r>
          </a:p>
          <a:p>
            <a:endParaRPr lang="en-US" dirty="0">
              <a:solidFill>
                <a:srgbClr val="000000"/>
              </a:solidFill>
            </a:endParaRPr>
          </a:p>
          <a:p>
            <a:r>
              <a:rPr lang="en-US" dirty="0" smtClean="0">
                <a:solidFill>
                  <a:srgbClr val="000000"/>
                </a:solidFill>
              </a:rPr>
              <a:t>We </a:t>
            </a:r>
            <a:r>
              <a:rPr lang="en-US" dirty="0">
                <a:solidFill>
                  <a:srgbClr val="000000"/>
                </a:solidFill>
              </a:rPr>
              <a:t>disentangle these separate effects by constructing a network for each patent at the time the patent was applied for. </a:t>
            </a:r>
            <a:endParaRPr lang="en-US" dirty="0" smtClean="0">
              <a:solidFill>
                <a:srgbClr val="000000"/>
              </a:solidFill>
            </a:endParaRPr>
          </a:p>
          <a:p>
            <a:endParaRPr lang="en-US" dirty="0">
              <a:solidFill>
                <a:srgbClr val="000000"/>
              </a:solidFill>
            </a:endParaRPr>
          </a:p>
          <a:p>
            <a:r>
              <a:rPr lang="en-US" dirty="0">
                <a:solidFill>
                  <a:srgbClr val="000000"/>
                </a:solidFill>
              </a:rPr>
              <a:t>This makes the empirical work computationally intensive: It is necessary to examine our main question, which is whether high-quality inventions benefit from the network that was in place when the patent application was filed.  </a:t>
            </a:r>
            <a:endParaRPr lang="en-US" dirty="0"/>
          </a:p>
          <a:p>
            <a:endParaRPr lang="en-US" dirty="0"/>
          </a:p>
          <a:p>
            <a:endParaRPr lang="en-US" dirty="0"/>
          </a:p>
        </p:txBody>
      </p:sp>
    </p:spTree>
    <p:extLst>
      <p:ext uri="{BB962C8B-B14F-4D97-AF65-F5344CB8AC3E}">
        <p14:creationId xmlns:p14="http://schemas.microsoft.com/office/powerpoint/2010/main" val="258228134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76200"/>
            <a:ext cx="9144000" cy="1066800"/>
          </a:xfrm>
          <a:noFill/>
        </p:spPr>
        <p:txBody>
          <a:bodyPr/>
          <a:lstStyle/>
          <a:p>
            <a:pPr algn="ctr" eaLnBrk="1" hangingPunct="1"/>
            <a:r>
              <a:rPr lang="en-US" altLang="en-US" sz="3200" b="1" dirty="0">
                <a:cs typeface="Calibri" panose="020F0502020204030204" pitchFamily="34" charset="0"/>
              </a:rPr>
              <a:t>Giant Component - Israeli Patents, Ex Ante Network</a:t>
            </a:r>
          </a:p>
        </p:txBody>
      </p:sp>
      <p:sp>
        <p:nvSpPr>
          <p:cNvPr id="19459" name="Text Box 3"/>
          <p:cNvSpPr txBox="1">
            <a:spLocks noChangeArrowheads="1"/>
          </p:cNvSpPr>
          <p:nvPr/>
        </p:nvSpPr>
        <p:spPr bwMode="auto">
          <a:xfrm>
            <a:off x="0" y="738188"/>
            <a:ext cx="9144000" cy="6186309"/>
          </a:xfrm>
          <a:prstGeom prst="rect">
            <a:avLst/>
          </a:prstGeom>
          <a:noFill/>
          <a:ln>
            <a:noFill/>
          </a:ln>
          <a:extLst/>
        </p:spPr>
        <p:txBody>
          <a:bodyPr>
            <a:spAutoFit/>
          </a:bodyPr>
          <a:lstStyle>
            <a:lvl1pPr marL="342900" indent="-342900"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l" rtl="0" eaLnBrk="1" hangingPunct="1">
              <a:spcBef>
                <a:spcPct val="50000"/>
              </a:spcBef>
            </a:pPr>
            <a:endParaRPr lang="en-US" altLang="en-US" sz="2400" b="1" dirty="0">
              <a:latin typeface="Comic Sans MS" panose="030F0702030302020204" pitchFamily="66" charset="0"/>
            </a:endParaRPr>
          </a:p>
          <a:p>
            <a:pPr algn="l" rtl="0">
              <a:spcBef>
                <a:spcPct val="50000"/>
              </a:spcBef>
            </a:pPr>
            <a:r>
              <a:rPr lang="en-US" altLang="en-US" sz="2400" dirty="0">
                <a:latin typeface="Calibri" panose="020F0502020204030204" pitchFamily="34" charset="0"/>
                <a:cs typeface="Calibri" panose="020F0502020204030204" pitchFamily="34" charset="0"/>
              </a:rPr>
              <a:t>Because we construct the patent network (for each patent) at the time the patent was applied for, we need to have a large enough existing giant component of connected patents already in existence when a new patent is applied for.  </a:t>
            </a:r>
          </a:p>
          <a:p>
            <a:pPr algn="l" rtl="0">
              <a:spcBef>
                <a:spcPct val="50000"/>
              </a:spcBef>
            </a:pPr>
            <a:r>
              <a:rPr lang="en-US" altLang="en-US" sz="2400" dirty="0">
                <a:latin typeface="Calibri" panose="020F0502020204030204" pitchFamily="34" charset="0"/>
                <a:cs typeface="Calibri" panose="020F0502020204030204" pitchFamily="34" charset="0"/>
              </a:rPr>
              <a:t>We choose 500 as the minimum size of the existing giant component. In the case of Israel, this means we can include patents that were applied for beginning in 2007.  In our database, we have patents issued through 2014 and citations through 2016.</a:t>
            </a:r>
          </a:p>
          <a:p>
            <a:pPr algn="l" rtl="0">
              <a:spcBef>
                <a:spcPct val="50000"/>
              </a:spcBef>
            </a:pPr>
            <a:endParaRPr lang="en-US" altLang="en-US" sz="2400" dirty="0">
              <a:latin typeface="Calibri" panose="020F0502020204030204" pitchFamily="34" charset="0"/>
              <a:cs typeface="Calibri" panose="020F0502020204030204" pitchFamily="34" charset="0"/>
            </a:endParaRPr>
          </a:p>
          <a:p>
            <a:pPr algn="l" rtl="0">
              <a:spcBef>
                <a:spcPct val="50000"/>
              </a:spcBef>
            </a:pPr>
            <a:r>
              <a:rPr lang="en-US" altLang="en-US" sz="2400" dirty="0">
                <a:latin typeface="Calibri" panose="020F0502020204030204" pitchFamily="34" charset="0"/>
                <a:cs typeface="Calibri" panose="020F0502020204030204" pitchFamily="34" charset="0"/>
              </a:rPr>
              <a:t>In the case of Israel, complete data exist for </a:t>
            </a:r>
            <a:r>
              <a:rPr lang="en-US" altLang="en-US" sz="2400" dirty="0" smtClean="0">
                <a:latin typeface="Calibri" panose="020F0502020204030204" pitchFamily="34" charset="0"/>
                <a:cs typeface="Calibri" panose="020F0502020204030204" pitchFamily="34" charset="0"/>
              </a:rPr>
              <a:t>881 </a:t>
            </a:r>
            <a:r>
              <a:rPr lang="en-US" altLang="en-US" sz="2400" dirty="0">
                <a:latin typeface="Calibri" panose="020F0502020204030204" pitchFamily="34" charset="0"/>
                <a:cs typeface="Calibri" panose="020F0502020204030204" pitchFamily="34" charset="0"/>
              </a:rPr>
              <a:t>USPTO patents with Israeli inventors in this period. That is, for these patents, all inventors had an address in Israel. </a:t>
            </a:r>
          </a:p>
          <a:p>
            <a:pPr marL="0" indent="0" algn="l" rtl="0" eaLnBrk="1" hangingPunct="1">
              <a:spcBef>
                <a:spcPct val="50000"/>
              </a:spcBef>
              <a:buNone/>
            </a:pPr>
            <a:endParaRPr lang="en-US" alt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108472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Formation of Israeli Giant Formation</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81000" y="914400"/>
            <a:ext cx="8229600" cy="4800600"/>
          </a:xfrm>
          <a:prstGeom prst="rect">
            <a:avLst/>
          </a:prstGeom>
        </p:spPr>
      </p:pic>
      <p:sp>
        <p:nvSpPr>
          <p:cNvPr id="5" name="TextBox 4"/>
          <p:cNvSpPr txBox="1"/>
          <p:nvPr/>
        </p:nvSpPr>
        <p:spPr>
          <a:xfrm>
            <a:off x="381000" y="5943600"/>
            <a:ext cx="7620000" cy="1200329"/>
          </a:xfrm>
          <a:prstGeom prst="rect">
            <a:avLst/>
          </a:prstGeom>
          <a:noFill/>
        </p:spPr>
        <p:txBody>
          <a:bodyPr wrap="square" rtlCol="0">
            <a:spAutoFit/>
          </a:bodyPr>
          <a:lstStyle/>
          <a:p>
            <a:r>
              <a:rPr lang="en-US" dirty="0" smtClean="0"/>
              <a:t>Each </a:t>
            </a:r>
            <a:r>
              <a:rPr lang="en-US" dirty="0"/>
              <a:t>dot represents a component. The Y axis shows the number of </a:t>
            </a:r>
            <a:r>
              <a:rPr lang="en-US" dirty="0" smtClean="0"/>
              <a:t>new </a:t>
            </a:r>
            <a:r>
              <a:rPr lang="en-US" dirty="0"/>
              <a:t>patents added to a specific component </a:t>
            </a:r>
            <a:r>
              <a:rPr lang="en-US" dirty="0" smtClean="0"/>
              <a:t>each  </a:t>
            </a:r>
            <a:r>
              <a:rPr lang="en-US" dirty="0"/>
              <a:t>year. The colors represent the </a:t>
            </a:r>
            <a:r>
              <a:rPr lang="en-US" dirty="0" smtClean="0"/>
              <a:t>size. The number </a:t>
            </a:r>
            <a:r>
              <a:rPr lang="en-US" dirty="0"/>
              <a:t>shows the exact size of </a:t>
            </a:r>
            <a:r>
              <a:rPr lang="en-US" dirty="0" smtClean="0"/>
              <a:t>large components</a:t>
            </a:r>
            <a:r>
              <a:rPr lang="en-US" dirty="0"/>
              <a:t>.</a:t>
            </a:r>
          </a:p>
          <a:p>
            <a:endParaRPr lang="en-US" dirty="0"/>
          </a:p>
        </p:txBody>
      </p:sp>
    </p:spTree>
    <p:extLst>
      <p:ext uri="{BB962C8B-B14F-4D97-AF65-F5344CB8AC3E}">
        <p14:creationId xmlns:p14="http://schemas.microsoft.com/office/powerpoint/2010/main" val="419765422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 Assignees (Information Security Patents)</a:t>
            </a:r>
          </a:p>
        </p:txBody>
      </p:sp>
      <p:sp>
        <p:nvSpPr>
          <p:cNvPr id="3" name="Content Placeholder 2"/>
          <p:cNvSpPr>
            <a:spLocks noGrp="1"/>
          </p:cNvSpPr>
          <p:nvPr>
            <p:ph idx="1"/>
          </p:nvPr>
        </p:nvSpPr>
        <p:spPr>
          <a:xfrm>
            <a:off x="0" y="1219200"/>
            <a:ext cx="9144000" cy="4800600"/>
          </a:xfrm>
        </p:spPr>
        <p:txBody>
          <a:bodyPr/>
          <a:lstStyle/>
          <a:p>
            <a:r>
              <a:rPr lang="en-US" dirty="0"/>
              <a:t>Israel is unique among countries in that many of its patents have US assignees. </a:t>
            </a:r>
          </a:p>
          <a:p>
            <a:endParaRPr lang="en-US" dirty="0"/>
          </a:p>
          <a:p>
            <a:r>
              <a:rPr lang="en-US" dirty="0"/>
              <a:t>Nearly 50% of all Israeli patents have US assignees</a:t>
            </a:r>
          </a:p>
          <a:p>
            <a:endParaRPr lang="en-US" dirty="0"/>
          </a:p>
          <a:p>
            <a:r>
              <a:rPr lang="en-US" dirty="0" smtClean="0"/>
              <a:t>12% </a:t>
            </a:r>
            <a:r>
              <a:rPr lang="en-US" dirty="0"/>
              <a:t>of </a:t>
            </a:r>
            <a:r>
              <a:rPr lang="en-US" dirty="0" smtClean="0"/>
              <a:t>Canadian </a:t>
            </a:r>
            <a:r>
              <a:rPr lang="en-US" dirty="0"/>
              <a:t>patents have US assignees.</a:t>
            </a:r>
          </a:p>
          <a:p>
            <a:endParaRPr lang="en-US" dirty="0"/>
          </a:p>
          <a:p>
            <a:r>
              <a:rPr lang="en-US" dirty="0"/>
              <a:t>For most other countries with large numbers of information security patents, less than 5% have U.S. Assignees  </a:t>
            </a:r>
          </a:p>
          <a:p>
            <a:endParaRPr lang="en-US" dirty="0"/>
          </a:p>
        </p:txBody>
      </p:sp>
    </p:spTree>
    <p:extLst>
      <p:ext uri="{BB962C8B-B14F-4D97-AF65-F5344CB8AC3E}">
        <p14:creationId xmlns:p14="http://schemas.microsoft.com/office/powerpoint/2010/main" val="79831436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994" y="372269"/>
            <a:ext cx="8229600" cy="1219200"/>
          </a:xfrm>
        </p:spPr>
        <p:txBody>
          <a:bodyPr/>
          <a:lstStyle/>
          <a:p>
            <a:pPr algn="ctr"/>
            <a:r>
              <a:rPr lang="en-US" altLang="en-US" sz="2400" dirty="0">
                <a:latin typeface="Comic Sans MS" panose="030F0702030302020204" pitchFamily="66" charset="0"/>
              </a:rPr>
              <a:t>Results of Estimating (1) in log/log functional form</a:t>
            </a:r>
            <a:br>
              <a:rPr lang="en-US" altLang="en-US" sz="2400" dirty="0">
                <a:latin typeface="Comic Sans MS" panose="030F0702030302020204" pitchFamily="66" charset="0"/>
              </a:rPr>
            </a:br>
            <a:r>
              <a:rPr lang="en-US" altLang="en-US" sz="2400" dirty="0">
                <a:latin typeface="Comic Sans MS" panose="030F0702030302020204" pitchFamily="66" charset="0"/>
              </a:rPr>
              <a:t>(Dummy Variables for Grant Year)</a:t>
            </a:r>
            <a:endParaRPr lang="en-US" sz="2400" dirty="0"/>
          </a:p>
        </p:txBody>
      </p:sp>
      <p:sp>
        <p:nvSpPr>
          <p:cNvPr id="3" name="Content Placeholder 2"/>
          <p:cNvSpPr>
            <a:spLocks noGrp="1"/>
          </p:cNvSpPr>
          <p:nvPr>
            <p:ph idx="1"/>
          </p:nvPr>
        </p:nvSpPr>
        <p:spPr>
          <a:xfrm>
            <a:off x="0" y="1219200"/>
            <a:ext cx="8915400" cy="5257800"/>
          </a:xfrm>
        </p:spPr>
        <p:txBody>
          <a:bodyPr/>
          <a:lstStyle/>
          <a:p>
            <a:endParaRPr lang="en-US" dirty="0"/>
          </a:p>
          <a:p>
            <a:endParaRPr lang="en-US" dirty="0"/>
          </a:p>
          <a:p>
            <a:r>
              <a:rPr lang="en-US" dirty="0"/>
              <a:t>Israeli giant component – main results in column </a:t>
            </a:r>
            <a:r>
              <a:rPr lang="en-US" dirty="0" smtClean="0"/>
              <a:t>1, Table 6</a:t>
            </a:r>
            <a:endParaRPr lang="en-US" dirty="0"/>
          </a:p>
          <a:p>
            <a:r>
              <a:rPr lang="en-US" dirty="0"/>
              <a:t>US and Israeli assignees (columns 2 and 3</a:t>
            </a:r>
            <a:r>
              <a:rPr lang="en-US" dirty="0" smtClean="0"/>
              <a:t>)</a:t>
            </a:r>
          </a:p>
          <a:p>
            <a:r>
              <a:rPr lang="en-US" dirty="0" smtClean="0"/>
              <a:t>Without “big” four assignees: (IBM, Apple, Google, Microsoft) – 28% (Col 4)</a:t>
            </a:r>
          </a:p>
          <a:p>
            <a:r>
              <a:rPr lang="en-US" dirty="0" smtClean="0"/>
              <a:t>With Superstar Effect (dummy variable for patents with top inventors) (Col 5)</a:t>
            </a:r>
          </a:p>
          <a:p>
            <a:endParaRPr lang="en-US" altLang="en-US" sz="2000" dirty="0"/>
          </a:p>
          <a:p>
            <a:r>
              <a:rPr lang="en-US" altLang="en-US" sz="2000" dirty="0" smtClean="0"/>
              <a:t>Bottom Line </a:t>
            </a:r>
            <a:r>
              <a:rPr lang="en-US" altLang="en-US" sz="2000" dirty="0" smtClean="0"/>
              <a:t>– Only Closeness </a:t>
            </a:r>
            <a:r>
              <a:rPr lang="en-US" altLang="en-US" sz="2000" dirty="0"/>
              <a:t>is positively and significantly associated with higher downloads. Both direct and indirect spillovers are important</a:t>
            </a:r>
            <a:r>
              <a:rPr lang="en-US" altLang="en-US" sz="2000" dirty="0" smtClean="0"/>
              <a:t>.</a:t>
            </a:r>
            <a:endParaRPr lang="en-US" sz="2000" dirty="0" smtClean="0"/>
          </a:p>
          <a:p>
            <a:endParaRPr lang="en-US" sz="2000" dirty="0" smtClean="0"/>
          </a:p>
          <a:p>
            <a:r>
              <a:rPr lang="en-US" sz="2000" dirty="0" smtClean="0"/>
              <a:t>Column </a:t>
            </a:r>
            <a:r>
              <a:rPr lang="en-US" sz="2000" dirty="0"/>
              <a:t>6: Ex-Post Network </a:t>
            </a:r>
            <a:r>
              <a:rPr lang="en-US" sz="2000" dirty="0" smtClean="0"/>
              <a:t>(Dual effect) = 0.24</a:t>
            </a:r>
            <a:endParaRPr lang="en-US" sz="2000" dirty="0"/>
          </a:p>
          <a:p>
            <a:r>
              <a:rPr lang="en-US" sz="2000" dirty="0" smtClean="0"/>
              <a:t>Total Effect = 0.24, First Effect = 0.17, Second effect =0.07</a:t>
            </a:r>
          </a:p>
        </p:txBody>
      </p:sp>
    </p:spTree>
    <p:extLst>
      <p:ext uri="{BB962C8B-B14F-4D97-AF65-F5344CB8AC3E}">
        <p14:creationId xmlns:p14="http://schemas.microsoft.com/office/powerpoint/2010/main" val="249355120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59032" y="184274"/>
            <a:ext cx="6646285" cy="104965"/>
          </a:xfrm>
          <a:prstGeom prst="rect">
            <a:avLst/>
          </a:prstGeom>
        </p:spPr>
        <p:txBody>
          <a:bodyPr vert="horz" wrap="square" lIns="0" tIns="0" rIns="0" bIns="0" rtlCol="0">
            <a:spAutoFit/>
          </a:bodyPr>
          <a:lstStyle/>
          <a:p>
            <a:pPr marL="8659">
              <a:tabLst>
                <a:tab pos="2892059" algn="l"/>
                <a:tab pos="6637016" algn="l"/>
              </a:tabLst>
            </a:pPr>
            <a:r>
              <a:rPr sz="682" u="sng" spc="-3" dirty="0">
                <a:latin typeface="Times New Roman"/>
                <a:cs typeface="Times New Roman"/>
              </a:rPr>
              <a:t> 	</a:t>
            </a:r>
            <a:r>
              <a:rPr sz="682" u="sng" spc="17" dirty="0">
                <a:latin typeface="Times New Roman"/>
                <a:cs typeface="Times New Roman"/>
              </a:rPr>
              <a:t>Table </a:t>
            </a:r>
            <a:r>
              <a:rPr sz="682" u="sng" spc="-3" dirty="0">
                <a:latin typeface="Times New Roman"/>
                <a:cs typeface="Times New Roman"/>
              </a:rPr>
              <a:t>6:  </a:t>
            </a:r>
            <a:r>
              <a:rPr sz="682" u="sng" spc="20" dirty="0">
                <a:latin typeface="Times New Roman"/>
                <a:cs typeface="Times New Roman"/>
              </a:rPr>
              <a:t>Main</a:t>
            </a:r>
            <a:r>
              <a:rPr sz="682" u="sng" spc="14" dirty="0">
                <a:latin typeface="Times New Roman"/>
                <a:cs typeface="Times New Roman"/>
              </a:rPr>
              <a:t> </a:t>
            </a:r>
            <a:r>
              <a:rPr sz="682" u="sng" spc="20" dirty="0">
                <a:latin typeface="Times New Roman"/>
                <a:cs typeface="Times New Roman"/>
              </a:rPr>
              <a:t>Results	</a:t>
            </a:r>
            <a:endParaRPr sz="682">
              <a:latin typeface="Times New Roman"/>
              <a:cs typeface="Times New Roman"/>
            </a:endParaRPr>
          </a:p>
        </p:txBody>
      </p:sp>
      <p:graphicFrame>
        <p:nvGraphicFramePr>
          <p:cNvPr id="3" name="object 3"/>
          <p:cNvGraphicFramePr>
            <a:graphicFrameLocks noGrp="1"/>
          </p:cNvGraphicFramePr>
          <p:nvPr>
            <p:extLst>
              <p:ext uri="{D42A27DB-BD31-4B8C-83A1-F6EECF244321}">
                <p14:modId xmlns:p14="http://schemas.microsoft.com/office/powerpoint/2010/main" val="3291102314"/>
              </p:ext>
            </p:extLst>
          </p:nvPr>
        </p:nvGraphicFramePr>
        <p:xfrm>
          <a:off x="609600" y="764901"/>
          <a:ext cx="8229600" cy="4340496"/>
        </p:xfrm>
        <a:graphic>
          <a:graphicData uri="http://schemas.openxmlformats.org/drawingml/2006/table">
            <a:tbl>
              <a:tblPr firstRow="1" bandRow="1">
                <a:tableStyleId>{2D5ABB26-0587-4C30-8999-92F81FD0307C}</a:tableStyleId>
              </a:tblPr>
              <a:tblGrid>
                <a:gridCol w="1131581"/>
                <a:gridCol w="1152301"/>
                <a:gridCol w="1265356"/>
                <a:gridCol w="1265213"/>
                <a:gridCol w="1304102"/>
                <a:gridCol w="1265580"/>
                <a:gridCol w="845467"/>
              </a:tblGrid>
              <a:tr h="217301">
                <a:tc rowSpan="4">
                  <a:txBody>
                    <a:bodyPr/>
                    <a:lstStyle/>
                    <a:p>
                      <a:endParaRPr sz="700" dirty="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(1)</a:t>
                      </a:r>
                      <a:endParaRPr sz="70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(2)</a:t>
                      </a:r>
                      <a:endParaRPr sz="70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(3)</a:t>
                      </a:r>
                      <a:endParaRPr sz="70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(4)</a:t>
                      </a:r>
                      <a:endParaRPr sz="70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(5)</a:t>
                      </a:r>
                      <a:endParaRPr sz="700">
                        <a:latin typeface="Times New Roman"/>
                        <a:cs typeface="Times New Roman"/>
                      </a:endParaRPr>
                    </a:p>
                  </a:txBody>
                  <a:tcPr marL="0" marR="0" marT="0" marB="0"/>
                </a:tc>
                <a:tc>
                  <a:txBody>
                    <a:bodyPr/>
                    <a:lstStyle/>
                    <a:p>
                      <a:pPr algn="ctr">
                        <a:lnSpc>
                          <a:spcPts val="944"/>
                        </a:lnSpc>
                      </a:pPr>
                      <a:r>
                        <a:rPr sz="700" spc="35" dirty="0">
                          <a:latin typeface="Times New Roman"/>
                          <a:cs typeface="Times New Roman"/>
                        </a:rPr>
                        <a:t>(6)</a:t>
                      </a:r>
                      <a:endParaRPr sz="700">
                        <a:latin typeface="Times New Roman"/>
                        <a:cs typeface="Times New Roman"/>
                      </a:endParaRPr>
                    </a:p>
                  </a:txBody>
                  <a:tcPr marL="0" marR="0" marT="0" marB="0"/>
                </a:tc>
              </a:tr>
              <a:tr h="482890">
                <a:tc vMerge="1">
                  <a:txBody>
                    <a:bodyPr/>
                    <a:lstStyle/>
                    <a:p>
                      <a:endParaRPr/>
                    </a:p>
                  </a:txBody>
                  <a:tcPr marL="0" marR="0" marT="0" marB="0"/>
                </a:tc>
                <a:tc>
                  <a:txBody>
                    <a:bodyPr/>
                    <a:lstStyle/>
                    <a:p>
                      <a:pPr algn="ctr">
                        <a:lnSpc>
                          <a:spcPts val="1045"/>
                        </a:lnSpc>
                      </a:pPr>
                      <a:r>
                        <a:rPr sz="700" spc="20" dirty="0">
                          <a:latin typeface="Times New Roman"/>
                          <a:cs typeface="Times New Roman"/>
                        </a:rPr>
                        <a:t>Network </a:t>
                      </a:r>
                      <a:r>
                        <a:rPr sz="700" spc="80" dirty="0">
                          <a:latin typeface="Times New Roman"/>
                          <a:cs typeface="Times New Roman"/>
                        </a:rPr>
                        <a:t>at </a:t>
                      </a:r>
                      <a:r>
                        <a:rPr sz="700" spc="50" dirty="0">
                          <a:latin typeface="Times New Roman"/>
                          <a:cs typeface="Times New Roman"/>
                        </a:rPr>
                        <a:t>the</a:t>
                      </a:r>
                      <a:r>
                        <a:rPr sz="700" spc="70" dirty="0">
                          <a:latin typeface="Times New Roman"/>
                          <a:cs typeface="Times New Roman"/>
                        </a:rPr>
                        <a:t> </a:t>
                      </a:r>
                      <a:r>
                        <a:rPr sz="700" spc="35" dirty="0">
                          <a:latin typeface="Times New Roman"/>
                          <a:cs typeface="Times New Roman"/>
                        </a:rPr>
                        <a:t>time</a:t>
                      </a:r>
                      <a:endParaRPr sz="700">
                        <a:latin typeface="Times New Roman"/>
                        <a:cs typeface="Times New Roman"/>
                      </a:endParaRPr>
                    </a:p>
                  </a:txBody>
                  <a:tcPr marL="0" marR="0" marT="0" marB="0"/>
                </a:tc>
                <a:tc>
                  <a:txBody>
                    <a:bodyPr/>
                    <a:lstStyle/>
                    <a:p>
                      <a:pPr algn="ctr">
                        <a:lnSpc>
                          <a:spcPts val="1045"/>
                        </a:lnSpc>
                      </a:pPr>
                      <a:r>
                        <a:rPr sz="700" spc="20" dirty="0">
                          <a:latin typeface="Times New Roman"/>
                          <a:cs typeface="Times New Roman"/>
                        </a:rPr>
                        <a:t>Network </a:t>
                      </a:r>
                      <a:r>
                        <a:rPr sz="700" spc="80" dirty="0">
                          <a:latin typeface="Times New Roman"/>
                          <a:cs typeface="Times New Roman"/>
                        </a:rPr>
                        <a:t>at </a:t>
                      </a:r>
                      <a:r>
                        <a:rPr sz="700" spc="50" dirty="0">
                          <a:latin typeface="Times New Roman"/>
                          <a:cs typeface="Times New Roman"/>
                        </a:rPr>
                        <a:t>the </a:t>
                      </a:r>
                      <a:r>
                        <a:rPr sz="700" spc="35" dirty="0">
                          <a:latin typeface="Times New Roman"/>
                          <a:cs typeface="Times New Roman"/>
                        </a:rPr>
                        <a:t>time</a:t>
                      </a:r>
                      <a:r>
                        <a:rPr sz="700" spc="114" dirty="0">
                          <a:latin typeface="Times New Roman"/>
                          <a:cs typeface="Times New Roman"/>
                        </a:rPr>
                        <a:t> </a:t>
                      </a:r>
                      <a:r>
                        <a:rPr sz="700" spc="50" dirty="0">
                          <a:latin typeface="Times New Roman"/>
                          <a:cs typeface="Times New Roman"/>
                        </a:rPr>
                        <a:t>the</a:t>
                      </a:r>
                      <a:endParaRPr sz="700">
                        <a:latin typeface="Times New Roman"/>
                        <a:cs typeface="Times New Roman"/>
                      </a:endParaRPr>
                    </a:p>
                  </a:txBody>
                  <a:tcPr marL="0" marR="0" marT="0" marB="0"/>
                </a:tc>
                <a:tc>
                  <a:txBody>
                    <a:bodyPr/>
                    <a:lstStyle/>
                    <a:p>
                      <a:pPr algn="ctr">
                        <a:lnSpc>
                          <a:spcPts val="1045"/>
                        </a:lnSpc>
                      </a:pPr>
                      <a:r>
                        <a:rPr sz="700" spc="20" dirty="0">
                          <a:latin typeface="Times New Roman"/>
                          <a:cs typeface="Times New Roman"/>
                        </a:rPr>
                        <a:t>Network </a:t>
                      </a:r>
                      <a:r>
                        <a:rPr sz="700" spc="80" dirty="0">
                          <a:latin typeface="Times New Roman"/>
                          <a:cs typeface="Times New Roman"/>
                        </a:rPr>
                        <a:t>at </a:t>
                      </a:r>
                      <a:r>
                        <a:rPr sz="700" spc="50" dirty="0">
                          <a:latin typeface="Times New Roman"/>
                          <a:cs typeface="Times New Roman"/>
                        </a:rPr>
                        <a:t>the </a:t>
                      </a:r>
                      <a:r>
                        <a:rPr sz="700" spc="35" dirty="0">
                          <a:latin typeface="Times New Roman"/>
                          <a:cs typeface="Times New Roman"/>
                        </a:rPr>
                        <a:t>time</a:t>
                      </a:r>
                      <a:r>
                        <a:rPr sz="700" spc="110" dirty="0">
                          <a:latin typeface="Times New Roman"/>
                          <a:cs typeface="Times New Roman"/>
                        </a:rPr>
                        <a:t> </a:t>
                      </a:r>
                      <a:r>
                        <a:rPr sz="700" spc="50" dirty="0">
                          <a:latin typeface="Times New Roman"/>
                          <a:cs typeface="Times New Roman"/>
                        </a:rPr>
                        <a:t>the</a:t>
                      </a:r>
                      <a:endParaRPr sz="700">
                        <a:latin typeface="Times New Roman"/>
                        <a:cs typeface="Times New Roman"/>
                      </a:endParaRPr>
                    </a:p>
                  </a:txBody>
                  <a:tcPr marL="0" marR="0" marT="0" marB="0"/>
                </a:tc>
                <a:tc>
                  <a:txBody>
                    <a:bodyPr/>
                    <a:lstStyle/>
                    <a:p>
                      <a:pPr algn="ctr">
                        <a:lnSpc>
                          <a:spcPts val="1045"/>
                        </a:lnSpc>
                      </a:pPr>
                      <a:r>
                        <a:rPr sz="700" spc="20" dirty="0">
                          <a:latin typeface="Times New Roman"/>
                          <a:cs typeface="Times New Roman"/>
                        </a:rPr>
                        <a:t>Network </a:t>
                      </a:r>
                      <a:r>
                        <a:rPr sz="700" spc="80" dirty="0">
                          <a:latin typeface="Times New Roman"/>
                          <a:cs typeface="Times New Roman"/>
                        </a:rPr>
                        <a:t>at </a:t>
                      </a:r>
                      <a:r>
                        <a:rPr sz="700" spc="50" dirty="0">
                          <a:latin typeface="Times New Roman"/>
                          <a:cs typeface="Times New Roman"/>
                        </a:rPr>
                        <a:t>the </a:t>
                      </a:r>
                      <a:r>
                        <a:rPr sz="700" spc="35" dirty="0">
                          <a:latin typeface="Times New Roman"/>
                          <a:cs typeface="Times New Roman"/>
                        </a:rPr>
                        <a:t>time</a:t>
                      </a:r>
                      <a:r>
                        <a:rPr sz="700" spc="114" dirty="0">
                          <a:latin typeface="Times New Roman"/>
                          <a:cs typeface="Times New Roman"/>
                        </a:rPr>
                        <a:t> </a:t>
                      </a:r>
                      <a:r>
                        <a:rPr sz="700" spc="50" dirty="0">
                          <a:latin typeface="Times New Roman"/>
                          <a:cs typeface="Times New Roman"/>
                        </a:rPr>
                        <a:t>the</a:t>
                      </a:r>
                      <a:endParaRPr sz="700">
                        <a:latin typeface="Times New Roman"/>
                        <a:cs typeface="Times New Roman"/>
                      </a:endParaRPr>
                    </a:p>
                  </a:txBody>
                  <a:tcPr marL="0" marR="0" marT="0" marB="0"/>
                </a:tc>
                <a:tc>
                  <a:txBody>
                    <a:bodyPr/>
                    <a:lstStyle/>
                    <a:p>
                      <a:pPr marR="67945" algn="r">
                        <a:lnSpc>
                          <a:spcPts val="1045"/>
                        </a:lnSpc>
                      </a:pPr>
                      <a:r>
                        <a:rPr sz="700" spc="20" dirty="0">
                          <a:latin typeface="Times New Roman"/>
                          <a:cs typeface="Times New Roman"/>
                        </a:rPr>
                        <a:t>Network </a:t>
                      </a:r>
                      <a:r>
                        <a:rPr sz="700" spc="80" dirty="0">
                          <a:latin typeface="Times New Roman"/>
                          <a:cs typeface="Times New Roman"/>
                        </a:rPr>
                        <a:t>at </a:t>
                      </a:r>
                      <a:r>
                        <a:rPr sz="700" spc="50" dirty="0">
                          <a:latin typeface="Times New Roman"/>
                          <a:cs typeface="Times New Roman"/>
                        </a:rPr>
                        <a:t>the </a:t>
                      </a:r>
                      <a:r>
                        <a:rPr sz="700" spc="35" dirty="0">
                          <a:latin typeface="Times New Roman"/>
                          <a:cs typeface="Times New Roman"/>
                        </a:rPr>
                        <a:t>time</a:t>
                      </a:r>
                      <a:r>
                        <a:rPr sz="700" spc="114" dirty="0">
                          <a:latin typeface="Times New Roman"/>
                          <a:cs typeface="Times New Roman"/>
                        </a:rPr>
                        <a:t> </a:t>
                      </a:r>
                      <a:r>
                        <a:rPr sz="700" spc="50" dirty="0">
                          <a:latin typeface="Times New Roman"/>
                          <a:cs typeface="Times New Roman"/>
                        </a:rPr>
                        <a:t>the</a:t>
                      </a:r>
                      <a:endParaRPr sz="700">
                        <a:latin typeface="Times New Roman"/>
                        <a:cs typeface="Times New Roman"/>
                      </a:endParaRPr>
                    </a:p>
                  </a:txBody>
                  <a:tcPr marL="0" marR="0" marT="0" marB="0"/>
                </a:tc>
                <a:tc>
                  <a:txBody>
                    <a:bodyPr/>
                    <a:lstStyle/>
                    <a:p>
                      <a:pPr algn="ctr">
                        <a:lnSpc>
                          <a:spcPts val="1045"/>
                        </a:lnSpc>
                      </a:pPr>
                      <a:r>
                        <a:rPr sz="700" spc="20" dirty="0">
                          <a:latin typeface="Times New Roman"/>
                          <a:cs typeface="Times New Roman"/>
                        </a:rPr>
                        <a:t>Network </a:t>
                      </a:r>
                      <a:r>
                        <a:rPr sz="700" spc="80" dirty="0">
                          <a:latin typeface="Times New Roman"/>
                          <a:cs typeface="Times New Roman"/>
                        </a:rPr>
                        <a:t>at</a:t>
                      </a:r>
                      <a:r>
                        <a:rPr sz="700" spc="55" dirty="0">
                          <a:latin typeface="Times New Roman"/>
                          <a:cs typeface="Times New Roman"/>
                        </a:rPr>
                        <a:t> </a:t>
                      </a:r>
                      <a:r>
                        <a:rPr sz="700" spc="50" dirty="0">
                          <a:latin typeface="Times New Roman"/>
                          <a:cs typeface="Times New Roman"/>
                        </a:rPr>
                        <a:t>the</a:t>
                      </a:r>
                      <a:endParaRPr sz="700">
                        <a:latin typeface="Times New Roman"/>
                        <a:cs typeface="Times New Roman"/>
                      </a:endParaRPr>
                    </a:p>
                  </a:txBody>
                  <a:tcPr marL="0" marR="0" marT="0" marB="0"/>
                </a:tc>
              </a:tr>
              <a:tr h="241445">
                <a:tc vMerge="1">
                  <a:txBody>
                    <a:bodyPr/>
                    <a:lstStyle/>
                    <a:p>
                      <a:endParaRPr/>
                    </a:p>
                  </a:txBody>
                  <a:tcPr marL="0" marR="0" marT="0" marB="0"/>
                </a:tc>
                <a:tc>
                  <a:txBody>
                    <a:bodyPr/>
                    <a:lstStyle/>
                    <a:p>
                      <a:pPr algn="ctr">
                        <a:lnSpc>
                          <a:spcPts val="1045"/>
                        </a:lnSpc>
                      </a:pPr>
                      <a:r>
                        <a:rPr sz="700" spc="50" dirty="0">
                          <a:latin typeface="Times New Roman"/>
                          <a:cs typeface="Times New Roman"/>
                        </a:rPr>
                        <a:t>the </a:t>
                      </a:r>
                      <a:r>
                        <a:rPr sz="700" spc="55" dirty="0">
                          <a:latin typeface="Times New Roman"/>
                          <a:cs typeface="Times New Roman"/>
                        </a:rPr>
                        <a:t>patent </a:t>
                      </a:r>
                      <a:r>
                        <a:rPr sz="700" spc="25" dirty="0">
                          <a:latin typeface="Times New Roman"/>
                          <a:cs typeface="Times New Roman"/>
                        </a:rPr>
                        <a:t>applied</a:t>
                      </a:r>
                      <a:r>
                        <a:rPr sz="700" spc="105" dirty="0">
                          <a:latin typeface="Times New Roman"/>
                          <a:cs typeface="Times New Roman"/>
                        </a:rPr>
                        <a:t> </a:t>
                      </a:r>
                      <a:r>
                        <a:rPr sz="700" spc="5" dirty="0">
                          <a:latin typeface="Times New Roman"/>
                          <a:cs typeface="Times New Roman"/>
                        </a:rPr>
                        <a:t>for</a:t>
                      </a:r>
                      <a:endParaRPr sz="700">
                        <a:latin typeface="Times New Roman"/>
                        <a:cs typeface="Times New Roman"/>
                      </a:endParaRPr>
                    </a:p>
                  </a:txBody>
                  <a:tcPr marL="0" marR="0" marT="0" marB="0"/>
                </a:tc>
                <a:tc>
                  <a:txBody>
                    <a:bodyPr/>
                    <a:lstStyle/>
                    <a:p>
                      <a:pPr algn="ctr">
                        <a:lnSpc>
                          <a:spcPts val="1045"/>
                        </a:lnSpc>
                      </a:pPr>
                      <a:r>
                        <a:rPr sz="700" spc="55" dirty="0">
                          <a:latin typeface="Times New Roman"/>
                          <a:cs typeface="Times New Roman"/>
                        </a:rPr>
                        <a:t>patent </a:t>
                      </a:r>
                      <a:r>
                        <a:rPr sz="700" spc="25" dirty="0">
                          <a:latin typeface="Times New Roman"/>
                          <a:cs typeface="Times New Roman"/>
                        </a:rPr>
                        <a:t>applied</a:t>
                      </a:r>
                      <a:r>
                        <a:rPr sz="700" spc="65" dirty="0">
                          <a:latin typeface="Times New Roman"/>
                          <a:cs typeface="Times New Roman"/>
                        </a:rPr>
                        <a:t> </a:t>
                      </a:r>
                      <a:r>
                        <a:rPr sz="700" spc="5" dirty="0">
                          <a:latin typeface="Times New Roman"/>
                          <a:cs typeface="Times New Roman"/>
                        </a:rPr>
                        <a:t>for</a:t>
                      </a:r>
                      <a:endParaRPr sz="700">
                        <a:latin typeface="Times New Roman"/>
                        <a:cs typeface="Times New Roman"/>
                      </a:endParaRPr>
                    </a:p>
                  </a:txBody>
                  <a:tcPr marL="0" marR="0" marT="0" marB="0"/>
                </a:tc>
                <a:tc>
                  <a:txBody>
                    <a:bodyPr/>
                    <a:lstStyle/>
                    <a:p>
                      <a:pPr algn="ctr">
                        <a:lnSpc>
                          <a:spcPts val="1045"/>
                        </a:lnSpc>
                      </a:pPr>
                      <a:r>
                        <a:rPr sz="700" spc="55" dirty="0">
                          <a:latin typeface="Times New Roman"/>
                          <a:cs typeface="Times New Roman"/>
                        </a:rPr>
                        <a:t>patent </a:t>
                      </a:r>
                      <a:r>
                        <a:rPr sz="700" spc="25" dirty="0">
                          <a:latin typeface="Times New Roman"/>
                          <a:cs typeface="Times New Roman"/>
                        </a:rPr>
                        <a:t>applied</a:t>
                      </a:r>
                      <a:r>
                        <a:rPr sz="700" spc="65" dirty="0">
                          <a:latin typeface="Times New Roman"/>
                          <a:cs typeface="Times New Roman"/>
                        </a:rPr>
                        <a:t> </a:t>
                      </a:r>
                      <a:r>
                        <a:rPr sz="700" spc="5" dirty="0">
                          <a:latin typeface="Times New Roman"/>
                          <a:cs typeface="Times New Roman"/>
                        </a:rPr>
                        <a:t>for</a:t>
                      </a:r>
                      <a:endParaRPr sz="700">
                        <a:latin typeface="Times New Roman"/>
                        <a:cs typeface="Times New Roman"/>
                      </a:endParaRPr>
                    </a:p>
                  </a:txBody>
                  <a:tcPr marL="0" marR="0" marT="0" marB="0"/>
                </a:tc>
                <a:tc>
                  <a:txBody>
                    <a:bodyPr/>
                    <a:lstStyle/>
                    <a:p>
                      <a:pPr algn="ctr">
                        <a:lnSpc>
                          <a:spcPts val="1045"/>
                        </a:lnSpc>
                      </a:pPr>
                      <a:r>
                        <a:rPr sz="700" spc="55" dirty="0">
                          <a:latin typeface="Times New Roman"/>
                          <a:cs typeface="Times New Roman"/>
                        </a:rPr>
                        <a:t>patent </a:t>
                      </a:r>
                      <a:r>
                        <a:rPr sz="700" spc="25" dirty="0">
                          <a:latin typeface="Times New Roman"/>
                          <a:cs typeface="Times New Roman"/>
                        </a:rPr>
                        <a:t>applied</a:t>
                      </a:r>
                      <a:r>
                        <a:rPr sz="700" spc="65" dirty="0">
                          <a:latin typeface="Times New Roman"/>
                          <a:cs typeface="Times New Roman"/>
                        </a:rPr>
                        <a:t> </a:t>
                      </a:r>
                      <a:r>
                        <a:rPr sz="700" spc="5" dirty="0">
                          <a:latin typeface="Times New Roman"/>
                          <a:cs typeface="Times New Roman"/>
                        </a:rPr>
                        <a:t>for</a:t>
                      </a:r>
                      <a:endParaRPr sz="700">
                        <a:latin typeface="Times New Roman"/>
                        <a:cs typeface="Times New Roman"/>
                      </a:endParaRPr>
                    </a:p>
                  </a:txBody>
                  <a:tcPr marL="0" marR="0" marT="0" marB="0"/>
                </a:tc>
                <a:tc>
                  <a:txBody>
                    <a:bodyPr/>
                    <a:lstStyle/>
                    <a:p>
                      <a:pPr marL="251460">
                        <a:lnSpc>
                          <a:spcPts val="1045"/>
                        </a:lnSpc>
                      </a:pPr>
                      <a:r>
                        <a:rPr sz="700" spc="55" dirty="0">
                          <a:latin typeface="Times New Roman"/>
                          <a:cs typeface="Times New Roman"/>
                        </a:rPr>
                        <a:t>patent </a:t>
                      </a:r>
                      <a:r>
                        <a:rPr sz="700" spc="25" dirty="0">
                          <a:latin typeface="Times New Roman"/>
                          <a:cs typeface="Times New Roman"/>
                        </a:rPr>
                        <a:t>applied</a:t>
                      </a:r>
                      <a:r>
                        <a:rPr sz="700" spc="65" dirty="0">
                          <a:latin typeface="Times New Roman"/>
                          <a:cs typeface="Times New Roman"/>
                        </a:rPr>
                        <a:t> </a:t>
                      </a:r>
                      <a:r>
                        <a:rPr sz="700" spc="5" dirty="0">
                          <a:latin typeface="Times New Roman"/>
                          <a:cs typeface="Times New Roman"/>
                        </a:rPr>
                        <a:t>for</a:t>
                      </a:r>
                      <a:endParaRPr sz="700">
                        <a:latin typeface="Times New Roman"/>
                        <a:cs typeface="Times New Roman"/>
                      </a:endParaRPr>
                    </a:p>
                  </a:txBody>
                  <a:tcPr marL="0" marR="0" marT="0" marB="0"/>
                </a:tc>
                <a:tc>
                  <a:txBody>
                    <a:bodyPr/>
                    <a:lstStyle/>
                    <a:p>
                      <a:pPr algn="ctr">
                        <a:lnSpc>
                          <a:spcPts val="1045"/>
                        </a:lnSpc>
                      </a:pPr>
                      <a:r>
                        <a:rPr sz="700" spc="30" dirty="0">
                          <a:latin typeface="Times New Roman"/>
                          <a:cs typeface="Times New Roman"/>
                        </a:rPr>
                        <a:t>end </a:t>
                      </a:r>
                      <a:r>
                        <a:rPr sz="700" spc="-20" dirty="0">
                          <a:latin typeface="Times New Roman"/>
                          <a:cs typeface="Times New Roman"/>
                        </a:rPr>
                        <a:t>of </a:t>
                      </a:r>
                      <a:r>
                        <a:rPr sz="700" spc="50" dirty="0">
                          <a:latin typeface="Times New Roman"/>
                          <a:cs typeface="Times New Roman"/>
                        </a:rPr>
                        <a:t>the</a:t>
                      </a:r>
                      <a:r>
                        <a:rPr sz="700" spc="170" dirty="0">
                          <a:latin typeface="Times New Roman"/>
                          <a:cs typeface="Times New Roman"/>
                        </a:rPr>
                        <a:t> </a:t>
                      </a:r>
                      <a:r>
                        <a:rPr sz="700" spc="65" dirty="0">
                          <a:latin typeface="Times New Roman"/>
                          <a:cs typeface="Times New Roman"/>
                        </a:rPr>
                        <a:t>data</a:t>
                      </a:r>
                      <a:endParaRPr sz="700">
                        <a:latin typeface="Times New Roman"/>
                        <a:cs typeface="Times New Roman"/>
                      </a:endParaRPr>
                    </a:p>
                  </a:txBody>
                  <a:tcPr marL="0" marR="0" marT="0" marB="0"/>
                </a:tc>
              </a:tr>
              <a:tr h="482890">
                <a:tc vMerge="1">
                  <a:txBody>
                    <a:bodyPr/>
                    <a:lstStyle/>
                    <a:p>
                      <a:endParaRPr/>
                    </a:p>
                  </a:txBody>
                  <a:tcPr marL="0" marR="0" marT="0" marB="0"/>
                </a:tc>
                <a:tc>
                  <a:txBody>
                    <a:bodyPr/>
                    <a:lstStyle/>
                    <a:p>
                      <a:endParaRPr sz="700">
                        <a:latin typeface="Times New Roman"/>
                        <a:cs typeface="Times New Roman"/>
                      </a:endParaRPr>
                    </a:p>
                  </a:txBody>
                  <a:tcPr marL="0" marR="0" marT="0" marB="0">
                    <a:lnB w="3797">
                      <a:solidFill>
                        <a:srgbClr val="000000"/>
                      </a:solidFill>
                      <a:prstDash val="solid"/>
                    </a:lnB>
                  </a:tcPr>
                </a:tc>
                <a:tc>
                  <a:txBody>
                    <a:bodyPr/>
                    <a:lstStyle/>
                    <a:p>
                      <a:pPr algn="ctr">
                        <a:lnSpc>
                          <a:spcPts val="1045"/>
                        </a:lnSpc>
                      </a:pPr>
                      <a:r>
                        <a:rPr sz="700" spc="10" dirty="0">
                          <a:latin typeface="Times New Roman"/>
                          <a:cs typeface="Times New Roman"/>
                        </a:rPr>
                        <a:t>US</a:t>
                      </a:r>
                      <a:r>
                        <a:rPr sz="700" spc="15" dirty="0">
                          <a:latin typeface="Times New Roman"/>
                          <a:cs typeface="Times New Roman"/>
                        </a:rPr>
                        <a:t> </a:t>
                      </a:r>
                      <a:r>
                        <a:rPr sz="700" spc="5" dirty="0">
                          <a:latin typeface="Times New Roman"/>
                          <a:cs typeface="Times New Roman"/>
                        </a:rPr>
                        <a:t>Assignees</a:t>
                      </a:r>
                      <a:endParaRPr sz="700">
                        <a:latin typeface="Times New Roman"/>
                        <a:cs typeface="Times New Roman"/>
                      </a:endParaRPr>
                    </a:p>
                  </a:txBody>
                  <a:tcPr marL="0" marR="0" marT="0" marB="0">
                    <a:lnB w="3797">
                      <a:solidFill>
                        <a:srgbClr val="000000"/>
                      </a:solidFill>
                      <a:prstDash val="solid"/>
                    </a:lnB>
                  </a:tcPr>
                </a:tc>
                <a:tc>
                  <a:txBody>
                    <a:bodyPr/>
                    <a:lstStyle/>
                    <a:p>
                      <a:pPr algn="ctr">
                        <a:lnSpc>
                          <a:spcPts val="1045"/>
                        </a:lnSpc>
                      </a:pPr>
                      <a:r>
                        <a:rPr sz="700" spc="15" dirty="0">
                          <a:latin typeface="Times New Roman"/>
                          <a:cs typeface="Times New Roman"/>
                        </a:rPr>
                        <a:t>Israeli</a:t>
                      </a:r>
                      <a:r>
                        <a:rPr sz="700" spc="40" dirty="0">
                          <a:latin typeface="Times New Roman"/>
                          <a:cs typeface="Times New Roman"/>
                        </a:rPr>
                        <a:t> </a:t>
                      </a:r>
                      <a:r>
                        <a:rPr sz="700" spc="5" dirty="0">
                          <a:latin typeface="Times New Roman"/>
                          <a:cs typeface="Times New Roman"/>
                        </a:rPr>
                        <a:t>Assignees</a:t>
                      </a:r>
                      <a:endParaRPr sz="700">
                        <a:latin typeface="Times New Roman"/>
                        <a:cs typeface="Times New Roman"/>
                      </a:endParaRPr>
                    </a:p>
                  </a:txBody>
                  <a:tcPr marL="0" marR="0" marT="0" marB="0">
                    <a:lnB w="3797">
                      <a:solidFill>
                        <a:srgbClr val="000000"/>
                      </a:solidFill>
                      <a:prstDash val="solid"/>
                    </a:lnB>
                  </a:tcPr>
                </a:tc>
                <a:tc>
                  <a:txBody>
                    <a:bodyPr/>
                    <a:lstStyle/>
                    <a:p>
                      <a:pPr algn="ctr">
                        <a:lnSpc>
                          <a:spcPts val="1045"/>
                        </a:lnSpc>
                      </a:pPr>
                      <a:r>
                        <a:rPr sz="700" spc="55" dirty="0">
                          <a:latin typeface="Times New Roman"/>
                          <a:cs typeface="Times New Roman"/>
                        </a:rPr>
                        <a:t>Without </a:t>
                      </a:r>
                      <a:r>
                        <a:rPr sz="700" spc="20" dirty="0">
                          <a:latin typeface="Times New Roman"/>
                          <a:cs typeface="Times New Roman"/>
                        </a:rPr>
                        <a:t>Large</a:t>
                      </a:r>
                      <a:r>
                        <a:rPr sz="700" spc="65" dirty="0">
                          <a:latin typeface="Times New Roman"/>
                          <a:cs typeface="Times New Roman"/>
                        </a:rPr>
                        <a:t> </a:t>
                      </a:r>
                      <a:r>
                        <a:rPr sz="700" spc="5" dirty="0">
                          <a:latin typeface="Times New Roman"/>
                          <a:cs typeface="Times New Roman"/>
                        </a:rPr>
                        <a:t>Assignees</a:t>
                      </a:r>
                      <a:endParaRPr sz="700">
                        <a:latin typeface="Times New Roman"/>
                        <a:cs typeface="Times New Roman"/>
                      </a:endParaRPr>
                    </a:p>
                  </a:txBody>
                  <a:tcPr marL="0" marR="0" marT="0" marB="0">
                    <a:lnB w="3797">
                      <a:solidFill>
                        <a:srgbClr val="000000"/>
                      </a:solidFill>
                      <a:prstDash val="solid"/>
                    </a:lnB>
                  </a:tcPr>
                </a:tc>
                <a:tc>
                  <a:txBody>
                    <a:bodyPr/>
                    <a:lstStyle/>
                    <a:p>
                      <a:pPr marR="104775" algn="r">
                        <a:lnSpc>
                          <a:spcPts val="1045"/>
                        </a:lnSpc>
                      </a:pPr>
                      <a:r>
                        <a:rPr sz="700" spc="-5" dirty="0">
                          <a:latin typeface="Times New Roman"/>
                          <a:cs typeface="Times New Roman"/>
                        </a:rPr>
                        <a:t>- </a:t>
                      </a:r>
                      <a:r>
                        <a:rPr sz="700" spc="55" dirty="0">
                          <a:latin typeface="Times New Roman"/>
                          <a:cs typeface="Times New Roman"/>
                        </a:rPr>
                        <a:t>With </a:t>
                      </a:r>
                      <a:r>
                        <a:rPr sz="700" spc="35" dirty="0">
                          <a:latin typeface="Times New Roman"/>
                          <a:cs typeface="Times New Roman"/>
                        </a:rPr>
                        <a:t>Super </a:t>
                      </a:r>
                      <a:r>
                        <a:rPr sz="700" spc="50" dirty="0">
                          <a:latin typeface="Times New Roman"/>
                          <a:cs typeface="Times New Roman"/>
                        </a:rPr>
                        <a:t>Star</a:t>
                      </a:r>
                      <a:r>
                        <a:rPr sz="700" spc="200" dirty="0">
                          <a:latin typeface="Times New Roman"/>
                          <a:cs typeface="Times New Roman"/>
                        </a:rPr>
                        <a:t> </a:t>
                      </a:r>
                      <a:r>
                        <a:rPr sz="700" spc="35" dirty="0">
                          <a:latin typeface="Times New Roman"/>
                          <a:cs typeface="Times New Roman"/>
                        </a:rPr>
                        <a:t>Ind.</a:t>
                      </a:r>
                      <a:endParaRPr sz="700">
                        <a:latin typeface="Times New Roman"/>
                        <a:cs typeface="Times New Roman"/>
                      </a:endParaRPr>
                    </a:p>
                  </a:txBody>
                  <a:tcPr marL="0" marR="0" marT="0" marB="0">
                    <a:lnB w="3797">
                      <a:solidFill>
                        <a:srgbClr val="000000"/>
                      </a:solidFill>
                      <a:prstDash val="solid"/>
                    </a:lnB>
                  </a:tcPr>
                </a:tc>
                <a:tc>
                  <a:txBody>
                    <a:bodyPr/>
                    <a:lstStyle/>
                    <a:p>
                      <a:pPr algn="ctr">
                        <a:lnSpc>
                          <a:spcPts val="1045"/>
                        </a:lnSpc>
                      </a:pPr>
                      <a:r>
                        <a:rPr sz="700" spc="15" dirty="0">
                          <a:latin typeface="Times New Roman"/>
                          <a:cs typeface="Times New Roman"/>
                        </a:rPr>
                        <a:t>(2014)</a:t>
                      </a:r>
                      <a:endParaRPr sz="700">
                        <a:latin typeface="Times New Roman"/>
                        <a:cs typeface="Times New Roman"/>
                      </a:endParaRPr>
                    </a:p>
                  </a:txBody>
                  <a:tcPr marL="0" marR="0" marT="0" marB="0">
                    <a:lnB w="3797">
                      <a:solidFill>
                        <a:srgbClr val="000000"/>
                      </a:solidFill>
                      <a:prstDash val="solid"/>
                    </a:lnB>
                  </a:tcPr>
                </a:tc>
              </a:tr>
              <a:tr h="243521">
                <a:tc>
                  <a:txBody>
                    <a:bodyPr/>
                    <a:lstStyle/>
                    <a:p>
                      <a:pPr marL="75565">
                        <a:lnSpc>
                          <a:spcPct val="100000"/>
                        </a:lnSpc>
                        <a:spcBef>
                          <a:spcPts val="130"/>
                        </a:spcBef>
                      </a:pPr>
                      <a:r>
                        <a:rPr sz="700" spc="20" dirty="0">
                          <a:latin typeface="Times New Roman"/>
                          <a:cs typeface="Times New Roman"/>
                        </a:rPr>
                        <a:t>ln(Closeness)</a:t>
                      </a:r>
                      <a:endParaRPr sz="700">
                        <a:latin typeface="Times New Roman"/>
                        <a:cs typeface="Times New Roman"/>
                      </a:endParaRPr>
                    </a:p>
                  </a:txBody>
                  <a:tcPr marL="0" marR="0" marT="11257" marB="0"/>
                </a:tc>
                <a:tc>
                  <a:txBody>
                    <a:bodyPr/>
                    <a:lstStyle/>
                    <a:p>
                      <a:pPr algn="ctr">
                        <a:lnSpc>
                          <a:spcPct val="100000"/>
                        </a:lnSpc>
                        <a:spcBef>
                          <a:spcPts val="114"/>
                        </a:spcBef>
                      </a:pPr>
                      <a:r>
                        <a:rPr sz="700" dirty="0">
                          <a:latin typeface="Times New Roman"/>
                          <a:cs typeface="Times New Roman"/>
                        </a:rPr>
                        <a:t>0.171***</a:t>
                      </a:r>
                      <a:endParaRPr sz="700">
                        <a:latin typeface="Times New Roman"/>
                        <a:cs typeface="Times New Roman"/>
                      </a:endParaRPr>
                    </a:p>
                  </a:txBody>
                  <a:tcPr marL="0" marR="0" marT="9957" marB="0">
                    <a:lnT w="3797">
                      <a:solidFill>
                        <a:srgbClr val="000000"/>
                      </a:solidFill>
                      <a:prstDash val="solid"/>
                    </a:lnT>
                  </a:tcPr>
                </a:tc>
                <a:tc>
                  <a:txBody>
                    <a:bodyPr/>
                    <a:lstStyle/>
                    <a:p>
                      <a:pPr algn="ctr">
                        <a:lnSpc>
                          <a:spcPct val="100000"/>
                        </a:lnSpc>
                        <a:spcBef>
                          <a:spcPts val="114"/>
                        </a:spcBef>
                      </a:pPr>
                      <a:r>
                        <a:rPr sz="700" dirty="0">
                          <a:latin typeface="Times New Roman"/>
                          <a:cs typeface="Times New Roman"/>
                        </a:rPr>
                        <a:t>0.263***</a:t>
                      </a:r>
                      <a:endParaRPr sz="700">
                        <a:latin typeface="Times New Roman"/>
                        <a:cs typeface="Times New Roman"/>
                      </a:endParaRPr>
                    </a:p>
                  </a:txBody>
                  <a:tcPr marL="0" marR="0" marT="9957" marB="0">
                    <a:lnT w="3797">
                      <a:solidFill>
                        <a:srgbClr val="000000"/>
                      </a:solidFill>
                      <a:prstDash val="solid"/>
                    </a:lnT>
                  </a:tcPr>
                </a:tc>
                <a:tc>
                  <a:txBody>
                    <a:bodyPr/>
                    <a:lstStyle/>
                    <a:p>
                      <a:pPr algn="ctr">
                        <a:lnSpc>
                          <a:spcPct val="100000"/>
                        </a:lnSpc>
                        <a:spcBef>
                          <a:spcPts val="114"/>
                        </a:spcBef>
                      </a:pPr>
                      <a:r>
                        <a:rPr sz="700" dirty="0">
                          <a:latin typeface="Times New Roman"/>
                          <a:cs typeface="Times New Roman"/>
                        </a:rPr>
                        <a:t>0.173**</a:t>
                      </a:r>
                    </a:p>
                  </a:txBody>
                  <a:tcPr marL="0" marR="0" marT="9957" marB="0">
                    <a:lnT w="3797">
                      <a:solidFill>
                        <a:srgbClr val="000000"/>
                      </a:solidFill>
                      <a:prstDash val="solid"/>
                    </a:lnT>
                  </a:tcPr>
                </a:tc>
                <a:tc>
                  <a:txBody>
                    <a:bodyPr/>
                    <a:lstStyle/>
                    <a:p>
                      <a:pPr algn="ctr">
                        <a:lnSpc>
                          <a:spcPct val="100000"/>
                        </a:lnSpc>
                        <a:spcBef>
                          <a:spcPts val="114"/>
                        </a:spcBef>
                      </a:pPr>
                      <a:r>
                        <a:rPr sz="700" dirty="0">
                          <a:latin typeface="Times New Roman"/>
                          <a:cs typeface="Times New Roman"/>
                        </a:rPr>
                        <a:t>0.177***</a:t>
                      </a:r>
                      <a:endParaRPr sz="700">
                        <a:latin typeface="Times New Roman"/>
                        <a:cs typeface="Times New Roman"/>
                      </a:endParaRPr>
                    </a:p>
                  </a:txBody>
                  <a:tcPr marL="0" marR="0" marT="9957" marB="0">
                    <a:lnT w="3797">
                      <a:solidFill>
                        <a:srgbClr val="000000"/>
                      </a:solidFill>
                      <a:prstDash val="solid"/>
                    </a:lnT>
                  </a:tcPr>
                </a:tc>
                <a:tc>
                  <a:txBody>
                    <a:bodyPr/>
                    <a:lstStyle/>
                    <a:p>
                      <a:pPr algn="ctr">
                        <a:lnSpc>
                          <a:spcPct val="100000"/>
                        </a:lnSpc>
                        <a:spcBef>
                          <a:spcPts val="114"/>
                        </a:spcBef>
                      </a:pPr>
                      <a:r>
                        <a:rPr sz="700" dirty="0">
                          <a:latin typeface="Times New Roman"/>
                          <a:cs typeface="Times New Roman"/>
                        </a:rPr>
                        <a:t>0.172***</a:t>
                      </a:r>
                      <a:endParaRPr sz="700">
                        <a:latin typeface="Times New Roman"/>
                        <a:cs typeface="Times New Roman"/>
                      </a:endParaRPr>
                    </a:p>
                  </a:txBody>
                  <a:tcPr marL="0" marR="0" marT="9957" marB="0">
                    <a:lnT w="3797">
                      <a:solidFill>
                        <a:srgbClr val="000000"/>
                      </a:solidFill>
                      <a:prstDash val="solid"/>
                    </a:lnT>
                  </a:tcPr>
                </a:tc>
                <a:tc>
                  <a:txBody>
                    <a:bodyPr/>
                    <a:lstStyle/>
                    <a:p>
                      <a:pPr algn="ctr">
                        <a:lnSpc>
                          <a:spcPct val="100000"/>
                        </a:lnSpc>
                        <a:spcBef>
                          <a:spcPts val="114"/>
                        </a:spcBef>
                      </a:pPr>
                      <a:r>
                        <a:rPr sz="700" dirty="0">
                          <a:latin typeface="Times New Roman"/>
                          <a:cs typeface="Times New Roman"/>
                        </a:rPr>
                        <a:t>0.242***</a:t>
                      </a:r>
                      <a:endParaRPr sz="700">
                        <a:latin typeface="Times New Roman"/>
                        <a:cs typeface="Times New Roman"/>
                      </a:endParaRPr>
                    </a:p>
                  </a:txBody>
                  <a:tcPr marL="0" marR="0" marT="9957" marB="0">
                    <a:lnT w="3797">
                      <a:solidFill>
                        <a:srgbClr val="000000"/>
                      </a:solidFill>
                      <a:prstDash val="solid"/>
                    </a:lnT>
                  </a:tcPr>
                </a:tc>
              </a:tr>
              <a:tr h="241445">
                <a:tc>
                  <a:txBody>
                    <a:bodyPr/>
                    <a:lstStyle/>
                    <a:p>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(0.053)</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(0.062)</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(0.083)</a:t>
                      </a:r>
                      <a:endParaRPr sz="700">
                        <a:latin typeface="Times New Roman"/>
                        <a:cs typeface="Times New Roman"/>
                      </a:endParaRPr>
                    </a:p>
                  </a:txBody>
                  <a:tcPr marL="0" marR="0" marT="0" marB="0"/>
                </a:tc>
                <a:tc>
                  <a:txBody>
                    <a:bodyPr/>
                    <a:lstStyle/>
                    <a:p>
                      <a:pPr marL="635" algn="ctr">
                        <a:lnSpc>
                          <a:spcPts val="1045"/>
                        </a:lnSpc>
                      </a:pPr>
                      <a:r>
                        <a:rPr sz="700" spc="15" dirty="0">
                          <a:latin typeface="Times New Roman"/>
                          <a:cs typeface="Times New Roman"/>
                        </a:rPr>
                        <a:t>(0.061)</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(0.055)</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(0.081)</a:t>
                      </a:r>
                      <a:endParaRPr sz="700">
                        <a:latin typeface="Times New Roman"/>
                        <a:cs typeface="Times New Roman"/>
                      </a:endParaRPr>
                    </a:p>
                  </a:txBody>
                  <a:tcPr marL="0" marR="0" marT="0" marB="0"/>
                </a:tc>
              </a:tr>
              <a:tr h="241445">
                <a:tc>
                  <a:txBody>
                    <a:bodyPr/>
                    <a:lstStyle/>
                    <a:p>
                      <a:pPr marL="75565">
                        <a:lnSpc>
                          <a:spcPts val="1045"/>
                        </a:lnSpc>
                      </a:pPr>
                      <a:r>
                        <a:rPr sz="700" spc="105" dirty="0">
                          <a:latin typeface="Times New Roman"/>
                          <a:cs typeface="Times New Roman"/>
                        </a:rPr>
                        <a:t>ln(# </a:t>
                      </a:r>
                      <a:r>
                        <a:rPr sz="700" spc="-20" dirty="0">
                          <a:latin typeface="Times New Roman"/>
                          <a:cs typeface="Times New Roman"/>
                        </a:rPr>
                        <a:t>of</a:t>
                      </a:r>
                      <a:r>
                        <a:rPr sz="700" spc="10" dirty="0">
                          <a:latin typeface="Times New Roman"/>
                          <a:cs typeface="Times New Roman"/>
                        </a:rPr>
                        <a:t> </a:t>
                      </a:r>
                      <a:r>
                        <a:rPr sz="700" spc="25" dirty="0">
                          <a:latin typeface="Times New Roman"/>
                          <a:cs typeface="Times New Roman"/>
                        </a:rPr>
                        <a:t>Inventors)</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0.069*</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0.015</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0.148**</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0.066</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0.069*</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0.070*</a:t>
                      </a:r>
                      <a:endParaRPr sz="700">
                        <a:latin typeface="Times New Roman"/>
                        <a:cs typeface="Times New Roman"/>
                      </a:endParaRPr>
                    </a:p>
                  </a:txBody>
                  <a:tcPr marL="0" marR="0" marT="0" marB="0"/>
                </a:tc>
              </a:tr>
              <a:tr h="241445">
                <a:tc>
                  <a:txBody>
                    <a:bodyPr/>
                    <a:lstStyle/>
                    <a:p>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(0.037)</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(0.039)</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(0.063)</a:t>
                      </a:r>
                      <a:endParaRPr sz="700">
                        <a:latin typeface="Times New Roman"/>
                        <a:cs typeface="Times New Roman"/>
                      </a:endParaRPr>
                    </a:p>
                  </a:txBody>
                  <a:tcPr marL="0" marR="0" marT="0" marB="0"/>
                </a:tc>
                <a:tc>
                  <a:txBody>
                    <a:bodyPr/>
                    <a:lstStyle/>
                    <a:p>
                      <a:pPr marL="635" algn="ctr">
                        <a:lnSpc>
                          <a:spcPts val="1045"/>
                        </a:lnSpc>
                      </a:pPr>
                      <a:r>
                        <a:rPr sz="700" spc="15" dirty="0">
                          <a:latin typeface="Times New Roman"/>
                          <a:cs typeface="Times New Roman"/>
                        </a:rPr>
                        <a:t>(0.047)</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(0.037)</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(0.037)</a:t>
                      </a:r>
                      <a:endParaRPr sz="700">
                        <a:latin typeface="Times New Roman"/>
                        <a:cs typeface="Times New Roman"/>
                      </a:endParaRPr>
                    </a:p>
                  </a:txBody>
                  <a:tcPr marL="0" marR="0" marT="0" marB="0"/>
                </a:tc>
              </a:tr>
              <a:tr h="241445">
                <a:tc>
                  <a:txBody>
                    <a:bodyPr/>
                    <a:lstStyle/>
                    <a:p>
                      <a:pPr marL="75565">
                        <a:lnSpc>
                          <a:spcPts val="1045"/>
                        </a:lnSpc>
                      </a:pPr>
                      <a:r>
                        <a:rPr sz="700" spc="25" dirty="0">
                          <a:latin typeface="Times New Roman"/>
                          <a:cs typeface="Times New Roman"/>
                        </a:rPr>
                        <a:t>ln(Backward</a:t>
                      </a:r>
                      <a:r>
                        <a:rPr sz="700" spc="30" dirty="0">
                          <a:latin typeface="Times New Roman"/>
                          <a:cs typeface="Times New Roman"/>
                        </a:rPr>
                        <a:t> </a:t>
                      </a:r>
                      <a:r>
                        <a:rPr sz="700" spc="35" dirty="0">
                          <a:latin typeface="Times New Roman"/>
                          <a:cs typeface="Times New Roman"/>
                        </a:rPr>
                        <a:t>Cites)</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0.092***</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0.035**</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0.141***</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0.111***</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0.093***</a:t>
                      </a:r>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0.088***</a:t>
                      </a:r>
                      <a:endParaRPr sz="700">
                        <a:latin typeface="Times New Roman"/>
                        <a:cs typeface="Times New Roman"/>
                      </a:endParaRPr>
                    </a:p>
                  </a:txBody>
                  <a:tcPr marL="0" marR="0" marT="0" marB="0"/>
                </a:tc>
              </a:tr>
              <a:tr h="241445">
                <a:tc>
                  <a:txBody>
                    <a:bodyPr/>
                    <a:lstStyle/>
                    <a:p>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(0.015)</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(0.016)</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(0.026)</a:t>
                      </a:r>
                      <a:endParaRPr sz="700">
                        <a:latin typeface="Times New Roman"/>
                        <a:cs typeface="Times New Roman"/>
                      </a:endParaRPr>
                    </a:p>
                  </a:txBody>
                  <a:tcPr marL="0" marR="0" marT="0" marB="0"/>
                </a:tc>
                <a:tc>
                  <a:txBody>
                    <a:bodyPr/>
                    <a:lstStyle/>
                    <a:p>
                      <a:pPr marL="635" algn="ctr">
                        <a:lnSpc>
                          <a:spcPts val="1045"/>
                        </a:lnSpc>
                      </a:pPr>
                      <a:r>
                        <a:rPr sz="700" spc="15" dirty="0">
                          <a:latin typeface="Times New Roman"/>
                          <a:cs typeface="Times New Roman"/>
                        </a:rPr>
                        <a:t>(0.020)</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(0.016)</a:t>
                      </a:r>
                      <a:endParaRPr sz="700">
                        <a:latin typeface="Times New Roman"/>
                        <a:cs typeface="Times New Roman"/>
                      </a:endParaRPr>
                    </a:p>
                  </a:txBody>
                  <a:tcPr marL="0" marR="0" marT="0" marB="0"/>
                </a:tc>
                <a:tc>
                  <a:txBody>
                    <a:bodyPr/>
                    <a:lstStyle/>
                    <a:p>
                      <a:pPr algn="ctr">
                        <a:lnSpc>
                          <a:spcPts val="1045"/>
                        </a:lnSpc>
                      </a:pPr>
                      <a:r>
                        <a:rPr sz="700" spc="15" dirty="0">
                          <a:latin typeface="Times New Roman"/>
                          <a:cs typeface="Times New Roman"/>
                        </a:rPr>
                        <a:t>(0.015)</a:t>
                      </a:r>
                      <a:endParaRPr sz="700">
                        <a:latin typeface="Times New Roman"/>
                        <a:cs typeface="Times New Roman"/>
                      </a:endParaRPr>
                    </a:p>
                  </a:txBody>
                  <a:tcPr marL="0" marR="0" marT="0" marB="0"/>
                </a:tc>
              </a:tr>
              <a:tr h="241445">
                <a:tc>
                  <a:txBody>
                    <a:bodyPr/>
                    <a:lstStyle/>
                    <a:p>
                      <a:pPr marL="75565">
                        <a:lnSpc>
                          <a:spcPts val="1045"/>
                        </a:lnSpc>
                      </a:pPr>
                      <a:r>
                        <a:rPr sz="700" spc="35" dirty="0">
                          <a:latin typeface="Times New Roman"/>
                          <a:cs typeface="Times New Roman"/>
                        </a:rPr>
                        <a:t>Super</a:t>
                      </a:r>
                      <a:r>
                        <a:rPr sz="700" dirty="0">
                          <a:latin typeface="Times New Roman"/>
                          <a:cs typeface="Times New Roman"/>
                        </a:rPr>
                        <a:t> </a:t>
                      </a:r>
                      <a:r>
                        <a:rPr sz="700" spc="50" dirty="0">
                          <a:latin typeface="Times New Roman"/>
                          <a:cs typeface="Times New Roman"/>
                        </a:rPr>
                        <a:t>Star</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c>
                  <a:txBody>
                    <a:bodyPr/>
                    <a:lstStyle/>
                    <a:p>
                      <a:pPr algn="ctr">
                        <a:lnSpc>
                          <a:spcPts val="1045"/>
                        </a:lnSpc>
                      </a:pPr>
                      <a:r>
                        <a:rPr sz="700" dirty="0">
                          <a:latin typeface="Times New Roman"/>
                          <a:cs typeface="Times New Roman"/>
                        </a:rPr>
                        <a:t>-0.005</a:t>
                      </a:r>
                      <a:endParaRPr sz="700">
                        <a:latin typeface="Times New Roman"/>
                        <a:cs typeface="Times New Roman"/>
                      </a:endParaRPr>
                    </a:p>
                  </a:txBody>
                  <a:tcPr marL="0" marR="0" marT="0" marB="0"/>
                </a:tc>
                <a:tc>
                  <a:txBody>
                    <a:bodyPr/>
                    <a:lstStyle/>
                    <a:p>
                      <a:endParaRPr sz="700">
                        <a:latin typeface="Times New Roman"/>
                        <a:cs typeface="Times New Roman"/>
                      </a:endParaRPr>
                    </a:p>
                  </a:txBody>
                  <a:tcPr marL="0" marR="0" marT="0" marB="0"/>
                </a:tc>
              </a:tr>
              <a:tr h="241445">
                <a:tc>
                  <a:txBody>
                    <a:bodyPr/>
                    <a:lstStyle/>
                    <a:p>
                      <a:endParaRPr sz="700">
                        <a:latin typeface="Times New Roman"/>
                        <a:cs typeface="Times New Roman"/>
                      </a:endParaRPr>
                    </a:p>
                  </a:txBody>
                  <a:tcPr marL="0" marR="0" marT="0" marB="0">
                    <a:lnB w="6324">
                      <a:solidFill>
                        <a:srgbClr val="000000"/>
                      </a:solidFill>
                      <a:prstDash val="solid"/>
                    </a:lnB>
                  </a:tcPr>
                </a:tc>
                <a:tc>
                  <a:txBody>
                    <a:bodyPr/>
                    <a:lstStyle/>
                    <a:p>
                      <a:endParaRPr sz="700">
                        <a:latin typeface="Times New Roman"/>
                        <a:cs typeface="Times New Roman"/>
                      </a:endParaRPr>
                    </a:p>
                  </a:txBody>
                  <a:tcPr marL="0" marR="0" marT="0" marB="0">
                    <a:lnB w="6324">
                      <a:solidFill>
                        <a:srgbClr val="000000"/>
                      </a:solidFill>
                      <a:prstDash val="solid"/>
                    </a:lnB>
                  </a:tcPr>
                </a:tc>
                <a:tc>
                  <a:txBody>
                    <a:bodyPr/>
                    <a:lstStyle/>
                    <a:p>
                      <a:endParaRPr sz="700">
                        <a:latin typeface="Times New Roman"/>
                        <a:cs typeface="Times New Roman"/>
                      </a:endParaRPr>
                    </a:p>
                  </a:txBody>
                  <a:tcPr marL="0" marR="0" marT="0" marB="0">
                    <a:lnB w="6324">
                      <a:solidFill>
                        <a:srgbClr val="000000"/>
                      </a:solidFill>
                      <a:prstDash val="solid"/>
                    </a:lnB>
                  </a:tcPr>
                </a:tc>
                <a:tc>
                  <a:txBody>
                    <a:bodyPr/>
                    <a:lstStyle/>
                    <a:p>
                      <a:endParaRPr sz="700">
                        <a:latin typeface="Times New Roman"/>
                        <a:cs typeface="Times New Roman"/>
                      </a:endParaRPr>
                    </a:p>
                  </a:txBody>
                  <a:tcPr marL="0" marR="0" marT="0" marB="0">
                    <a:lnB w="6324">
                      <a:solidFill>
                        <a:srgbClr val="000000"/>
                      </a:solidFill>
                      <a:prstDash val="solid"/>
                    </a:lnB>
                  </a:tcPr>
                </a:tc>
                <a:tc>
                  <a:txBody>
                    <a:bodyPr/>
                    <a:lstStyle/>
                    <a:p>
                      <a:endParaRPr sz="700">
                        <a:latin typeface="Times New Roman"/>
                        <a:cs typeface="Times New Roman"/>
                      </a:endParaRPr>
                    </a:p>
                  </a:txBody>
                  <a:tcPr marL="0" marR="0" marT="0" marB="0">
                    <a:lnB w="6324">
                      <a:solidFill>
                        <a:srgbClr val="000000"/>
                      </a:solidFill>
                      <a:prstDash val="solid"/>
                    </a:lnB>
                  </a:tcPr>
                </a:tc>
                <a:tc>
                  <a:txBody>
                    <a:bodyPr/>
                    <a:lstStyle/>
                    <a:p>
                      <a:pPr marL="635" algn="ctr">
                        <a:lnSpc>
                          <a:spcPts val="1045"/>
                        </a:lnSpc>
                      </a:pPr>
                      <a:r>
                        <a:rPr sz="700" spc="15" dirty="0">
                          <a:latin typeface="Times New Roman"/>
                          <a:cs typeface="Times New Roman"/>
                        </a:rPr>
                        <a:t>(0.044)</a:t>
                      </a:r>
                      <a:endParaRPr sz="700">
                        <a:latin typeface="Times New Roman"/>
                        <a:cs typeface="Times New Roman"/>
                      </a:endParaRPr>
                    </a:p>
                  </a:txBody>
                  <a:tcPr marL="0" marR="0" marT="0" marB="0">
                    <a:lnB w="6324">
                      <a:solidFill>
                        <a:srgbClr val="000000"/>
                      </a:solidFill>
                      <a:prstDash val="solid"/>
                    </a:lnB>
                  </a:tcPr>
                </a:tc>
                <a:tc>
                  <a:txBody>
                    <a:bodyPr/>
                    <a:lstStyle/>
                    <a:p>
                      <a:endParaRPr sz="700">
                        <a:latin typeface="Times New Roman"/>
                        <a:cs typeface="Times New Roman"/>
                      </a:endParaRPr>
                    </a:p>
                  </a:txBody>
                  <a:tcPr marL="0" marR="0" marT="0" marB="0">
                    <a:lnB w="6324">
                      <a:solidFill>
                        <a:srgbClr val="000000"/>
                      </a:solidFill>
                      <a:prstDash val="solid"/>
                    </a:lnB>
                  </a:tcPr>
                </a:tc>
              </a:tr>
              <a:tr h="233854">
                <a:tc>
                  <a:txBody>
                    <a:bodyPr/>
                    <a:lstStyle/>
                    <a:p>
                      <a:pPr marL="75565">
                        <a:lnSpc>
                          <a:spcPct val="100000"/>
                        </a:lnSpc>
                        <a:spcBef>
                          <a:spcPts val="114"/>
                        </a:spcBef>
                      </a:pPr>
                      <a:r>
                        <a:rPr sz="700" dirty="0">
                          <a:latin typeface="Times New Roman"/>
                          <a:cs typeface="Times New Roman"/>
                        </a:rPr>
                        <a:t>N</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881</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416</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464</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681</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881</a:t>
                      </a:r>
                      <a:endParaRPr sz="700">
                        <a:latin typeface="Times New Roman"/>
                        <a:cs typeface="Times New Roman"/>
                      </a:endParaRPr>
                    </a:p>
                  </a:txBody>
                  <a:tcPr marL="0" marR="0" marT="9957" marB="0">
                    <a:lnT w="6324">
                      <a:solidFill>
                        <a:srgbClr val="000000"/>
                      </a:solidFill>
                      <a:prstDash val="solid"/>
                    </a:lnT>
                  </a:tcPr>
                </a:tc>
                <a:tc>
                  <a:txBody>
                    <a:bodyPr/>
                    <a:lstStyle/>
                    <a:p>
                      <a:pPr algn="ctr">
                        <a:lnSpc>
                          <a:spcPct val="100000"/>
                        </a:lnSpc>
                        <a:spcBef>
                          <a:spcPts val="114"/>
                        </a:spcBef>
                      </a:pPr>
                      <a:r>
                        <a:rPr sz="700" spc="-5" dirty="0">
                          <a:latin typeface="Times New Roman"/>
                          <a:cs typeface="Times New Roman"/>
                        </a:rPr>
                        <a:t>881</a:t>
                      </a:r>
                      <a:endParaRPr sz="700">
                        <a:latin typeface="Times New Roman"/>
                        <a:cs typeface="Times New Roman"/>
                      </a:endParaRPr>
                    </a:p>
                  </a:txBody>
                  <a:tcPr marL="0" marR="0" marT="9957" marB="0">
                    <a:lnT w="6324">
                      <a:solidFill>
                        <a:srgbClr val="000000"/>
                      </a:solidFill>
                      <a:prstDash val="solid"/>
                    </a:lnT>
                  </a:tcPr>
                </a:tc>
              </a:tr>
              <a:tr h="265590">
                <a:tc>
                  <a:txBody>
                    <a:bodyPr/>
                    <a:lstStyle/>
                    <a:p>
                      <a:pPr marL="75565">
                        <a:lnSpc>
                          <a:spcPts val="1115"/>
                        </a:lnSpc>
                      </a:pPr>
                      <a:r>
                        <a:rPr sz="700" spc="30" dirty="0">
                          <a:latin typeface="Times New Roman"/>
                          <a:cs typeface="Times New Roman"/>
                        </a:rPr>
                        <a:t>Adj.</a:t>
                      </a:r>
                      <a:r>
                        <a:rPr sz="700" spc="105" dirty="0">
                          <a:latin typeface="Times New Roman"/>
                          <a:cs typeface="Times New Roman"/>
                        </a:rPr>
                        <a:t> </a:t>
                      </a:r>
                      <a:r>
                        <a:rPr sz="700" i="1" spc="15" dirty="0">
                          <a:latin typeface="Arial"/>
                          <a:cs typeface="Arial"/>
                        </a:rPr>
                        <a:t>R</a:t>
                      </a:r>
                      <a:r>
                        <a:rPr sz="700" spc="22" baseline="27777" dirty="0">
                          <a:latin typeface="Maiandra GD"/>
                          <a:cs typeface="Maiandra GD"/>
                        </a:rPr>
                        <a:t>2</a:t>
                      </a:r>
                      <a:endParaRPr sz="700" baseline="27777">
                        <a:latin typeface="Maiandra GD"/>
                        <a:cs typeface="Maiandra GD"/>
                      </a:endParaRPr>
                    </a:p>
                  </a:txBody>
                  <a:tcPr marL="0" marR="0" marT="0" marB="0"/>
                </a:tc>
                <a:tc>
                  <a:txBody>
                    <a:bodyPr/>
                    <a:lstStyle/>
                    <a:p>
                      <a:pPr algn="ctr">
                        <a:lnSpc>
                          <a:spcPts val="1115"/>
                        </a:lnSpc>
                      </a:pPr>
                      <a:r>
                        <a:rPr sz="700" dirty="0">
                          <a:latin typeface="Times New Roman"/>
                          <a:cs typeface="Times New Roman"/>
                        </a:rPr>
                        <a:t>0.367</a:t>
                      </a:r>
                      <a:endParaRPr sz="700">
                        <a:latin typeface="Times New Roman"/>
                        <a:cs typeface="Times New Roman"/>
                      </a:endParaRPr>
                    </a:p>
                  </a:txBody>
                  <a:tcPr marL="0" marR="0" marT="0" marB="0"/>
                </a:tc>
                <a:tc>
                  <a:txBody>
                    <a:bodyPr/>
                    <a:lstStyle/>
                    <a:p>
                      <a:pPr algn="ctr">
                        <a:lnSpc>
                          <a:spcPts val="1115"/>
                        </a:lnSpc>
                      </a:pPr>
                      <a:r>
                        <a:rPr sz="700" dirty="0">
                          <a:latin typeface="Times New Roman"/>
                          <a:cs typeface="Times New Roman"/>
                        </a:rPr>
                        <a:t>0.302</a:t>
                      </a:r>
                      <a:endParaRPr sz="700">
                        <a:latin typeface="Times New Roman"/>
                        <a:cs typeface="Times New Roman"/>
                      </a:endParaRPr>
                    </a:p>
                  </a:txBody>
                  <a:tcPr marL="0" marR="0" marT="0" marB="0"/>
                </a:tc>
                <a:tc>
                  <a:txBody>
                    <a:bodyPr/>
                    <a:lstStyle/>
                    <a:p>
                      <a:pPr algn="ctr">
                        <a:lnSpc>
                          <a:spcPts val="1115"/>
                        </a:lnSpc>
                      </a:pPr>
                      <a:r>
                        <a:rPr sz="700" dirty="0">
                          <a:latin typeface="Times New Roman"/>
                          <a:cs typeface="Times New Roman"/>
                        </a:rPr>
                        <a:t>0.361</a:t>
                      </a:r>
                      <a:endParaRPr sz="700">
                        <a:latin typeface="Times New Roman"/>
                        <a:cs typeface="Times New Roman"/>
                      </a:endParaRPr>
                    </a:p>
                  </a:txBody>
                  <a:tcPr marL="0" marR="0" marT="0" marB="0"/>
                </a:tc>
                <a:tc>
                  <a:txBody>
                    <a:bodyPr/>
                    <a:lstStyle/>
                    <a:p>
                      <a:pPr algn="ctr">
                        <a:lnSpc>
                          <a:spcPts val="1115"/>
                        </a:lnSpc>
                      </a:pPr>
                      <a:r>
                        <a:rPr sz="700" dirty="0">
                          <a:latin typeface="Times New Roman"/>
                          <a:cs typeface="Times New Roman"/>
                        </a:rPr>
                        <a:t>0.375</a:t>
                      </a:r>
                      <a:endParaRPr sz="700">
                        <a:latin typeface="Times New Roman"/>
                        <a:cs typeface="Times New Roman"/>
                      </a:endParaRPr>
                    </a:p>
                  </a:txBody>
                  <a:tcPr marL="0" marR="0" marT="0" marB="0"/>
                </a:tc>
                <a:tc>
                  <a:txBody>
                    <a:bodyPr/>
                    <a:lstStyle/>
                    <a:p>
                      <a:pPr algn="ctr">
                        <a:lnSpc>
                          <a:spcPts val="1115"/>
                        </a:lnSpc>
                      </a:pPr>
                      <a:r>
                        <a:rPr sz="700" dirty="0">
                          <a:latin typeface="Times New Roman"/>
                          <a:cs typeface="Times New Roman"/>
                        </a:rPr>
                        <a:t>0.360</a:t>
                      </a:r>
                      <a:endParaRPr sz="700">
                        <a:latin typeface="Times New Roman"/>
                        <a:cs typeface="Times New Roman"/>
                      </a:endParaRPr>
                    </a:p>
                  </a:txBody>
                  <a:tcPr marL="0" marR="0" marT="0" marB="0"/>
                </a:tc>
                <a:tc>
                  <a:txBody>
                    <a:bodyPr/>
                    <a:lstStyle/>
                    <a:p>
                      <a:pPr algn="ctr">
                        <a:lnSpc>
                          <a:spcPts val="1115"/>
                        </a:lnSpc>
                      </a:pPr>
                      <a:r>
                        <a:rPr sz="700" dirty="0">
                          <a:latin typeface="Times New Roman"/>
                          <a:cs typeface="Times New Roman"/>
                        </a:rPr>
                        <a:t>0.366</a:t>
                      </a:r>
                      <a:endParaRPr sz="700">
                        <a:latin typeface="Times New Roman"/>
                        <a:cs typeface="Times New Roman"/>
                      </a:endParaRPr>
                    </a:p>
                  </a:txBody>
                  <a:tcPr marL="0" marR="0" marT="0" marB="0"/>
                </a:tc>
              </a:tr>
              <a:tr h="482890">
                <a:tc>
                  <a:txBody>
                    <a:bodyPr/>
                    <a:lstStyle/>
                    <a:p>
                      <a:pPr marL="75565">
                        <a:lnSpc>
                          <a:spcPts val="1045"/>
                        </a:lnSpc>
                      </a:pPr>
                      <a:r>
                        <a:rPr sz="700" spc="60" dirty="0">
                          <a:latin typeface="Times New Roman"/>
                          <a:cs typeface="Times New Roman"/>
                        </a:rPr>
                        <a:t>Grant </a:t>
                      </a:r>
                      <a:r>
                        <a:rPr sz="700" spc="10" dirty="0">
                          <a:latin typeface="Times New Roman"/>
                          <a:cs typeface="Times New Roman"/>
                        </a:rPr>
                        <a:t>Year</a:t>
                      </a:r>
                      <a:r>
                        <a:rPr sz="700" spc="25" dirty="0">
                          <a:latin typeface="Times New Roman"/>
                          <a:cs typeface="Times New Roman"/>
                        </a:rPr>
                        <a:t> Dummies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a:latin typeface="Times New Roman"/>
                        <a:cs typeface="Times New Roman"/>
                      </a:endParaRPr>
                    </a:p>
                  </a:txBody>
                  <a:tcPr marL="0" marR="0" marT="0" marB="0">
                    <a:lnB w="10121">
                      <a:solidFill>
                        <a:srgbClr val="000000"/>
                      </a:solidFill>
                      <a:prstDash val="solid"/>
                    </a:lnB>
                  </a:tcPr>
                </a:tc>
                <a:tc>
                  <a:txBody>
                    <a:bodyPr/>
                    <a:lstStyle/>
                    <a:p>
                      <a:pPr algn="ctr">
                        <a:lnSpc>
                          <a:spcPts val="1045"/>
                        </a:lnSpc>
                      </a:pPr>
                      <a:r>
                        <a:rPr sz="700" spc="-20" dirty="0">
                          <a:latin typeface="Times New Roman"/>
                          <a:cs typeface="Times New Roman"/>
                        </a:rPr>
                        <a:t>Yes</a:t>
                      </a:r>
                      <a:endParaRPr sz="700" dirty="0">
                        <a:latin typeface="Times New Roman"/>
                        <a:cs typeface="Times New Roman"/>
                      </a:endParaRPr>
                    </a:p>
                  </a:txBody>
                  <a:tcPr marL="0" marR="0" marT="0" marB="0">
                    <a:lnB w="10121">
                      <a:solidFill>
                        <a:srgbClr val="000000"/>
                      </a:solidFill>
                      <a:prstDash val="solid"/>
                    </a:lnB>
                  </a:tcPr>
                </a:tc>
              </a:tr>
            </a:tbl>
          </a:graphicData>
        </a:graphic>
      </p:graphicFrame>
      <p:sp>
        <p:nvSpPr>
          <p:cNvPr id="4" name="object 4"/>
          <p:cNvSpPr txBox="1"/>
          <p:nvPr/>
        </p:nvSpPr>
        <p:spPr>
          <a:xfrm>
            <a:off x="1259032" y="5715855"/>
            <a:ext cx="6626369" cy="837345"/>
          </a:xfrm>
          <a:prstGeom prst="rect">
            <a:avLst/>
          </a:prstGeom>
        </p:spPr>
        <p:txBody>
          <a:bodyPr vert="horz" wrap="square" lIns="0" tIns="0" rIns="0" bIns="0" rtlCol="0">
            <a:spAutoFit/>
          </a:bodyPr>
          <a:lstStyle/>
          <a:p>
            <a:pPr marL="8659" marR="3464" algn="just"/>
            <a:r>
              <a:rPr sz="682" spc="17" dirty="0">
                <a:latin typeface="Times New Roman"/>
                <a:cs typeface="Times New Roman"/>
              </a:rPr>
              <a:t>Note: </a:t>
            </a:r>
            <a:r>
              <a:rPr sz="682" spc="34" dirty="0">
                <a:latin typeface="Times New Roman"/>
                <a:cs typeface="Times New Roman"/>
              </a:rPr>
              <a:t>The </a:t>
            </a:r>
            <a:r>
              <a:rPr sz="682" spc="27" dirty="0">
                <a:latin typeface="Times New Roman"/>
                <a:cs typeface="Times New Roman"/>
              </a:rPr>
              <a:t>dependent </a:t>
            </a:r>
            <a:r>
              <a:rPr sz="682" spc="14" dirty="0">
                <a:latin typeface="Times New Roman"/>
                <a:cs typeface="Times New Roman"/>
              </a:rPr>
              <a:t>variable </a:t>
            </a:r>
            <a:r>
              <a:rPr sz="682" dirty="0">
                <a:latin typeface="Times New Roman"/>
                <a:cs typeface="Times New Roman"/>
              </a:rPr>
              <a:t>is </a:t>
            </a:r>
            <a:r>
              <a:rPr sz="682" spc="34" dirty="0">
                <a:latin typeface="Times New Roman"/>
                <a:cs typeface="Times New Roman"/>
              </a:rPr>
              <a:t>the natural </a:t>
            </a:r>
            <a:r>
              <a:rPr sz="682" spc="-3" dirty="0">
                <a:latin typeface="Times New Roman"/>
                <a:cs typeface="Times New Roman"/>
              </a:rPr>
              <a:t>log </a:t>
            </a:r>
            <a:r>
              <a:rPr sz="682" spc="-14" dirty="0">
                <a:latin typeface="Times New Roman"/>
                <a:cs typeface="Times New Roman"/>
              </a:rPr>
              <a:t>of </a:t>
            </a:r>
            <a:r>
              <a:rPr sz="682" spc="10" dirty="0">
                <a:latin typeface="Times New Roman"/>
                <a:cs typeface="Times New Roman"/>
              </a:rPr>
              <a:t>one </a:t>
            </a:r>
            <a:r>
              <a:rPr sz="682" spc="17" dirty="0">
                <a:latin typeface="Times New Roman"/>
                <a:cs typeface="Times New Roman"/>
              </a:rPr>
              <a:t>plus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14" dirty="0">
                <a:latin typeface="Times New Roman"/>
                <a:cs typeface="Times New Roman"/>
              </a:rPr>
              <a:t>forward </a:t>
            </a:r>
            <a:r>
              <a:rPr sz="682" spc="20" dirty="0">
                <a:latin typeface="Times New Roman"/>
                <a:cs typeface="Times New Roman"/>
              </a:rPr>
              <a:t>citations. </a:t>
            </a:r>
            <a:r>
              <a:rPr sz="682" spc="17" dirty="0">
                <a:latin typeface="Times New Roman"/>
                <a:cs typeface="Times New Roman"/>
              </a:rPr>
              <a:t>While counting </a:t>
            </a:r>
            <a:r>
              <a:rPr sz="682" spc="14" dirty="0">
                <a:latin typeface="Times New Roman"/>
                <a:cs typeface="Times New Roman"/>
              </a:rPr>
              <a:t>forward </a:t>
            </a:r>
            <a:r>
              <a:rPr sz="682" spc="20" dirty="0">
                <a:latin typeface="Times New Roman"/>
                <a:cs typeface="Times New Roman"/>
              </a:rPr>
              <a:t>citations, </a:t>
            </a:r>
            <a:r>
              <a:rPr sz="682" spc="-14" dirty="0">
                <a:latin typeface="Times New Roman"/>
                <a:cs typeface="Times New Roman"/>
              </a:rPr>
              <a:t>we </a:t>
            </a:r>
            <a:r>
              <a:rPr sz="682" spc="10" dirty="0">
                <a:latin typeface="Times New Roman"/>
                <a:cs typeface="Times New Roman"/>
              </a:rPr>
              <a:t>exclude </a:t>
            </a:r>
            <a:r>
              <a:rPr sz="682" spc="24" dirty="0">
                <a:latin typeface="Times New Roman"/>
                <a:cs typeface="Times New Roman"/>
              </a:rPr>
              <a:t>citations made </a:t>
            </a:r>
            <a:r>
              <a:rPr sz="682" spc="14" dirty="0">
                <a:latin typeface="Times New Roman"/>
                <a:cs typeface="Times New Roman"/>
              </a:rPr>
              <a:t>by </a:t>
            </a:r>
            <a:r>
              <a:rPr sz="682" spc="34" dirty="0">
                <a:latin typeface="Times New Roman"/>
                <a:cs typeface="Times New Roman"/>
              </a:rPr>
              <a:t>the </a:t>
            </a:r>
            <a:r>
              <a:rPr sz="682" spc="24" dirty="0">
                <a:latin typeface="Times New Roman"/>
                <a:cs typeface="Times New Roman"/>
              </a:rPr>
              <a:t>patent’s  </a:t>
            </a:r>
            <a:r>
              <a:rPr sz="682" spc="14" dirty="0">
                <a:latin typeface="Times New Roman"/>
                <a:cs typeface="Times New Roman"/>
              </a:rPr>
              <a:t>inventors </a:t>
            </a:r>
            <a:r>
              <a:rPr sz="682" spc="27" dirty="0">
                <a:latin typeface="Times New Roman"/>
                <a:cs typeface="Times New Roman"/>
              </a:rPr>
              <a:t>other </a:t>
            </a:r>
            <a:r>
              <a:rPr sz="682" spc="31" dirty="0">
                <a:latin typeface="Times New Roman"/>
                <a:cs typeface="Times New Roman"/>
              </a:rPr>
              <a:t>patents, </a:t>
            </a:r>
            <a:r>
              <a:rPr sz="682" spc="34" dirty="0">
                <a:latin typeface="Times New Roman"/>
                <a:cs typeface="Times New Roman"/>
              </a:rPr>
              <a:t>and </a:t>
            </a:r>
            <a:r>
              <a:rPr sz="682" spc="24" dirty="0">
                <a:latin typeface="Times New Roman"/>
                <a:cs typeface="Times New Roman"/>
              </a:rPr>
              <a:t>citations made </a:t>
            </a:r>
            <a:r>
              <a:rPr sz="682" spc="14" dirty="0">
                <a:latin typeface="Times New Roman"/>
                <a:cs typeface="Times New Roman"/>
              </a:rPr>
              <a:t>by </a:t>
            </a:r>
            <a:r>
              <a:rPr sz="682" spc="27" dirty="0">
                <a:latin typeface="Times New Roman"/>
                <a:cs typeface="Times New Roman"/>
              </a:rPr>
              <a:t>other </a:t>
            </a:r>
            <a:r>
              <a:rPr sz="682" spc="34" dirty="0">
                <a:latin typeface="Times New Roman"/>
                <a:cs typeface="Times New Roman"/>
              </a:rPr>
              <a:t>patents </a:t>
            </a:r>
            <a:r>
              <a:rPr sz="682" spc="55" dirty="0">
                <a:latin typeface="Times New Roman"/>
                <a:cs typeface="Times New Roman"/>
              </a:rPr>
              <a:t>that </a:t>
            </a:r>
            <a:r>
              <a:rPr sz="682" spc="24" dirty="0">
                <a:latin typeface="Times New Roman"/>
                <a:cs typeface="Times New Roman"/>
              </a:rPr>
              <a:t>are </a:t>
            </a:r>
            <a:r>
              <a:rPr sz="682" spc="17" dirty="0">
                <a:latin typeface="Times New Roman"/>
                <a:cs typeface="Times New Roman"/>
              </a:rPr>
              <a:t>listed </a:t>
            </a:r>
            <a:r>
              <a:rPr sz="682" spc="27" dirty="0">
                <a:latin typeface="Times New Roman"/>
                <a:cs typeface="Times New Roman"/>
              </a:rPr>
              <a:t>under </a:t>
            </a:r>
            <a:r>
              <a:rPr sz="682" spc="34" dirty="0">
                <a:latin typeface="Times New Roman"/>
                <a:cs typeface="Times New Roman"/>
              </a:rPr>
              <a:t>the </a:t>
            </a:r>
            <a:r>
              <a:rPr sz="682" spc="24" dirty="0">
                <a:latin typeface="Times New Roman"/>
                <a:cs typeface="Times New Roman"/>
              </a:rPr>
              <a:t>patent’s </a:t>
            </a:r>
            <a:r>
              <a:rPr sz="682" spc="7" dirty="0">
                <a:latin typeface="Times New Roman"/>
                <a:cs typeface="Times New Roman"/>
              </a:rPr>
              <a:t>assignee. </a:t>
            </a:r>
            <a:r>
              <a:rPr sz="682" spc="24" dirty="0">
                <a:latin typeface="Times New Roman"/>
                <a:cs typeface="Times New Roman"/>
              </a:rPr>
              <a:t>Number </a:t>
            </a:r>
            <a:r>
              <a:rPr sz="682" spc="-14" dirty="0">
                <a:latin typeface="Times New Roman"/>
                <a:cs typeface="Times New Roman"/>
              </a:rPr>
              <a:t>of </a:t>
            </a:r>
            <a:r>
              <a:rPr sz="682" spc="14" dirty="0">
                <a:latin typeface="Times New Roman"/>
                <a:cs typeface="Times New Roman"/>
              </a:rPr>
              <a:t>inventors </a:t>
            </a:r>
            <a:r>
              <a:rPr sz="682" dirty="0">
                <a:latin typeface="Times New Roman"/>
                <a:cs typeface="Times New Roman"/>
              </a:rPr>
              <a:t>is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14" dirty="0">
                <a:latin typeface="Times New Roman"/>
                <a:cs typeface="Times New Roman"/>
              </a:rPr>
              <a:t>inventors </a:t>
            </a:r>
            <a:r>
              <a:rPr sz="682" spc="17" dirty="0">
                <a:latin typeface="Times New Roman"/>
                <a:cs typeface="Times New Roman"/>
              </a:rPr>
              <a:t>listed in </a:t>
            </a:r>
            <a:r>
              <a:rPr sz="682" spc="34" dirty="0">
                <a:latin typeface="Times New Roman"/>
                <a:cs typeface="Times New Roman"/>
              </a:rPr>
              <a:t>the </a:t>
            </a:r>
            <a:r>
              <a:rPr sz="682" spc="41" dirty="0">
                <a:latin typeface="Times New Roman"/>
                <a:cs typeface="Times New Roman"/>
              </a:rPr>
              <a:t>USPTO  </a:t>
            </a:r>
            <a:r>
              <a:rPr sz="682" spc="37" dirty="0">
                <a:latin typeface="Times New Roman"/>
                <a:cs typeface="Times New Roman"/>
              </a:rPr>
              <a:t>data. </a:t>
            </a:r>
            <a:r>
              <a:rPr sz="682" spc="17" dirty="0">
                <a:latin typeface="Times New Roman"/>
                <a:cs typeface="Times New Roman"/>
              </a:rPr>
              <a:t>Backward </a:t>
            </a:r>
            <a:r>
              <a:rPr sz="682" spc="20" dirty="0">
                <a:latin typeface="Times New Roman"/>
                <a:cs typeface="Times New Roman"/>
              </a:rPr>
              <a:t>Cites </a:t>
            </a:r>
            <a:r>
              <a:rPr sz="682" dirty="0">
                <a:latin typeface="Times New Roman"/>
                <a:cs typeface="Times New Roman"/>
              </a:rPr>
              <a:t>is </a:t>
            </a:r>
            <a:r>
              <a:rPr sz="682" spc="10" dirty="0">
                <a:latin typeface="Times New Roman"/>
                <a:cs typeface="Times New Roman"/>
              </a:rPr>
              <a:t>one </a:t>
            </a:r>
            <a:r>
              <a:rPr sz="682" spc="17" dirty="0">
                <a:latin typeface="Times New Roman"/>
                <a:cs typeface="Times New Roman"/>
              </a:rPr>
              <a:t>plus </a:t>
            </a:r>
            <a:r>
              <a:rPr sz="682" spc="34" dirty="0">
                <a:latin typeface="Times New Roman"/>
                <a:cs typeface="Times New Roman"/>
              </a:rPr>
              <a:t>the </a:t>
            </a:r>
            <a:r>
              <a:rPr sz="682" spc="24" dirty="0">
                <a:latin typeface="Times New Roman"/>
                <a:cs typeface="Times New Roman"/>
              </a:rPr>
              <a:t>number </a:t>
            </a:r>
            <a:r>
              <a:rPr sz="682" spc="-14" dirty="0">
                <a:latin typeface="Times New Roman"/>
                <a:cs typeface="Times New Roman"/>
              </a:rPr>
              <a:t>of </a:t>
            </a:r>
            <a:r>
              <a:rPr sz="682" spc="24" dirty="0">
                <a:latin typeface="Times New Roman"/>
                <a:cs typeface="Times New Roman"/>
              </a:rPr>
              <a:t>citations made </a:t>
            </a:r>
            <a:r>
              <a:rPr sz="682" spc="14" dirty="0">
                <a:latin typeface="Times New Roman"/>
                <a:cs typeface="Times New Roman"/>
              </a:rPr>
              <a:t>by </a:t>
            </a:r>
            <a:r>
              <a:rPr sz="682" spc="34" dirty="0">
                <a:latin typeface="Times New Roman"/>
                <a:cs typeface="Times New Roman"/>
              </a:rPr>
              <a:t>the patent. </a:t>
            </a:r>
            <a:r>
              <a:rPr sz="682" spc="7" dirty="0">
                <a:latin typeface="Times New Roman"/>
                <a:cs typeface="Times New Roman"/>
              </a:rPr>
              <a:t>Closeness </a:t>
            </a:r>
            <a:r>
              <a:rPr sz="682" dirty="0">
                <a:latin typeface="Times New Roman"/>
                <a:cs typeface="Times New Roman"/>
              </a:rPr>
              <a:t>is </a:t>
            </a:r>
            <a:r>
              <a:rPr sz="682" spc="34" dirty="0">
                <a:latin typeface="Times New Roman"/>
                <a:cs typeface="Times New Roman"/>
              </a:rPr>
              <a:t>the </a:t>
            </a:r>
            <a:r>
              <a:rPr sz="682" spc="3" dirty="0">
                <a:latin typeface="Times New Roman"/>
                <a:cs typeface="Times New Roman"/>
              </a:rPr>
              <a:t>closeness </a:t>
            </a:r>
            <a:r>
              <a:rPr sz="682" spc="20" dirty="0">
                <a:latin typeface="Times New Roman"/>
                <a:cs typeface="Times New Roman"/>
              </a:rPr>
              <a:t>centrality measure </a:t>
            </a:r>
            <a:r>
              <a:rPr sz="682" spc="34" dirty="0">
                <a:latin typeface="Times New Roman"/>
                <a:cs typeface="Times New Roman"/>
              </a:rPr>
              <a:t>the </a:t>
            </a:r>
            <a:r>
              <a:rPr sz="682" spc="37" dirty="0">
                <a:latin typeface="Times New Roman"/>
                <a:cs typeface="Times New Roman"/>
              </a:rPr>
              <a:t>patent </a:t>
            </a:r>
            <a:r>
              <a:rPr sz="682" spc="10" dirty="0">
                <a:latin typeface="Times New Roman"/>
                <a:cs typeface="Times New Roman"/>
              </a:rPr>
              <a:t>have </a:t>
            </a:r>
            <a:r>
              <a:rPr sz="682" spc="17" dirty="0">
                <a:latin typeface="Times New Roman"/>
                <a:cs typeface="Times New Roman"/>
              </a:rPr>
              <a:t>in </a:t>
            </a:r>
            <a:r>
              <a:rPr sz="682" spc="34" dirty="0">
                <a:latin typeface="Times New Roman"/>
                <a:cs typeface="Times New Roman"/>
              </a:rPr>
              <a:t>the </a:t>
            </a:r>
            <a:r>
              <a:rPr sz="682" spc="17" dirty="0">
                <a:latin typeface="Times New Roman"/>
                <a:cs typeface="Times New Roman"/>
              </a:rPr>
              <a:t>relevant </a:t>
            </a:r>
            <a:r>
              <a:rPr sz="682" spc="10" dirty="0">
                <a:latin typeface="Times New Roman"/>
                <a:cs typeface="Times New Roman"/>
              </a:rPr>
              <a:t>Israeli </a:t>
            </a:r>
            <a:r>
              <a:rPr sz="682" spc="37" dirty="0">
                <a:latin typeface="Times New Roman"/>
                <a:cs typeface="Times New Roman"/>
              </a:rPr>
              <a:t>patent  </a:t>
            </a:r>
            <a:r>
              <a:rPr sz="682" spc="17" dirty="0">
                <a:latin typeface="Times New Roman"/>
                <a:cs typeface="Times New Roman"/>
              </a:rPr>
              <a:t>network. </a:t>
            </a:r>
            <a:r>
              <a:rPr sz="682" spc="24" dirty="0">
                <a:latin typeface="Times New Roman"/>
                <a:cs typeface="Times New Roman"/>
              </a:rPr>
              <a:t>In </a:t>
            </a:r>
            <a:r>
              <a:rPr sz="682" spc="17" dirty="0">
                <a:latin typeface="Times New Roman"/>
                <a:cs typeface="Times New Roman"/>
              </a:rPr>
              <a:t>column </a:t>
            </a:r>
            <a:r>
              <a:rPr sz="682" spc="24" dirty="0">
                <a:latin typeface="Times New Roman"/>
                <a:cs typeface="Times New Roman"/>
              </a:rPr>
              <a:t>(1) </a:t>
            </a:r>
            <a:r>
              <a:rPr sz="682" spc="-14" dirty="0">
                <a:latin typeface="Times New Roman"/>
                <a:cs typeface="Times New Roman"/>
              </a:rPr>
              <a:t>we </a:t>
            </a:r>
            <a:r>
              <a:rPr sz="682" spc="10" dirty="0">
                <a:latin typeface="Times New Roman"/>
                <a:cs typeface="Times New Roman"/>
              </a:rPr>
              <a:t>regress </a:t>
            </a:r>
            <a:r>
              <a:rPr sz="682" spc="17" dirty="0">
                <a:latin typeface="Times New Roman"/>
                <a:cs typeface="Times New Roman"/>
              </a:rPr>
              <a:t>on </a:t>
            </a:r>
            <a:r>
              <a:rPr sz="682" spc="10" dirty="0">
                <a:latin typeface="Times New Roman"/>
                <a:cs typeface="Times New Roman"/>
              </a:rPr>
              <a:t>all Israeli </a:t>
            </a:r>
            <a:r>
              <a:rPr sz="682" spc="34" dirty="0">
                <a:latin typeface="Times New Roman"/>
                <a:cs typeface="Times New Roman"/>
              </a:rPr>
              <a:t>patents </a:t>
            </a:r>
            <a:r>
              <a:rPr sz="682" spc="17" dirty="0">
                <a:latin typeface="Times New Roman"/>
                <a:cs typeface="Times New Roman"/>
              </a:rPr>
              <a:t>applied </a:t>
            </a:r>
            <a:r>
              <a:rPr sz="682" spc="3" dirty="0">
                <a:latin typeface="Times New Roman"/>
                <a:cs typeface="Times New Roman"/>
              </a:rPr>
              <a:t>for </a:t>
            </a:r>
            <a:r>
              <a:rPr sz="682" spc="24" dirty="0">
                <a:latin typeface="Times New Roman"/>
                <a:cs typeface="Times New Roman"/>
              </a:rPr>
              <a:t>after </a:t>
            </a:r>
            <a:r>
              <a:rPr sz="682" spc="-3" dirty="0">
                <a:latin typeface="Times New Roman"/>
                <a:cs typeface="Times New Roman"/>
              </a:rPr>
              <a:t>2007 </a:t>
            </a:r>
            <a:r>
              <a:rPr sz="682" spc="34" dirty="0">
                <a:latin typeface="Times New Roman"/>
                <a:cs typeface="Times New Roman"/>
              </a:rPr>
              <a:t>and </a:t>
            </a:r>
            <a:r>
              <a:rPr sz="682" spc="-14" dirty="0">
                <a:latin typeface="Times New Roman"/>
                <a:cs typeface="Times New Roman"/>
              </a:rPr>
              <a:t>we </a:t>
            </a:r>
            <a:r>
              <a:rPr sz="682" spc="3" dirty="0">
                <a:latin typeface="Times New Roman"/>
                <a:cs typeface="Times New Roman"/>
              </a:rPr>
              <a:t>define </a:t>
            </a:r>
            <a:r>
              <a:rPr sz="682" spc="34" dirty="0">
                <a:latin typeface="Times New Roman"/>
                <a:cs typeface="Times New Roman"/>
              </a:rPr>
              <a:t>the </a:t>
            </a:r>
            <a:r>
              <a:rPr sz="682" spc="7" dirty="0">
                <a:latin typeface="Times New Roman"/>
                <a:cs typeface="Times New Roman"/>
              </a:rPr>
              <a:t>Degree </a:t>
            </a:r>
            <a:r>
              <a:rPr sz="682" spc="34" dirty="0">
                <a:latin typeface="Times New Roman"/>
                <a:cs typeface="Times New Roman"/>
              </a:rPr>
              <a:t>and </a:t>
            </a:r>
            <a:r>
              <a:rPr sz="682" spc="7" dirty="0">
                <a:latin typeface="Times New Roman"/>
                <a:cs typeface="Times New Roman"/>
              </a:rPr>
              <a:t>Closeness </a:t>
            </a:r>
            <a:r>
              <a:rPr sz="682" spc="-14" dirty="0">
                <a:latin typeface="Times New Roman"/>
                <a:cs typeface="Times New Roman"/>
              </a:rPr>
              <a:t>of </a:t>
            </a:r>
            <a:r>
              <a:rPr sz="682" spc="34" dirty="0">
                <a:latin typeface="Times New Roman"/>
                <a:cs typeface="Times New Roman"/>
              </a:rPr>
              <a:t>a </a:t>
            </a:r>
            <a:r>
              <a:rPr sz="682" spc="37" dirty="0">
                <a:latin typeface="Times New Roman"/>
                <a:cs typeface="Times New Roman"/>
              </a:rPr>
              <a:t>patent </a:t>
            </a:r>
            <a:r>
              <a:rPr sz="682" spc="14" dirty="0">
                <a:latin typeface="Times New Roman"/>
                <a:cs typeface="Times New Roman"/>
              </a:rPr>
              <a:t>by </a:t>
            </a:r>
            <a:r>
              <a:rPr sz="682" spc="7" dirty="0">
                <a:latin typeface="Times New Roman"/>
                <a:cs typeface="Times New Roman"/>
              </a:rPr>
              <a:t>looking </a:t>
            </a:r>
            <a:r>
              <a:rPr sz="682" spc="55" dirty="0">
                <a:latin typeface="Times New Roman"/>
                <a:cs typeface="Times New Roman"/>
              </a:rPr>
              <a:t>at </a:t>
            </a:r>
            <a:r>
              <a:rPr sz="682" spc="34" dirty="0">
                <a:latin typeface="Times New Roman"/>
                <a:cs typeface="Times New Roman"/>
              </a:rPr>
              <a:t>the </a:t>
            </a:r>
            <a:r>
              <a:rPr sz="682" spc="17" dirty="0">
                <a:latin typeface="Times New Roman"/>
                <a:cs typeface="Times New Roman"/>
              </a:rPr>
              <a:t>network </a:t>
            </a:r>
            <a:r>
              <a:rPr sz="682" spc="55" dirty="0">
                <a:latin typeface="Times New Roman"/>
                <a:cs typeface="Times New Roman"/>
              </a:rPr>
              <a:t>that </a:t>
            </a:r>
            <a:r>
              <a:rPr sz="682" spc="17" dirty="0">
                <a:latin typeface="Times New Roman"/>
                <a:cs typeface="Times New Roman"/>
              </a:rPr>
              <a:t>existed </a:t>
            </a:r>
            <a:r>
              <a:rPr sz="682" spc="34" dirty="0">
                <a:latin typeface="Times New Roman"/>
                <a:cs typeface="Times New Roman"/>
              </a:rPr>
              <a:t>up  </a:t>
            </a:r>
            <a:r>
              <a:rPr sz="682" spc="24" dirty="0">
                <a:latin typeface="Times New Roman"/>
                <a:cs typeface="Times New Roman"/>
              </a:rPr>
              <a:t>until </a:t>
            </a:r>
            <a:r>
              <a:rPr sz="682" spc="34" dirty="0">
                <a:latin typeface="Times New Roman"/>
                <a:cs typeface="Times New Roman"/>
              </a:rPr>
              <a:t>the </a:t>
            </a:r>
            <a:r>
              <a:rPr sz="682" spc="37" dirty="0">
                <a:latin typeface="Times New Roman"/>
                <a:cs typeface="Times New Roman"/>
              </a:rPr>
              <a:t>patent </a:t>
            </a:r>
            <a:r>
              <a:rPr sz="682" spc="20" dirty="0">
                <a:latin typeface="Times New Roman"/>
                <a:cs typeface="Times New Roman"/>
              </a:rPr>
              <a:t>application </a:t>
            </a:r>
            <a:r>
              <a:rPr sz="682" spc="17" dirty="0">
                <a:latin typeface="Times New Roman"/>
                <a:cs typeface="Times New Roman"/>
              </a:rPr>
              <a:t>year. </a:t>
            </a:r>
            <a:r>
              <a:rPr sz="682" spc="24" dirty="0">
                <a:latin typeface="Times New Roman"/>
                <a:cs typeface="Times New Roman"/>
              </a:rPr>
              <a:t>In </a:t>
            </a:r>
            <a:r>
              <a:rPr sz="682" spc="14" dirty="0">
                <a:latin typeface="Times New Roman"/>
                <a:cs typeface="Times New Roman"/>
              </a:rPr>
              <a:t>column </a:t>
            </a:r>
            <a:r>
              <a:rPr sz="682" spc="24" dirty="0">
                <a:latin typeface="Times New Roman"/>
                <a:cs typeface="Times New Roman"/>
              </a:rPr>
              <a:t>(2) </a:t>
            </a:r>
            <a:r>
              <a:rPr sz="682" spc="-14" dirty="0">
                <a:latin typeface="Times New Roman"/>
                <a:cs typeface="Times New Roman"/>
              </a:rPr>
              <a:t>we </a:t>
            </a:r>
            <a:r>
              <a:rPr sz="682" spc="10" dirty="0">
                <a:latin typeface="Times New Roman"/>
                <a:cs typeface="Times New Roman"/>
              </a:rPr>
              <a:t>regress </a:t>
            </a:r>
            <a:r>
              <a:rPr sz="682" spc="34" dirty="0">
                <a:latin typeface="Times New Roman"/>
                <a:cs typeface="Times New Roman"/>
              </a:rPr>
              <a:t>the </a:t>
            </a:r>
            <a:r>
              <a:rPr sz="682" spc="17" dirty="0">
                <a:latin typeface="Times New Roman"/>
                <a:cs typeface="Times New Roman"/>
              </a:rPr>
              <a:t>same </a:t>
            </a:r>
            <a:r>
              <a:rPr sz="682" spc="10" dirty="0">
                <a:latin typeface="Times New Roman"/>
                <a:cs typeface="Times New Roman"/>
              </a:rPr>
              <a:t>specification only </a:t>
            </a:r>
            <a:r>
              <a:rPr sz="682" spc="17" dirty="0">
                <a:latin typeface="Times New Roman"/>
                <a:cs typeface="Times New Roman"/>
              </a:rPr>
              <a:t>on </a:t>
            </a:r>
            <a:r>
              <a:rPr sz="682" spc="34" dirty="0">
                <a:latin typeface="Times New Roman"/>
                <a:cs typeface="Times New Roman"/>
              </a:rPr>
              <a:t>patents </a:t>
            </a:r>
            <a:r>
              <a:rPr sz="682" spc="24" dirty="0">
                <a:latin typeface="Times New Roman"/>
                <a:cs typeface="Times New Roman"/>
              </a:rPr>
              <a:t>with </a:t>
            </a:r>
            <a:r>
              <a:rPr sz="682" spc="7" dirty="0">
                <a:latin typeface="Times New Roman"/>
                <a:cs typeface="Times New Roman"/>
              </a:rPr>
              <a:t>US Assignee. </a:t>
            </a:r>
            <a:r>
              <a:rPr sz="682" spc="24" dirty="0">
                <a:latin typeface="Times New Roman"/>
                <a:cs typeface="Times New Roman"/>
              </a:rPr>
              <a:t>In </a:t>
            </a:r>
            <a:r>
              <a:rPr sz="682" spc="17" dirty="0">
                <a:latin typeface="Times New Roman"/>
                <a:cs typeface="Times New Roman"/>
              </a:rPr>
              <a:t>column </a:t>
            </a:r>
            <a:r>
              <a:rPr sz="682" spc="24" dirty="0">
                <a:latin typeface="Times New Roman"/>
                <a:cs typeface="Times New Roman"/>
              </a:rPr>
              <a:t>(3) </a:t>
            </a:r>
            <a:r>
              <a:rPr sz="682" spc="-14" dirty="0">
                <a:latin typeface="Times New Roman"/>
                <a:cs typeface="Times New Roman"/>
              </a:rPr>
              <a:t>we </a:t>
            </a:r>
            <a:r>
              <a:rPr sz="682" spc="31" dirty="0">
                <a:latin typeface="Times New Roman"/>
                <a:cs typeface="Times New Roman"/>
              </a:rPr>
              <a:t>repeat </a:t>
            </a:r>
            <a:r>
              <a:rPr sz="682" spc="34" dirty="0">
                <a:latin typeface="Times New Roman"/>
                <a:cs typeface="Times New Roman"/>
              </a:rPr>
              <a:t>the </a:t>
            </a:r>
            <a:r>
              <a:rPr sz="682" spc="10" dirty="0">
                <a:latin typeface="Times New Roman"/>
                <a:cs typeface="Times New Roman"/>
              </a:rPr>
              <a:t>regression only </a:t>
            </a:r>
            <a:r>
              <a:rPr sz="682" spc="3" dirty="0">
                <a:latin typeface="Times New Roman"/>
                <a:cs typeface="Times New Roman"/>
              </a:rPr>
              <a:t>for </a:t>
            </a:r>
            <a:r>
              <a:rPr sz="682" spc="31" dirty="0">
                <a:latin typeface="Times New Roman"/>
                <a:cs typeface="Times New Roman"/>
              </a:rPr>
              <a:t>patents  </a:t>
            </a:r>
            <a:r>
              <a:rPr sz="682" spc="24" dirty="0">
                <a:latin typeface="Times New Roman"/>
                <a:cs typeface="Times New Roman"/>
              </a:rPr>
              <a:t>with </a:t>
            </a:r>
            <a:r>
              <a:rPr sz="682" spc="14" dirty="0">
                <a:latin typeface="Times New Roman"/>
                <a:cs typeface="Times New Roman"/>
              </a:rPr>
              <a:t>non-US </a:t>
            </a:r>
            <a:r>
              <a:rPr sz="682" spc="7" dirty="0">
                <a:latin typeface="Times New Roman"/>
                <a:cs typeface="Times New Roman"/>
              </a:rPr>
              <a:t>assignee. </a:t>
            </a:r>
            <a:r>
              <a:rPr sz="682" spc="24" dirty="0">
                <a:latin typeface="Times New Roman"/>
                <a:cs typeface="Times New Roman"/>
              </a:rPr>
              <a:t>In </a:t>
            </a:r>
            <a:r>
              <a:rPr sz="682" spc="14" dirty="0">
                <a:latin typeface="Times New Roman"/>
                <a:cs typeface="Times New Roman"/>
              </a:rPr>
              <a:t>coloumn </a:t>
            </a:r>
            <a:r>
              <a:rPr sz="682" spc="24" dirty="0">
                <a:latin typeface="Times New Roman"/>
                <a:cs typeface="Times New Roman"/>
              </a:rPr>
              <a:t>(4) </a:t>
            </a:r>
            <a:r>
              <a:rPr sz="682" spc="-14" dirty="0">
                <a:latin typeface="Times New Roman"/>
                <a:cs typeface="Times New Roman"/>
              </a:rPr>
              <a:t>we </a:t>
            </a:r>
            <a:r>
              <a:rPr sz="682" spc="24" dirty="0">
                <a:latin typeface="Times New Roman"/>
                <a:cs typeface="Times New Roman"/>
              </a:rPr>
              <a:t>omit </a:t>
            </a:r>
            <a:r>
              <a:rPr sz="682" spc="34" dirty="0">
                <a:latin typeface="Times New Roman"/>
                <a:cs typeface="Times New Roman"/>
              </a:rPr>
              <a:t>patents </a:t>
            </a:r>
            <a:r>
              <a:rPr sz="682" spc="55" dirty="0">
                <a:latin typeface="Times New Roman"/>
                <a:cs typeface="Times New Roman"/>
              </a:rPr>
              <a:t>that </a:t>
            </a:r>
            <a:r>
              <a:rPr sz="682" spc="3" dirty="0">
                <a:latin typeface="Times New Roman"/>
                <a:cs typeface="Times New Roman"/>
              </a:rPr>
              <a:t>were </a:t>
            </a:r>
            <a:r>
              <a:rPr sz="682" spc="17" dirty="0">
                <a:latin typeface="Times New Roman"/>
                <a:cs typeface="Times New Roman"/>
              </a:rPr>
              <a:t>applied </a:t>
            </a:r>
            <a:r>
              <a:rPr sz="682" spc="14" dirty="0">
                <a:latin typeface="Times New Roman"/>
                <a:cs typeface="Times New Roman"/>
              </a:rPr>
              <a:t>by </a:t>
            </a:r>
            <a:r>
              <a:rPr sz="682" spc="17" dirty="0">
                <a:latin typeface="Times New Roman"/>
                <a:cs typeface="Times New Roman"/>
              </a:rPr>
              <a:t>IBM, Apple, </a:t>
            </a:r>
            <a:r>
              <a:rPr sz="682" spc="7" dirty="0">
                <a:latin typeface="Times New Roman"/>
                <a:cs typeface="Times New Roman"/>
              </a:rPr>
              <a:t>Google </a:t>
            </a:r>
            <a:r>
              <a:rPr sz="682" spc="34" dirty="0">
                <a:latin typeface="Times New Roman"/>
                <a:cs typeface="Times New Roman"/>
              </a:rPr>
              <a:t>and </a:t>
            </a:r>
            <a:r>
              <a:rPr sz="682" spc="10" dirty="0">
                <a:latin typeface="Times New Roman"/>
                <a:cs typeface="Times New Roman"/>
              </a:rPr>
              <a:t>Microsoft. </a:t>
            </a:r>
            <a:r>
              <a:rPr sz="682" spc="24" dirty="0">
                <a:latin typeface="Times New Roman"/>
                <a:cs typeface="Times New Roman"/>
              </a:rPr>
              <a:t>In </a:t>
            </a:r>
            <a:r>
              <a:rPr sz="682" spc="17" dirty="0">
                <a:latin typeface="Times New Roman"/>
                <a:cs typeface="Times New Roman"/>
              </a:rPr>
              <a:t>column </a:t>
            </a:r>
            <a:r>
              <a:rPr sz="682" spc="24" dirty="0">
                <a:latin typeface="Times New Roman"/>
                <a:cs typeface="Times New Roman"/>
              </a:rPr>
              <a:t>(5) </a:t>
            </a:r>
            <a:r>
              <a:rPr sz="682" spc="-14" dirty="0">
                <a:latin typeface="Times New Roman"/>
                <a:cs typeface="Times New Roman"/>
              </a:rPr>
              <a:t>we </a:t>
            </a:r>
            <a:r>
              <a:rPr sz="682" spc="17" dirty="0">
                <a:latin typeface="Times New Roman"/>
                <a:cs typeface="Times New Roman"/>
              </a:rPr>
              <a:t>control </a:t>
            </a:r>
            <a:r>
              <a:rPr sz="682" spc="3" dirty="0">
                <a:latin typeface="Times New Roman"/>
                <a:cs typeface="Times New Roman"/>
              </a:rPr>
              <a:t>for </a:t>
            </a:r>
            <a:r>
              <a:rPr sz="682" spc="24" dirty="0">
                <a:latin typeface="Times New Roman"/>
                <a:cs typeface="Times New Roman"/>
              </a:rPr>
              <a:t>”Super </a:t>
            </a:r>
            <a:r>
              <a:rPr sz="682" spc="31" dirty="0">
                <a:latin typeface="Times New Roman"/>
                <a:cs typeface="Times New Roman"/>
              </a:rPr>
              <a:t>Stars” </a:t>
            </a:r>
            <a:r>
              <a:rPr sz="682" spc="34" dirty="0">
                <a:latin typeface="Times New Roman"/>
                <a:cs typeface="Times New Roman"/>
              </a:rPr>
              <a:t>and </a:t>
            </a:r>
            <a:r>
              <a:rPr sz="682" spc="17" dirty="0">
                <a:latin typeface="Times New Roman"/>
                <a:cs typeface="Times New Roman"/>
              </a:rPr>
              <a:t>in column </a:t>
            </a:r>
            <a:r>
              <a:rPr sz="682" spc="24" dirty="0">
                <a:latin typeface="Times New Roman"/>
                <a:cs typeface="Times New Roman"/>
              </a:rPr>
              <a:t>(6)  </a:t>
            </a:r>
            <a:r>
              <a:rPr sz="682" spc="-14" dirty="0">
                <a:latin typeface="Times New Roman"/>
                <a:cs typeface="Times New Roman"/>
              </a:rPr>
              <a:t>we</a:t>
            </a:r>
            <a:r>
              <a:rPr sz="682" spc="58" dirty="0">
                <a:latin typeface="Times New Roman"/>
                <a:cs typeface="Times New Roman"/>
              </a:rPr>
              <a:t> </a:t>
            </a:r>
            <a:r>
              <a:rPr sz="682" spc="10" dirty="0">
                <a:latin typeface="Times New Roman"/>
                <a:cs typeface="Times New Roman"/>
              </a:rPr>
              <a:t>regress</a:t>
            </a:r>
            <a:r>
              <a:rPr sz="682" spc="58" dirty="0">
                <a:latin typeface="Times New Roman"/>
                <a:cs typeface="Times New Roman"/>
              </a:rPr>
              <a:t> </a:t>
            </a:r>
            <a:r>
              <a:rPr sz="682" spc="17" dirty="0">
                <a:latin typeface="Times New Roman"/>
                <a:cs typeface="Times New Roman"/>
              </a:rPr>
              <a:t>on</a:t>
            </a:r>
            <a:r>
              <a:rPr sz="682" spc="58" dirty="0">
                <a:latin typeface="Times New Roman"/>
                <a:cs typeface="Times New Roman"/>
              </a:rPr>
              <a:t> </a:t>
            </a:r>
            <a:r>
              <a:rPr sz="682" spc="10" dirty="0">
                <a:latin typeface="Times New Roman"/>
                <a:cs typeface="Times New Roman"/>
              </a:rPr>
              <a:t>all</a:t>
            </a:r>
            <a:r>
              <a:rPr sz="682" spc="58" dirty="0">
                <a:latin typeface="Times New Roman"/>
                <a:cs typeface="Times New Roman"/>
              </a:rPr>
              <a:t> </a:t>
            </a:r>
            <a:r>
              <a:rPr sz="682" spc="10" dirty="0">
                <a:latin typeface="Times New Roman"/>
                <a:cs typeface="Times New Roman"/>
              </a:rPr>
              <a:t>Israeli</a:t>
            </a:r>
            <a:r>
              <a:rPr sz="682" spc="58" dirty="0">
                <a:latin typeface="Times New Roman"/>
                <a:cs typeface="Times New Roman"/>
              </a:rPr>
              <a:t> </a:t>
            </a:r>
            <a:r>
              <a:rPr sz="682" spc="37" dirty="0">
                <a:latin typeface="Times New Roman"/>
                <a:cs typeface="Times New Roman"/>
              </a:rPr>
              <a:t>patent</a:t>
            </a:r>
            <a:r>
              <a:rPr sz="682" spc="58" dirty="0">
                <a:latin typeface="Times New Roman"/>
                <a:cs typeface="Times New Roman"/>
              </a:rPr>
              <a:t> </a:t>
            </a:r>
            <a:r>
              <a:rPr sz="682" spc="55" dirty="0">
                <a:latin typeface="Times New Roman"/>
                <a:cs typeface="Times New Roman"/>
              </a:rPr>
              <a:t>that</a:t>
            </a:r>
            <a:r>
              <a:rPr sz="682" spc="58" dirty="0">
                <a:latin typeface="Times New Roman"/>
                <a:cs typeface="Times New Roman"/>
              </a:rPr>
              <a:t> </a:t>
            </a:r>
            <a:r>
              <a:rPr sz="682" spc="3" dirty="0">
                <a:latin typeface="Times New Roman"/>
                <a:cs typeface="Times New Roman"/>
              </a:rPr>
              <a:t>were</a:t>
            </a:r>
            <a:r>
              <a:rPr sz="682" spc="58" dirty="0">
                <a:latin typeface="Times New Roman"/>
                <a:cs typeface="Times New Roman"/>
              </a:rPr>
              <a:t> </a:t>
            </a:r>
            <a:r>
              <a:rPr sz="682" spc="17" dirty="0">
                <a:latin typeface="Times New Roman"/>
                <a:cs typeface="Times New Roman"/>
              </a:rPr>
              <a:t>applied</a:t>
            </a:r>
            <a:r>
              <a:rPr sz="682" spc="61" dirty="0">
                <a:latin typeface="Times New Roman"/>
                <a:cs typeface="Times New Roman"/>
              </a:rPr>
              <a:t> </a:t>
            </a:r>
            <a:r>
              <a:rPr sz="682" spc="24" dirty="0">
                <a:latin typeface="Times New Roman"/>
                <a:cs typeface="Times New Roman"/>
              </a:rPr>
              <a:t>after</a:t>
            </a:r>
            <a:r>
              <a:rPr sz="682" spc="58" dirty="0">
                <a:latin typeface="Times New Roman"/>
                <a:cs typeface="Times New Roman"/>
              </a:rPr>
              <a:t> </a:t>
            </a:r>
            <a:r>
              <a:rPr sz="682" spc="-3" dirty="0">
                <a:latin typeface="Times New Roman"/>
                <a:cs typeface="Times New Roman"/>
              </a:rPr>
              <a:t>2007</a:t>
            </a:r>
            <a:r>
              <a:rPr sz="682" spc="58" dirty="0">
                <a:latin typeface="Times New Roman"/>
                <a:cs typeface="Times New Roman"/>
              </a:rPr>
              <a:t> </a:t>
            </a:r>
            <a:r>
              <a:rPr sz="682" spc="34" dirty="0">
                <a:latin typeface="Times New Roman"/>
                <a:cs typeface="Times New Roman"/>
              </a:rPr>
              <a:t>and</a:t>
            </a:r>
            <a:r>
              <a:rPr sz="682" spc="58" dirty="0">
                <a:latin typeface="Times New Roman"/>
                <a:cs typeface="Times New Roman"/>
              </a:rPr>
              <a:t> </a:t>
            </a:r>
            <a:r>
              <a:rPr sz="682" spc="-14" dirty="0">
                <a:latin typeface="Times New Roman"/>
                <a:cs typeface="Times New Roman"/>
              </a:rPr>
              <a:t>we</a:t>
            </a:r>
            <a:r>
              <a:rPr sz="682" spc="58" dirty="0">
                <a:latin typeface="Times New Roman"/>
                <a:cs typeface="Times New Roman"/>
              </a:rPr>
              <a:t> </a:t>
            </a:r>
            <a:r>
              <a:rPr sz="682" spc="3" dirty="0">
                <a:latin typeface="Times New Roman"/>
                <a:cs typeface="Times New Roman"/>
              </a:rPr>
              <a:t>define</a:t>
            </a:r>
            <a:r>
              <a:rPr sz="682" spc="58" dirty="0">
                <a:latin typeface="Times New Roman"/>
                <a:cs typeface="Times New Roman"/>
              </a:rPr>
              <a:t> </a:t>
            </a:r>
            <a:r>
              <a:rPr sz="682" spc="7" dirty="0">
                <a:latin typeface="Times New Roman"/>
                <a:cs typeface="Times New Roman"/>
              </a:rPr>
              <a:t>Closeness</a:t>
            </a:r>
            <a:r>
              <a:rPr sz="682" spc="58" dirty="0">
                <a:latin typeface="Times New Roman"/>
                <a:cs typeface="Times New Roman"/>
              </a:rPr>
              <a:t> </a:t>
            </a:r>
            <a:r>
              <a:rPr sz="682" spc="-14" dirty="0">
                <a:latin typeface="Times New Roman"/>
                <a:cs typeface="Times New Roman"/>
              </a:rPr>
              <a:t>of</a:t>
            </a:r>
            <a:r>
              <a:rPr sz="682" spc="58" dirty="0">
                <a:latin typeface="Times New Roman"/>
                <a:cs typeface="Times New Roman"/>
              </a:rPr>
              <a:t> </a:t>
            </a:r>
            <a:r>
              <a:rPr sz="682" spc="34" dirty="0">
                <a:latin typeface="Times New Roman"/>
                <a:cs typeface="Times New Roman"/>
              </a:rPr>
              <a:t>a</a:t>
            </a:r>
            <a:r>
              <a:rPr sz="682" spc="58" dirty="0">
                <a:latin typeface="Times New Roman"/>
                <a:cs typeface="Times New Roman"/>
              </a:rPr>
              <a:t> </a:t>
            </a:r>
            <a:r>
              <a:rPr sz="682" spc="37" dirty="0">
                <a:latin typeface="Times New Roman"/>
                <a:cs typeface="Times New Roman"/>
              </a:rPr>
              <a:t>patent</a:t>
            </a:r>
            <a:r>
              <a:rPr sz="682" spc="58" dirty="0">
                <a:latin typeface="Times New Roman"/>
                <a:cs typeface="Times New Roman"/>
              </a:rPr>
              <a:t> </a:t>
            </a:r>
            <a:r>
              <a:rPr sz="682" spc="14" dirty="0">
                <a:latin typeface="Times New Roman"/>
                <a:cs typeface="Times New Roman"/>
              </a:rPr>
              <a:t>by</a:t>
            </a:r>
            <a:r>
              <a:rPr sz="682" spc="58" dirty="0">
                <a:latin typeface="Times New Roman"/>
                <a:cs typeface="Times New Roman"/>
              </a:rPr>
              <a:t> </a:t>
            </a:r>
            <a:r>
              <a:rPr sz="682" spc="7" dirty="0">
                <a:latin typeface="Times New Roman"/>
                <a:cs typeface="Times New Roman"/>
              </a:rPr>
              <a:t>looking</a:t>
            </a:r>
            <a:r>
              <a:rPr sz="682" spc="61" dirty="0">
                <a:latin typeface="Times New Roman"/>
                <a:cs typeface="Times New Roman"/>
              </a:rPr>
              <a:t> </a:t>
            </a:r>
            <a:r>
              <a:rPr sz="682" spc="55" dirty="0">
                <a:latin typeface="Times New Roman"/>
                <a:cs typeface="Times New Roman"/>
              </a:rPr>
              <a:t>at</a:t>
            </a:r>
            <a:r>
              <a:rPr sz="682" spc="58" dirty="0">
                <a:latin typeface="Times New Roman"/>
                <a:cs typeface="Times New Roman"/>
              </a:rPr>
              <a:t> </a:t>
            </a:r>
            <a:r>
              <a:rPr sz="682" spc="34" dirty="0">
                <a:latin typeface="Times New Roman"/>
                <a:cs typeface="Times New Roman"/>
              </a:rPr>
              <a:t>the</a:t>
            </a:r>
            <a:r>
              <a:rPr sz="682" spc="58" dirty="0">
                <a:latin typeface="Times New Roman"/>
                <a:cs typeface="Times New Roman"/>
              </a:rPr>
              <a:t> </a:t>
            </a:r>
            <a:r>
              <a:rPr sz="682" spc="17" dirty="0">
                <a:latin typeface="Times New Roman"/>
                <a:cs typeface="Times New Roman"/>
              </a:rPr>
              <a:t>network</a:t>
            </a:r>
            <a:r>
              <a:rPr sz="682" spc="58" dirty="0">
                <a:latin typeface="Times New Roman"/>
                <a:cs typeface="Times New Roman"/>
              </a:rPr>
              <a:t> </a:t>
            </a:r>
            <a:r>
              <a:rPr sz="682" spc="55" dirty="0">
                <a:latin typeface="Times New Roman"/>
                <a:cs typeface="Times New Roman"/>
              </a:rPr>
              <a:t>at</a:t>
            </a:r>
            <a:r>
              <a:rPr sz="682" spc="58" dirty="0">
                <a:latin typeface="Times New Roman"/>
                <a:cs typeface="Times New Roman"/>
              </a:rPr>
              <a:t> </a:t>
            </a:r>
            <a:r>
              <a:rPr sz="682" dirty="0">
                <a:latin typeface="Times New Roman"/>
                <a:cs typeface="Times New Roman"/>
              </a:rPr>
              <a:t>2014.</a:t>
            </a:r>
            <a:r>
              <a:rPr sz="682" spc="136" dirty="0">
                <a:latin typeface="Times New Roman"/>
                <a:cs typeface="Times New Roman"/>
              </a:rPr>
              <a:t> </a:t>
            </a:r>
            <a:r>
              <a:rPr sz="682" spc="34" dirty="0">
                <a:latin typeface="Times New Roman"/>
                <a:cs typeface="Times New Roman"/>
              </a:rPr>
              <a:t>Standard</a:t>
            </a:r>
            <a:r>
              <a:rPr sz="682" spc="58" dirty="0">
                <a:latin typeface="Times New Roman"/>
                <a:cs typeface="Times New Roman"/>
              </a:rPr>
              <a:t> </a:t>
            </a:r>
            <a:r>
              <a:rPr sz="682" spc="20" dirty="0">
                <a:latin typeface="Times New Roman"/>
                <a:cs typeface="Times New Roman"/>
              </a:rPr>
              <a:t>error</a:t>
            </a:r>
            <a:r>
              <a:rPr sz="682" spc="58" dirty="0">
                <a:latin typeface="Times New Roman"/>
                <a:cs typeface="Times New Roman"/>
              </a:rPr>
              <a:t> </a:t>
            </a:r>
            <a:r>
              <a:rPr sz="682" spc="24" dirty="0">
                <a:latin typeface="Times New Roman"/>
                <a:cs typeface="Times New Roman"/>
              </a:rPr>
              <a:t>are</a:t>
            </a:r>
            <a:r>
              <a:rPr sz="682" spc="58" dirty="0">
                <a:latin typeface="Times New Roman"/>
                <a:cs typeface="Times New Roman"/>
              </a:rPr>
              <a:t> </a:t>
            </a:r>
            <a:r>
              <a:rPr sz="682" spc="17" dirty="0">
                <a:latin typeface="Times New Roman"/>
                <a:cs typeface="Times New Roman"/>
              </a:rPr>
              <a:t>in</a:t>
            </a:r>
            <a:r>
              <a:rPr sz="682" spc="58" dirty="0">
                <a:latin typeface="Times New Roman"/>
                <a:cs typeface="Times New Roman"/>
              </a:rPr>
              <a:t> </a:t>
            </a:r>
            <a:r>
              <a:rPr sz="682" spc="20" dirty="0">
                <a:latin typeface="Times New Roman"/>
                <a:cs typeface="Times New Roman"/>
              </a:rPr>
              <a:t>parenthesis.</a:t>
            </a:r>
            <a:endParaRPr sz="682" dirty="0">
              <a:latin typeface="Times New Roman"/>
              <a:cs typeface="Times New Roman"/>
            </a:endParaRPr>
          </a:p>
          <a:p>
            <a:pPr marL="8659" algn="just">
              <a:lnSpc>
                <a:spcPts val="815"/>
              </a:lnSpc>
            </a:pPr>
            <a:r>
              <a:rPr sz="682" spc="20" dirty="0">
                <a:latin typeface="Times New Roman"/>
                <a:cs typeface="Times New Roman"/>
              </a:rPr>
              <a:t>=significant </a:t>
            </a:r>
            <a:r>
              <a:rPr sz="682" spc="55" dirty="0">
                <a:latin typeface="Times New Roman"/>
                <a:cs typeface="Times New Roman"/>
              </a:rPr>
              <a:t>at </a:t>
            </a:r>
            <a:r>
              <a:rPr sz="682" spc="-3" dirty="0">
                <a:latin typeface="Times New Roman"/>
                <a:cs typeface="Times New Roman"/>
              </a:rPr>
              <a:t>10% </a:t>
            </a:r>
            <a:r>
              <a:rPr sz="682" dirty="0">
                <a:latin typeface="Times New Roman"/>
                <a:cs typeface="Times New Roman"/>
              </a:rPr>
              <a:t>level, </a:t>
            </a:r>
            <a:r>
              <a:rPr sz="682" spc="17" dirty="0">
                <a:latin typeface="Times New Roman"/>
                <a:cs typeface="Times New Roman"/>
              </a:rPr>
              <a:t>**=significant </a:t>
            </a:r>
            <a:r>
              <a:rPr sz="682" spc="55" dirty="0">
                <a:latin typeface="Times New Roman"/>
                <a:cs typeface="Times New Roman"/>
              </a:rPr>
              <a:t>at </a:t>
            </a:r>
            <a:r>
              <a:rPr sz="682" spc="-3" dirty="0">
                <a:latin typeface="Times New Roman"/>
                <a:cs typeface="Times New Roman"/>
              </a:rPr>
              <a:t>5% </a:t>
            </a:r>
            <a:r>
              <a:rPr sz="682" dirty="0">
                <a:latin typeface="Times New Roman"/>
                <a:cs typeface="Times New Roman"/>
              </a:rPr>
              <a:t>level, </a:t>
            </a:r>
            <a:r>
              <a:rPr sz="682" spc="17" dirty="0">
                <a:latin typeface="Times New Roman"/>
                <a:cs typeface="Times New Roman"/>
              </a:rPr>
              <a:t>***=significant </a:t>
            </a:r>
            <a:r>
              <a:rPr sz="682" spc="55" dirty="0">
                <a:latin typeface="Times New Roman"/>
                <a:cs typeface="Times New Roman"/>
              </a:rPr>
              <a:t>at </a:t>
            </a:r>
            <a:r>
              <a:rPr sz="682" spc="-3" dirty="0">
                <a:latin typeface="Times New Roman"/>
                <a:cs typeface="Times New Roman"/>
              </a:rPr>
              <a:t>1%  </a:t>
            </a:r>
            <a:r>
              <a:rPr sz="682" spc="82" dirty="0">
                <a:latin typeface="Times New Roman"/>
                <a:cs typeface="Times New Roman"/>
              </a:rPr>
              <a:t> </a:t>
            </a:r>
            <a:r>
              <a:rPr sz="682" dirty="0">
                <a:latin typeface="Times New Roman"/>
                <a:cs typeface="Times New Roman"/>
              </a:rPr>
              <a:t>level.</a:t>
            </a:r>
          </a:p>
        </p:txBody>
      </p:sp>
    </p:spTree>
    <p:extLst>
      <p:ext uri="{BB962C8B-B14F-4D97-AF65-F5344CB8AC3E}">
        <p14:creationId xmlns:p14="http://schemas.microsoft.com/office/powerpoint/2010/main" val="28992198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76200"/>
            <a:ext cx="9144000" cy="1066800"/>
          </a:xfrm>
          <a:noFill/>
        </p:spPr>
        <p:txBody>
          <a:bodyPr/>
          <a:lstStyle/>
          <a:p>
            <a:pPr algn="ctr">
              <a:spcBef>
                <a:spcPct val="50000"/>
              </a:spcBef>
            </a:pPr>
            <a:r>
              <a:rPr lang="en-US" altLang="en-US" sz="2800" dirty="0">
                <a:cs typeface="Calibri" panose="020F0502020204030204" pitchFamily="34" charset="0"/>
              </a:rPr>
              <a:t>International Comparison</a:t>
            </a:r>
          </a:p>
        </p:txBody>
      </p:sp>
      <p:sp>
        <p:nvSpPr>
          <p:cNvPr id="18435" name="Text Box 3"/>
          <p:cNvSpPr txBox="1">
            <a:spLocks noChangeArrowheads="1"/>
          </p:cNvSpPr>
          <p:nvPr/>
        </p:nvSpPr>
        <p:spPr bwMode="auto">
          <a:xfrm>
            <a:off x="0" y="738188"/>
            <a:ext cx="9144000" cy="4893647"/>
          </a:xfrm>
          <a:prstGeom prst="rect">
            <a:avLst/>
          </a:prstGeom>
          <a:noFill/>
          <a:ln>
            <a:noFill/>
          </a:ln>
          <a:extLst/>
        </p:spPr>
        <p:txBody>
          <a:bodyPr>
            <a:spAutoFit/>
          </a:bodyPr>
          <a:lstStyle>
            <a:lvl1pPr marL="342900" indent="-342900"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lgn="l" rtl="0">
              <a:spcBef>
                <a:spcPct val="50000"/>
              </a:spcBef>
              <a:buNone/>
            </a:pPr>
            <a:endParaRPr lang="en-US" altLang="en-US" sz="2400" b="1" dirty="0">
              <a:latin typeface="Calibri" panose="020F0502020204030204" pitchFamily="34" charset="0"/>
              <a:cs typeface="Calibri" panose="020F0502020204030204" pitchFamily="34" charset="0"/>
            </a:endParaRPr>
          </a:p>
          <a:p>
            <a:pPr algn="l" rtl="0" eaLnBrk="1" hangingPunct="1">
              <a:spcBef>
                <a:spcPct val="50000"/>
              </a:spcBef>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a:p>
            <a:pPr marL="0" indent="0" algn="l" rtl="0" eaLnBrk="1" hangingPunct="1">
              <a:spcBef>
                <a:spcPct val="50000"/>
              </a:spcBef>
              <a:buNone/>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a:p>
            <a:pPr algn="l" rtl="0" eaLnBrk="1" hangingPunct="1">
              <a:spcBef>
                <a:spcPct val="50000"/>
              </a:spcBef>
            </a:pPr>
            <a:endParaRPr lang="en-US" altLang="en-US" sz="2400" b="1" dirty="0">
              <a:latin typeface="Comic Sans MS" panose="030F0702030302020204" pitchFamily="66"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321761397"/>
              </p:ext>
            </p:extLst>
          </p:nvPr>
        </p:nvGraphicFramePr>
        <p:xfrm>
          <a:off x="533400" y="992188"/>
          <a:ext cx="8382000" cy="5256212"/>
        </p:xfrm>
        <a:graphic>
          <a:graphicData uri="http://schemas.openxmlformats.org/presentationml/2006/ole">
            <mc:AlternateContent xmlns:mc="http://schemas.openxmlformats.org/markup-compatibility/2006">
              <mc:Choice xmlns:v="urn:schemas-microsoft-com:vml" Requires="v">
                <p:oleObj spid="_x0000_s12311" name="Document" r:id="rId3" imgW="6146881" imgH="3896761" progId="Word.Document.12">
                  <p:embed/>
                </p:oleObj>
              </mc:Choice>
              <mc:Fallback>
                <p:oleObj name="Document" r:id="rId3" imgW="6146881" imgH="3896761" progId="Word.Document.12">
                  <p:embed/>
                  <p:pic>
                    <p:nvPicPr>
                      <p:cNvPr id="0" name=""/>
                      <p:cNvPicPr/>
                      <p:nvPr/>
                    </p:nvPicPr>
                    <p:blipFill>
                      <a:blip r:embed="rId4"/>
                      <a:stretch>
                        <a:fillRect/>
                      </a:stretch>
                    </p:blipFill>
                    <p:spPr>
                      <a:xfrm>
                        <a:off x="533400" y="992188"/>
                        <a:ext cx="8382000" cy="5256212"/>
                      </a:xfrm>
                      <a:prstGeom prst="rect">
                        <a:avLst/>
                      </a:prstGeom>
                    </p:spPr>
                  </p:pic>
                </p:oleObj>
              </mc:Fallback>
            </mc:AlternateContent>
          </a:graphicData>
        </a:graphic>
      </p:graphicFrame>
    </p:spTree>
    <p:extLst>
      <p:ext uri="{BB962C8B-B14F-4D97-AF65-F5344CB8AC3E}">
        <p14:creationId xmlns:p14="http://schemas.microsoft.com/office/powerpoint/2010/main" val="110629240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Introduction: Knowledge Spillovers</a:t>
            </a:r>
          </a:p>
        </p:txBody>
      </p:sp>
      <p:sp>
        <p:nvSpPr>
          <p:cNvPr id="3" name="Content Placeholder 2"/>
          <p:cNvSpPr>
            <a:spLocks noGrp="1"/>
          </p:cNvSpPr>
          <p:nvPr>
            <p:ph idx="1"/>
          </p:nvPr>
        </p:nvSpPr>
        <p:spPr>
          <a:xfrm>
            <a:off x="0" y="914400"/>
            <a:ext cx="9144000" cy="5638800"/>
          </a:xfrm>
        </p:spPr>
        <p:txBody>
          <a:bodyPr/>
          <a:lstStyle/>
          <a:p>
            <a:r>
              <a:rPr lang="en-US" dirty="0"/>
              <a:t>Knowledge spillovers lie at the heart of modern theories of endogenous growth (</a:t>
            </a:r>
            <a:r>
              <a:rPr lang="en-US" dirty="0" err="1"/>
              <a:t>Romer</a:t>
            </a:r>
            <a:r>
              <a:rPr lang="en-US" dirty="0"/>
              <a:t>, 1990; </a:t>
            </a:r>
            <a:r>
              <a:rPr lang="en-US" dirty="0" err="1"/>
              <a:t>Acemoglu</a:t>
            </a:r>
            <a:r>
              <a:rPr lang="en-US" dirty="0"/>
              <a:t>, 2007), Trade (Grossman &amp; </a:t>
            </a:r>
            <a:r>
              <a:rPr lang="en-US" dirty="0" err="1"/>
              <a:t>Helpman</a:t>
            </a:r>
            <a:r>
              <a:rPr lang="en-US" dirty="0"/>
              <a:t>, 1991)</a:t>
            </a:r>
          </a:p>
          <a:p>
            <a:endParaRPr lang="en-US" dirty="0"/>
          </a:p>
          <a:p>
            <a:r>
              <a:rPr lang="en-US" dirty="0"/>
              <a:t>Research assumed that spillovers flow through products or services embodying new technology.  Firms reverse-engineer technologies without ever having direct contact between their R&amp;D engineers and those of innovating firm</a:t>
            </a:r>
          </a:p>
          <a:p>
            <a:endParaRPr lang="en-US" dirty="0"/>
          </a:p>
          <a:p>
            <a:r>
              <a:rPr lang="en-US" dirty="0"/>
              <a:t>High-tech R&amp;D is done by teams. Working in teams necessarily involves exchanging ideas &amp; sharing information. Participants of such research teams carry this knowledge to other teams in which they are involved</a:t>
            </a:r>
          </a:p>
          <a:p>
            <a:endParaRPr lang="en-US" dirty="0"/>
          </a:p>
          <a:p>
            <a:r>
              <a:rPr lang="en-US" dirty="0"/>
              <a:t>In modern technology-intensive industries, spillovers are also likely occur through more direct interaction between individuals who work together and exchange ideas and information.</a:t>
            </a:r>
          </a:p>
          <a:p>
            <a:pPr marL="0" indent="0">
              <a:buNone/>
            </a:pPr>
            <a:r>
              <a:rPr lang="en-US" dirty="0"/>
              <a:t>  </a:t>
            </a:r>
          </a:p>
          <a:p>
            <a:r>
              <a:rPr lang="en-US" dirty="0"/>
              <a:t>The networks traced out by collaborations can become a key mechanism through which knowledge flows. </a:t>
            </a:r>
          </a:p>
        </p:txBody>
      </p:sp>
    </p:spTree>
    <p:extLst>
      <p:ext uri="{BB962C8B-B14F-4D97-AF65-F5344CB8AC3E}">
        <p14:creationId xmlns:p14="http://schemas.microsoft.com/office/powerpoint/2010/main" val="411094377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579438"/>
          </a:xfrm>
        </p:spPr>
        <p:txBody>
          <a:bodyPr/>
          <a:lstStyle/>
          <a:p>
            <a:pPr algn="ctr"/>
            <a:r>
              <a:rPr lang="en-US" dirty="0"/>
              <a:t>Next Steps + Brief Conclusions</a:t>
            </a:r>
          </a:p>
        </p:txBody>
      </p:sp>
      <p:sp>
        <p:nvSpPr>
          <p:cNvPr id="3" name="Content Placeholder 2"/>
          <p:cNvSpPr>
            <a:spLocks noGrp="1"/>
          </p:cNvSpPr>
          <p:nvPr>
            <p:ph idx="1"/>
          </p:nvPr>
        </p:nvSpPr>
        <p:spPr>
          <a:xfrm>
            <a:off x="152400" y="685800"/>
            <a:ext cx="8753475" cy="4800600"/>
          </a:xfrm>
        </p:spPr>
        <p:txBody>
          <a:bodyPr/>
          <a:lstStyle/>
          <a:p>
            <a:r>
              <a:rPr lang="en-US" dirty="0"/>
              <a:t>We can use measure closeness and degree of each patent in a different way, i.e., by using the innovator network (results robust)</a:t>
            </a:r>
          </a:p>
          <a:p>
            <a:endParaRPr lang="en-US" dirty="0"/>
          </a:p>
          <a:p>
            <a:r>
              <a:rPr lang="en-US" dirty="0"/>
              <a:t>We should examine thickness of the networks (two patents are “thickly” connected if they have more than one contributor in common</a:t>
            </a:r>
          </a:p>
          <a:p>
            <a:endParaRPr lang="en-US" dirty="0"/>
          </a:p>
          <a:p>
            <a:r>
              <a:rPr lang="en-US" dirty="0"/>
              <a:t>Expand to more countries + industries (digital medicine + fin-tech)</a:t>
            </a:r>
          </a:p>
          <a:p>
            <a:endParaRPr lang="en-US" dirty="0"/>
          </a:p>
          <a:p>
            <a:r>
              <a:rPr lang="en-US" dirty="0"/>
              <a:t>For nearly a quarter century, researchers have used patent citation data to trace out knowledge spillovers across inventions, organizations, and regions. </a:t>
            </a:r>
          </a:p>
          <a:p>
            <a:endParaRPr lang="en-US" dirty="0"/>
          </a:p>
          <a:p>
            <a:r>
              <a:rPr lang="en-US" dirty="0"/>
              <a:t>From the inception of this literature, researchers have recognized the potential importance of direct interaction between inventors, but relatively few studies have sought to measure inventor networks explicitly.</a:t>
            </a:r>
          </a:p>
          <a:p>
            <a:endParaRPr lang="en-US" dirty="0"/>
          </a:p>
          <a:p>
            <a:r>
              <a:rPr lang="en-US" dirty="0"/>
              <a:t>Fewer still have sought to quantify the degree to which these networks function as mechanisms for the transmission of knowledge spillovers. </a:t>
            </a:r>
          </a:p>
        </p:txBody>
      </p:sp>
    </p:spTree>
    <p:extLst>
      <p:ext uri="{BB962C8B-B14F-4D97-AF65-F5344CB8AC3E}">
        <p14:creationId xmlns:p14="http://schemas.microsoft.com/office/powerpoint/2010/main" val="53405100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
            <a:ext cx="9144000" cy="914400"/>
          </a:xfrm>
        </p:spPr>
        <p:txBody>
          <a:bodyPr/>
          <a:lstStyle/>
          <a:p>
            <a:pPr eaLnBrk="1" hangingPunct="1"/>
            <a:r>
              <a:rPr lang="en-US" altLang="en-US" sz="2400" dirty="0">
                <a:latin typeface="Comic Sans MS" panose="030F0702030302020204" pitchFamily="66" charset="0"/>
              </a:rPr>
              <a:t>Figure: OSS - Projects in strongly connected component</a:t>
            </a:r>
          </a:p>
        </p:txBody>
      </p:sp>
      <p:pic>
        <p:nvPicPr>
          <p:cNvPr id="2253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3050" y="498475"/>
            <a:ext cx="6057900" cy="651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406787746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Literature on Knowledge Spillovers</a:t>
            </a:r>
          </a:p>
        </p:txBody>
      </p:sp>
      <p:sp>
        <p:nvSpPr>
          <p:cNvPr id="3" name="Content Placeholder 2"/>
          <p:cNvSpPr>
            <a:spLocks noGrp="1"/>
          </p:cNvSpPr>
          <p:nvPr>
            <p:ph idx="1"/>
          </p:nvPr>
        </p:nvSpPr>
        <p:spPr>
          <a:xfrm>
            <a:off x="381000" y="960438"/>
            <a:ext cx="8610600" cy="5668962"/>
          </a:xfrm>
        </p:spPr>
        <p:txBody>
          <a:bodyPr/>
          <a:lstStyle/>
          <a:p>
            <a:r>
              <a:rPr lang="en-US" dirty="0"/>
              <a:t>Our paper is related to two strands of literature.  </a:t>
            </a:r>
          </a:p>
          <a:p>
            <a:endParaRPr lang="en-US" u="sng" dirty="0"/>
          </a:p>
          <a:p>
            <a:r>
              <a:rPr lang="en-US" u="sng" dirty="0"/>
              <a:t>First strand:</a:t>
            </a:r>
            <a:r>
              <a:rPr lang="en-US" dirty="0"/>
              <a:t>  Patent Literature</a:t>
            </a:r>
          </a:p>
          <a:p>
            <a:endParaRPr lang="en-US" dirty="0"/>
          </a:p>
          <a:p>
            <a:r>
              <a:rPr lang="en-US" dirty="0" err="1"/>
              <a:t>Trajtenberg</a:t>
            </a:r>
            <a:r>
              <a:rPr lang="en-US" dirty="0"/>
              <a:t> (1988, 1990,) uses patent citations as measures of the quality of innovations. </a:t>
            </a:r>
          </a:p>
          <a:p>
            <a:endParaRPr lang="en-US" dirty="0"/>
          </a:p>
          <a:p>
            <a:r>
              <a:rPr lang="en-US" dirty="0"/>
              <a:t>Empirical techniques developed by Jaffe, </a:t>
            </a:r>
            <a:r>
              <a:rPr lang="en-US" dirty="0" err="1"/>
              <a:t>Trajtenberg</a:t>
            </a:r>
            <a:r>
              <a:rPr lang="en-US" dirty="0"/>
              <a:t>, and Henderson (1992) and Jaffe and </a:t>
            </a:r>
            <a:r>
              <a:rPr lang="en-US" dirty="0" err="1"/>
              <a:t>Trajtenberg</a:t>
            </a:r>
            <a:r>
              <a:rPr lang="en-US" dirty="0"/>
              <a:t> (2002) used patent citations to measure knowledge spillovers across time and space.  </a:t>
            </a:r>
          </a:p>
          <a:p>
            <a:endParaRPr lang="en-US" dirty="0"/>
          </a:p>
          <a:p>
            <a:r>
              <a:rPr lang="en-US" dirty="0"/>
              <a:t>Literature sought to directly measure connections between inventions that might mediate knowledge spillovers  </a:t>
            </a:r>
          </a:p>
        </p:txBody>
      </p:sp>
    </p:spTree>
    <p:extLst>
      <p:ext uri="{BB962C8B-B14F-4D97-AF65-F5344CB8AC3E}">
        <p14:creationId xmlns:p14="http://schemas.microsoft.com/office/powerpoint/2010/main" val="387873154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579438"/>
          </a:xfrm>
        </p:spPr>
        <p:txBody>
          <a:bodyPr/>
          <a:lstStyle/>
          <a:p>
            <a:pPr algn="ctr"/>
            <a:r>
              <a:rPr lang="en-US" dirty="0"/>
              <a:t>Literature on Knowledge Spillovers</a:t>
            </a:r>
          </a:p>
        </p:txBody>
      </p:sp>
      <p:sp>
        <p:nvSpPr>
          <p:cNvPr id="3" name="Content Placeholder 2"/>
          <p:cNvSpPr>
            <a:spLocks noGrp="1"/>
          </p:cNvSpPr>
          <p:nvPr>
            <p:ph idx="1"/>
          </p:nvPr>
        </p:nvSpPr>
        <p:spPr>
          <a:xfrm>
            <a:off x="152400" y="914400"/>
            <a:ext cx="8839200" cy="5638800"/>
          </a:xfrm>
        </p:spPr>
        <p:txBody>
          <a:bodyPr/>
          <a:lstStyle/>
          <a:p>
            <a:r>
              <a:rPr lang="en-US" u="sng" dirty="0"/>
              <a:t>Second strand</a:t>
            </a:r>
            <a:r>
              <a:rPr lang="en-US" dirty="0"/>
              <a:t>:  Network Literature</a:t>
            </a:r>
          </a:p>
          <a:p>
            <a:endParaRPr lang="en-US" u="sng" dirty="0"/>
          </a:p>
          <a:p>
            <a:r>
              <a:rPr lang="en-US" dirty="0"/>
              <a:t>Studies that examine relationship between network structure and behavior/performance: </a:t>
            </a:r>
          </a:p>
          <a:p>
            <a:endParaRPr lang="en-US" dirty="0"/>
          </a:p>
          <a:p>
            <a:r>
              <a:rPr lang="en-US" u="sng" dirty="0"/>
              <a:t>Network structure and behavior” </a:t>
            </a:r>
            <a:r>
              <a:rPr lang="en-US" dirty="0"/>
              <a:t>(</a:t>
            </a:r>
            <a:r>
              <a:rPr lang="en-US" dirty="0" err="1"/>
              <a:t>Ballester</a:t>
            </a:r>
            <a:r>
              <a:rPr lang="en-US" dirty="0"/>
              <a:t>, </a:t>
            </a:r>
            <a:r>
              <a:rPr lang="en-US" dirty="0" err="1"/>
              <a:t>Calvó-Armengol</a:t>
            </a:r>
            <a:r>
              <a:rPr lang="en-US" dirty="0"/>
              <a:t>, &amp; </a:t>
            </a:r>
            <a:r>
              <a:rPr lang="en-US" dirty="0" err="1"/>
              <a:t>Zenou</a:t>
            </a:r>
            <a:r>
              <a:rPr lang="en-US" dirty="0"/>
              <a:t>, 2006; </a:t>
            </a:r>
            <a:r>
              <a:rPr lang="en-US" dirty="0" err="1"/>
              <a:t>Calvo-Armengol</a:t>
            </a:r>
            <a:r>
              <a:rPr lang="en-US" dirty="0"/>
              <a:t> &amp; Jackson, 2004; Goyal, van der </a:t>
            </a:r>
            <a:r>
              <a:rPr lang="en-US" dirty="0" err="1"/>
              <a:t>Leij</a:t>
            </a:r>
            <a:r>
              <a:rPr lang="en-US" dirty="0"/>
              <a:t> and Moraga-Gonzalez, 2006; Jackson &amp; Yariv, 2007; </a:t>
            </a:r>
            <a:r>
              <a:rPr lang="en-US" dirty="0" err="1"/>
              <a:t>Karlan</a:t>
            </a:r>
            <a:r>
              <a:rPr lang="en-US" dirty="0"/>
              <a:t>, Mobius, </a:t>
            </a:r>
            <a:r>
              <a:rPr lang="en-US" dirty="0" err="1"/>
              <a:t>Rosenblat</a:t>
            </a:r>
            <a:r>
              <a:rPr lang="en-US" dirty="0"/>
              <a:t>, &amp; </a:t>
            </a:r>
            <a:r>
              <a:rPr lang="en-US" dirty="0" err="1"/>
              <a:t>Szeidl</a:t>
            </a:r>
            <a:r>
              <a:rPr lang="en-US" dirty="0"/>
              <a:t>, 2009)</a:t>
            </a:r>
          </a:p>
          <a:p>
            <a:endParaRPr lang="en-US" u="sng" dirty="0"/>
          </a:p>
          <a:p>
            <a:r>
              <a:rPr lang="en-US" u="sng" dirty="0"/>
              <a:t>Network structure and performance: </a:t>
            </a:r>
            <a:r>
              <a:rPr lang="en-US" dirty="0"/>
              <a:t>Ahuja, 2000; </a:t>
            </a:r>
            <a:r>
              <a:rPr lang="en-US" dirty="0" err="1"/>
              <a:t>Calvó-Armengol</a:t>
            </a:r>
            <a:r>
              <a:rPr lang="en-US" dirty="0"/>
              <a:t>, </a:t>
            </a:r>
            <a:r>
              <a:rPr lang="en-US" dirty="0" err="1"/>
              <a:t>Patacchini</a:t>
            </a:r>
            <a:r>
              <a:rPr lang="en-US" dirty="0"/>
              <a:t>, &amp; </a:t>
            </a:r>
            <a:r>
              <a:rPr lang="en-US" dirty="0" err="1"/>
              <a:t>Zenou</a:t>
            </a:r>
            <a:r>
              <a:rPr lang="en-US" dirty="0"/>
              <a:t>, 2009, Fershtman and Gandal, 2011</a:t>
            </a:r>
          </a:p>
          <a:p>
            <a:endParaRPr lang="en-US" dirty="0"/>
          </a:p>
          <a:p>
            <a:r>
              <a:rPr lang="en-US" dirty="0"/>
              <a:t>This research highlights the importance of direct interaction among researchers/inventors as a conduit for flows of frontier scientific knowledge.</a:t>
            </a:r>
          </a:p>
          <a:p>
            <a:endParaRPr lang="en-US" dirty="0"/>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71674958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579438"/>
          </a:xfrm>
        </p:spPr>
        <p:txBody>
          <a:bodyPr/>
          <a:lstStyle/>
          <a:p>
            <a:pPr algn="ctr"/>
            <a:r>
              <a:rPr lang="en-US" dirty="0"/>
              <a:t>Our Paper/Results</a:t>
            </a:r>
          </a:p>
        </p:txBody>
      </p:sp>
      <p:sp>
        <p:nvSpPr>
          <p:cNvPr id="3" name="Content Placeholder 2"/>
          <p:cNvSpPr>
            <a:spLocks noGrp="1"/>
          </p:cNvSpPr>
          <p:nvPr>
            <p:ph idx="1"/>
          </p:nvPr>
        </p:nvSpPr>
        <p:spPr>
          <a:xfrm>
            <a:off x="76200" y="685800"/>
            <a:ext cx="9067800" cy="4800600"/>
          </a:xfrm>
        </p:spPr>
        <p:txBody>
          <a:bodyPr/>
          <a:lstStyle/>
          <a:p>
            <a:r>
              <a:rPr lang="en-US" dirty="0"/>
              <a:t>No work on impact of the collaboration network traced out by coinventions (inventors appearing together on same patent) on knowledge flows/quality.  </a:t>
            </a:r>
          </a:p>
          <a:p>
            <a:endParaRPr lang="en-US" dirty="0"/>
          </a:p>
          <a:p>
            <a:r>
              <a:rPr lang="en-US" dirty="0"/>
              <a:t>Our goal is to examine the association between this collaboration network structure and quality of the patents</a:t>
            </a:r>
          </a:p>
          <a:p>
            <a:endParaRPr lang="en-US" dirty="0"/>
          </a:p>
          <a:p>
            <a:r>
              <a:rPr lang="en-US" dirty="0"/>
              <a:t>We apply Fershtman and Gandal (2011) model to examine the existence of collaborator network-mediated knowledge spillovers in ICT/IS</a:t>
            </a:r>
          </a:p>
          <a:p>
            <a:endParaRPr lang="en-US" b="1" dirty="0"/>
          </a:p>
          <a:p>
            <a:r>
              <a:rPr lang="en-US" dirty="0"/>
              <a:t>Using data from U.S. PTO patents in ICT/IS , we find that quality of Israeli information security inventions is systematically linked to characteristics of collaborative network generated by Israeli inventors. </a:t>
            </a:r>
          </a:p>
          <a:p>
            <a:endParaRPr lang="en-US" dirty="0"/>
          </a:p>
          <a:p>
            <a:r>
              <a:rPr lang="en-US" dirty="0"/>
              <a:t>This suggests that there are knowledge spillovers from connections in the Israeli network</a:t>
            </a:r>
          </a:p>
          <a:p>
            <a:endParaRPr lang="en-US" dirty="0"/>
          </a:p>
          <a:p>
            <a:endParaRPr lang="en-US" dirty="0"/>
          </a:p>
        </p:txBody>
      </p:sp>
    </p:spTree>
    <p:extLst>
      <p:ext uri="{BB962C8B-B14F-4D97-AF65-F5344CB8AC3E}">
        <p14:creationId xmlns:p14="http://schemas.microsoft.com/office/powerpoint/2010/main" val="183394293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Road Map</a:t>
            </a:r>
          </a:p>
        </p:txBody>
      </p:sp>
      <p:sp>
        <p:nvSpPr>
          <p:cNvPr id="3" name="Content Placeholder 2"/>
          <p:cNvSpPr>
            <a:spLocks noGrp="1"/>
          </p:cNvSpPr>
          <p:nvPr>
            <p:ph idx="1"/>
          </p:nvPr>
        </p:nvSpPr>
        <p:spPr>
          <a:xfrm>
            <a:off x="381000" y="1219200"/>
            <a:ext cx="8610600" cy="5486400"/>
          </a:xfrm>
        </p:spPr>
        <p:txBody>
          <a:bodyPr/>
          <a:lstStyle/>
          <a:p>
            <a:r>
              <a:rPr lang="en-US" dirty="0"/>
              <a:t>Introduction and Brief Literature Review</a:t>
            </a:r>
          </a:p>
          <a:p>
            <a:endParaRPr lang="en-US" dirty="0"/>
          </a:p>
          <a:p>
            <a:r>
              <a:rPr lang="en-US" dirty="0"/>
              <a:t>Motivation: Israeli high-tech: knowledge spillovers an “urban legend”</a:t>
            </a:r>
          </a:p>
          <a:p>
            <a:endParaRPr lang="en-US" dirty="0"/>
          </a:p>
          <a:p>
            <a:r>
              <a:rPr lang="en-US" dirty="0"/>
              <a:t>Introduction to Networks (and centrality measures)</a:t>
            </a:r>
          </a:p>
          <a:p>
            <a:pPr marL="0" indent="0">
              <a:buNone/>
            </a:pPr>
            <a:r>
              <a:rPr lang="en-US" dirty="0"/>
              <a:t> </a:t>
            </a:r>
          </a:p>
          <a:p>
            <a:r>
              <a:rPr lang="en-US" dirty="0"/>
              <a:t>Theoretical Foundation for Knowledge Spillovers</a:t>
            </a:r>
          </a:p>
          <a:p>
            <a:endParaRPr lang="en-US" dirty="0"/>
          </a:p>
          <a:p>
            <a:r>
              <a:rPr lang="en-US" dirty="0"/>
              <a:t>Data</a:t>
            </a:r>
          </a:p>
          <a:p>
            <a:endParaRPr lang="en-US" dirty="0"/>
          </a:p>
          <a:p>
            <a:r>
              <a:rPr lang="en-US" dirty="0"/>
              <a:t>Empirical Analysis</a:t>
            </a:r>
          </a:p>
          <a:p>
            <a:endParaRPr lang="en-US" dirty="0"/>
          </a:p>
          <a:p>
            <a:r>
              <a:rPr lang="en-US" dirty="0"/>
              <a:t>Discussion/Brief Conclusions</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12377218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8763000" cy="579438"/>
          </a:xfrm>
        </p:spPr>
        <p:txBody>
          <a:bodyPr/>
          <a:lstStyle/>
          <a:p>
            <a:pPr algn="ctr"/>
            <a:r>
              <a:rPr lang="en-US" dirty="0"/>
              <a:t>Paper Motivated by tightly connected networks in Israel</a:t>
            </a:r>
          </a:p>
        </p:txBody>
      </p:sp>
      <p:sp>
        <p:nvSpPr>
          <p:cNvPr id="3" name="Content Placeholder 2"/>
          <p:cNvSpPr>
            <a:spLocks noGrp="1"/>
          </p:cNvSpPr>
          <p:nvPr>
            <p:ph idx="1"/>
          </p:nvPr>
        </p:nvSpPr>
        <p:spPr>
          <a:xfrm>
            <a:off x="152400" y="1219200"/>
            <a:ext cx="8915400" cy="4800600"/>
          </a:xfrm>
        </p:spPr>
        <p:txBody>
          <a:bodyPr/>
          <a:lstStyle/>
          <a:p>
            <a:r>
              <a:rPr lang="en-US" dirty="0"/>
              <a:t>Israel is known as “Start-Up Nation” (after the 2009 book)</a:t>
            </a:r>
          </a:p>
          <a:p>
            <a:endParaRPr lang="en-US" dirty="0"/>
          </a:p>
          <a:p>
            <a:r>
              <a:rPr lang="en-US" dirty="0"/>
              <a:t>There is no rigorous work that examines a key belief about Israeli high-tech: knowledge spillovers. </a:t>
            </a:r>
          </a:p>
          <a:p>
            <a:endParaRPr lang="en-US" dirty="0"/>
          </a:p>
          <a:p>
            <a:r>
              <a:rPr lang="en-US" dirty="0"/>
              <a:t>These  knowledge spillovers are in many ways unique to Israel, which is a small country characterized by tightly connected networks.  </a:t>
            </a:r>
          </a:p>
          <a:p>
            <a:endParaRPr lang="en-US" dirty="0"/>
          </a:p>
          <a:p>
            <a:r>
              <a:rPr lang="en-US" dirty="0"/>
              <a:t>We examine information security, an industry in which Israel has emerged as important center of innovation.</a:t>
            </a:r>
          </a:p>
          <a:p>
            <a:endParaRPr lang="en-US" dirty="0"/>
          </a:p>
          <a:p>
            <a:r>
              <a:rPr lang="en-US" dirty="0"/>
              <a:t>Israeli prominence in this sector is often attributed, in part, to a dense network of personal collections and collaborations that has its genesis in  elite intelligence units in the Israeli Defense Forces</a:t>
            </a:r>
          </a:p>
        </p:txBody>
      </p:sp>
    </p:spTree>
    <p:extLst>
      <p:ext uri="{BB962C8B-B14F-4D97-AF65-F5344CB8AC3E}">
        <p14:creationId xmlns:p14="http://schemas.microsoft.com/office/powerpoint/2010/main" val="162886996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Israel as a Center of Innovation and R&amp;D</a:t>
            </a:r>
          </a:p>
        </p:txBody>
      </p:sp>
      <p:sp>
        <p:nvSpPr>
          <p:cNvPr id="3" name="Content Placeholder 2"/>
          <p:cNvSpPr>
            <a:spLocks noGrp="1"/>
          </p:cNvSpPr>
          <p:nvPr>
            <p:ph idx="1"/>
          </p:nvPr>
        </p:nvSpPr>
        <p:spPr>
          <a:xfrm>
            <a:off x="0" y="1219200"/>
            <a:ext cx="8991600" cy="4800600"/>
          </a:xfrm>
        </p:spPr>
        <p:txBody>
          <a:bodyPr/>
          <a:lstStyle/>
          <a:p>
            <a:r>
              <a:rPr lang="en-US" dirty="0"/>
              <a:t>Israel is recognized as one of the most innovative countries in the world. </a:t>
            </a:r>
          </a:p>
          <a:p>
            <a:endParaRPr lang="en-US" dirty="0"/>
          </a:p>
          <a:p>
            <a:r>
              <a:rPr lang="en-US" dirty="0"/>
              <a:t>Bloomberg index of Innovation, Israel #5 in world; Global Competitive Index, Israel #3 in innovation category</a:t>
            </a:r>
          </a:p>
          <a:p>
            <a:endParaRPr lang="en-US" dirty="0"/>
          </a:p>
          <a:p>
            <a:r>
              <a:rPr lang="en-US" dirty="0"/>
              <a:t>100 Israeli companies listed on the NASDAQ stock exchange</a:t>
            </a:r>
          </a:p>
          <a:p>
            <a:endParaRPr lang="en-US" dirty="0"/>
          </a:p>
          <a:p>
            <a:r>
              <a:rPr lang="en-US" dirty="0"/>
              <a:t>Leading players such as Intel, IBM, Google, Motorola, Apple, Microsoft, and many others have set up research centers in Israel</a:t>
            </a:r>
          </a:p>
          <a:p>
            <a:endParaRPr lang="en-US" dirty="0"/>
          </a:p>
          <a:p>
            <a:r>
              <a:rPr lang="en-US" dirty="0"/>
              <a:t>In contrast to other nations, many Israeli patents have US Assignees</a:t>
            </a:r>
          </a:p>
          <a:p>
            <a:endParaRPr lang="en-US" dirty="0"/>
          </a:p>
          <a:p>
            <a:r>
              <a:rPr lang="en-US" dirty="0"/>
              <a:t>In 2015, 95 international mergers &amp; acquisitions of Israeli high-tech companies</a:t>
            </a:r>
          </a:p>
        </p:txBody>
      </p:sp>
    </p:spTree>
    <p:extLst>
      <p:ext uri="{BB962C8B-B14F-4D97-AF65-F5344CB8AC3E}">
        <p14:creationId xmlns:p14="http://schemas.microsoft.com/office/powerpoint/2010/main" val="356779326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Uriel TAU">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riel TAU" id="{1EC0666D-19F3-46C5-8434-66400B1FE1F8}" vid="{7CE32249-7626-4AA2-AD72-0E25B9D1CDE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EEFD162-EDAF-40F1-8DE6-8C07E9AEC8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23529</TotalTime>
  <Words>2844</Words>
  <Application>Microsoft Office PowerPoint</Application>
  <PresentationFormat>On-screen Show (4:3)</PresentationFormat>
  <Paragraphs>413</Paragraphs>
  <Slides>31</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3</vt:i4>
      </vt:variant>
      <vt:variant>
        <vt:lpstr>Slide Titles</vt:lpstr>
      </vt:variant>
      <vt:variant>
        <vt:i4>31</vt:i4>
      </vt:variant>
    </vt:vector>
  </HeadingPairs>
  <TitlesOfParts>
    <vt:vector size="43" baseType="lpstr">
      <vt:lpstr>SimSun</vt:lpstr>
      <vt:lpstr>Arial</vt:lpstr>
      <vt:lpstr>Calibri</vt:lpstr>
      <vt:lpstr>Comic Sans MS</vt:lpstr>
      <vt:lpstr>Gill Sans</vt:lpstr>
      <vt:lpstr>Maiandra GD</vt:lpstr>
      <vt:lpstr>Times New Roman</vt:lpstr>
      <vt:lpstr>Wingdings</vt:lpstr>
      <vt:lpstr>Uriel TAU</vt:lpstr>
      <vt:lpstr>משוואה</vt:lpstr>
      <vt:lpstr>Document</vt:lpstr>
      <vt:lpstr>Microsoft Word Document</vt:lpstr>
      <vt:lpstr>Network-Mediated Knowledge Spillovers in ICT/Information Security </vt:lpstr>
      <vt:lpstr>Some general thoughts on empirical work in “digital era” </vt:lpstr>
      <vt:lpstr>Introduction: Knowledge Spillovers</vt:lpstr>
      <vt:lpstr>Literature on Knowledge Spillovers</vt:lpstr>
      <vt:lpstr>Literature on Knowledge Spillovers</vt:lpstr>
      <vt:lpstr>Our Paper/Results</vt:lpstr>
      <vt:lpstr>Road Map</vt:lpstr>
      <vt:lpstr>Paper Motivated by tightly connected networks in Israel</vt:lpstr>
      <vt:lpstr>Israel as a Center of Innovation and R&amp;D</vt:lpstr>
      <vt:lpstr>Research Involves Networks (e.g. Social network)   Example from Orgnet.com http://www.orgnet.com/sna.html </vt:lpstr>
      <vt:lpstr>Network Measures</vt:lpstr>
      <vt:lpstr>Example: constructing the patent and inventor networks </vt:lpstr>
      <vt:lpstr>Direct &amp; Indirect Spillovers</vt:lpstr>
      <vt:lpstr>Knowledge Spillover Interpretation of Network Measures</vt:lpstr>
      <vt:lpstr>Theoretical Foundation</vt:lpstr>
      <vt:lpstr>Data </vt:lpstr>
      <vt:lpstr>Data Continued</vt:lpstr>
      <vt:lpstr>Variables Employed in Study</vt:lpstr>
      <vt:lpstr>Construction of Israeli Information Security Patent Network</vt:lpstr>
      <vt:lpstr>US Information Security Patents by “Country” for 1985-2014</vt:lpstr>
      <vt:lpstr>Table 4: Israeli (USPTO) Information Security  Patents 1985-2014</vt:lpstr>
      <vt:lpstr>PowerPoint Presentation</vt:lpstr>
      <vt:lpstr>Dual Role of Patent Network</vt:lpstr>
      <vt:lpstr>Giant Component - Israeli Patents, Ex Ante Network</vt:lpstr>
      <vt:lpstr>Formation of Israeli Giant Formation</vt:lpstr>
      <vt:lpstr>U.S. Assignees (Information Security Patents)</vt:lpstr>
      <vt:lpstr>Results of Estimating (1) in log/log functional form (Dummy Variables for Grant Year)</vt:lpstr>
      <vt:lpstr>PowerPoint Presentation</vt:lpstr>
      <vt:lpstr>International Comparison</vt:lpstr>
      <vt:lpstr>Next Steps + Brief Conclusions</vt:lpstr>
      <vt:lpstr>Figure: OSS - Projects in strongly connected component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urielste@post.tau.ac.il;dlavie@ie.technion.ac.il</dc:creator>
  <cp:lastModifiedBy>Neil Gandal</cp:lastModifiedBy>
  <cp:revision>929</cp:revision>
  <cp:lastPrinted>2018-06-13T06:48:32Z</cp:lastPrinted>
  <dcterms:created xsi:type="dcterms:W3CDTF">2012-09-07T09:37:00Z</dcterms:created>
  <dcterms:modified xsi:type="dcterms:W3CDTF">2018-06-13T06:59:02Z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TC102867899990</vt:lpwstr>
  </property>
</Properties>
</file>