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338" r:id="rId3"/>
    <p:sldId id="676" r:id="rId4"/>
    <p:sldId id="691" r:id="rId5"/>
    <p:sldId id="683" r:id="rId6"/>
    <p:sldId id="682" r:id="rId7"/>
    <p:sldId id="678" r:id="rId8"/>
    <p:sldId id="671" r:id="rId9"/>
    <p:sldId id="269" r:id="rId10"/>
    <p:sldId id="272" r:id="rId11"/>
    <p:sldId id="275" r:id="rId12"/>
    <p:sldId id="690" r:id="rId13"/>
    <p:sldId id="677" r:id="rId14"/>
    <p:sldId id="685" r:id="rId15"/>
    <p:sldId id="679" r:id="rId16"/>
    <p:sldId id="680" r:id="rId17"/>
    <p:sldId id="684" r:id="rId18"/>
    <p:sldId id="686" r:id="rId19"/>
    <p:sldId id="688" r:id="rId20"/>
    <p:sldId id="306" r:id="rId21"/>
    <p:sldId id="307" r:id="rId22"/>
    <p:sldId id="672" r:id="rId23"/>
    <p:sldId id="689" r:id="rId24"/>
    <p:sldId id="694" r:id="rId25"/>
    <p:sldId id="681" r:id="rId26"/>
    <p:sldId id="311" r:id="rId27"/>
    <p:sldId id="312" r:id="rId28"/>
    <p:sldId id="69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4"/>
    <p:restoredTop sz="95846" autoAdjust="0"/>
  </p:normalViewPr>
  <p:slideViewPr>
    <p:cSldViewPr snapToGrid="0" snapToObjects="1">
      <p:cViewPr>
        <p:scale>
          <a:sx n="100" d="100"/>
          <a:sy n="100" d="100"/>
        </p:scale>
        <p:origin x="1768" y="328"/>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94C95-47FC-2448-BC11-1811C47CA46D}" type="datetimeFigureOut">
              <a:rPr lang="en-US" smtClean="0"/>
              <a:t>7/19/23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7E958-8EF6-E642-AD24-EC78C0AC27A7}" type="slidenum">
              <a:rPr lang="en-US" smtClean="0"/>
              <a:t>‹#›</a:t>
            </a:fld>
            <a:endParaRPr lang="en-US"/>
          </a:p>
        </p:txBody>
      </p:sp>
    </p:spTree>
    <p:extLst>
      <p:ext uri="{BB962C8B-B14F-4D97-AF65-F5344CB8AC3E}">
        <p14:creationId xmlns:p14="http://schemas.microsoft.com/office/powerpoint/2010/main" val="42411760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“Firm-Worker Profit Sharing Schemes”</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CC0A732-AF93-D244-B11B-3592E498D7C5}" type="slidenum">
              <a:rPr lang="en-US" smtClean="0"/>
              <a:t>1</a:t>
            </a:fld>
            <a:endParaRPr lang="en-US"/>
          </a:p>
        </p:txBody>
      </p:sp>
    </p:spTree>
    <p:extLst>
      <p:ext uri="{BB962C8B-B14F-4D97-AF65-F5344CB8AC3E}">
        <p14:creationId xmlns:p14="http://schemas.microsoft.com/office/powerpoint/2010/main" val="7793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u="none" strike="noStrike" dirty="0">
                <a:solidFill>
                  <a:srgbClr val="374151"/>
                </a:solidFill>
                <a:effectLst/>
                <a:latin typeface="Söhne"/>
              </a:rPr>
              <a:t>Inglehart and Norris (2016): In their study titled "Trump, Brexit, and the Rise of Populism: Economic Have-Nots and Cultural Backlash," Inglehart and Norris found that economic inequality, combined with cultural backlash, played a significant role in the rise of populist movements. They argued that those who felt economically left behind were more likely to support populist leaders who tapped into their grievances.</a:t>
            </a:r>
          </a:p>
          <a:p>
            <a:pPr algn="l">
              <a:buFont typeface="+mj-lt"/>
              <a:buAutoNum type="arabicPeriod"/>
            </a:pPr>
            <a:r>
              <a:rPr lang="en-US" b="0" i="0" u="none" strike="noStrike" dirty="0" err="1">
                <a:solidFill>
                  <a:srgbClr val="374151"/>
                </a:solidFill>
                <a:effectLst/>
                <a:latin typeface="Söhne"/>
              </a:rPr>
              <a:t>Alesina</a:t>
            </a:r>
            <a:r>
              <a:rPr lang="en-US" b="0" i="0" u="none" strike="noStrike" dirty="0">
                <a:solidFill>
                  <a:srgbClr val="374151"/>
                </a:solidFill>
                <a:effectLst/>
                <a:latin typeface="Söhne"/>
              </a:rPr>
              <a:t> and </a:t>
            </a:r>
            <a:r>
              <a:rPr lang="en-US" b="0" i="0" u="none" strike="noStrike" dirty="0" err="1">
                <a:solidFill>
                  <a:srgbClr val="374151"/>
                </a:solidFill>
                <a:effectLst/>
                <a:latin typeface="Söhne"/>
              </a:rPr>
              <a:t>Glaeser</a:t>
            </a:r>
            <a:r>
              <a:rPr lang="en-US" b="0" i="0" u="none" strike="noStrike" dirty="0">
                <a:solidFill>
                  <a:srgbClr val="374151"/>
                </a:solidFill>
                <a:effectLst/>
                <a:latin typeface="Söhne"/>
              </a:rPr>
              <a:t> (2004): </a:t>
            </a:r>
            <a:r>
              <a:rPr lang="en-US" b="0" i="0" u="none" strike="noStrike" dirty="0" err="1">
                <a:solidFill>
                  <a:srgbClr val="374151"/>
                </a:solidFill>
                <a:effectLst/>
                <a:latin typeface="Söhne"/>
              </a:rPr>
              <a:t>Alesina</a:t>
            </a:r>
            <a:r>
              <a:rPr lang="en-US" b="0" i="0" u="none" strike="noStrike" dirty="0">
                <a:solidFill>
                  <a:srgbClr val="374151"/>
                </a:solidFill>
                <a:effectLst/>
                <a:latin typeface="Söhne"/>
              </a:rPr>
              <a:t> and </a:t>
            </a:r>
            <a:r>
              <a:rPr lang="en-US" b="0" i="0" u="none" strike="noStrike" dirty="0" err="1">
                <a:solidFill>
                  <a:srgbClr val="374151"/>
                </a:solidFill>
                <a:effectLst/>
                <a:latin typeface="Söhne"/>
              </a:rPr>
              <a:t>Glaeser</a:t>
            </a:r>
            <a:r>
              <a:rPr lang="en-US" b="0" i="0" u="none" strike="noStrike" dirty="0">
                <a:solidFill>
                  <a:srgbClr val="374151"/>
                </a:solidFill>
                <a:effectLst/>
                <a:latin typeface="Söhne"/>
              </a:rPr>
              <a:t> examined the impact of income inequality on political polarization in the United States. They found that higher levels of income inequality were associated with greater polarization along racial and ideological lines. They suggested that economic disparities exacerbated social divisions, leading to political polarization.</a:t>
            </a:r>
          </a:p>
          <a:p>
            <a:pPr algn="l">
              <a:buFont typeface="+mj-lt"/>
              <a:buAutoNum type="arabicPeriod"/>
            </a:pPr>
            <a:r>
              <a:rPr lang="en-US" b="0" i="0" u="none" strike="noStrike" dirty="0">
                <a:solidFill>
                  <a:srgbClr val="374151"/>
                </a:solidFill>
                <a:effectLst/>
                <a:latin typeface="Söhne"/>
              </a:rPr>
              <a:t>Piketty (2014): In his influential book "Capital in the Twenty-First Century," economist Thomas Piketty explored the relationship between wealth inequality and political polarization. He argued that when a small elite controls a large share of wealth, they tend to use their resources to influence the political process, leading to policies that further benefit the wealthy and exacerbate inequality.</a:t>
            </a:r>
          </a:p>
          <a:p>
            <a:pPr algn="l">
              <a:buFont typeface="+mj-lt"/>
              <a:buAutoNum type="arabicPeriod"/>
            </a:pPr>
            <a:r>
              <a:rPr lang="en-US" b="0" i="0" u="none" strike="noStrike" dirty="0">
                <a:solidFill>
                  <a:srgbClr val="374151"/>
                </a:solidFill>
                <a:effectLst/>
                <a:latin typeface="Söhne"/>
              </a:rPr>
              <a:t>Bartels (2008): Bartels conducted research on the relationship between income inequality and political preferences in the United States. He found that higher levels of income inequality were associated with increased support for conservative policies among higher-income individuals, while lower-income individuals showed stronger support for redistributive policies. These differing preferences contributed to political polarization.</a:t>
            </a:r>
          </a:p>
          <a:p>
            <a:pPr algn="l">
              <a:buFont typeface="+mj-lt"/>
              <a:buAutoNum type="arabicPeriod"/>
            </a:pPr>
            <a:r>
              <a:rPr lang="en-US" b="0" i="0" u="none" strike="noStrike" dirty="0" err="1">
                <a:solidFill>
                  <a:srgbClr val="374151"/>
                </a:solidFill>
                <a:effectLst/>
                <a:latin typeface="Söhne"/>
              </a:rPr>
              <a:t>Gilens</a:t>
            </a:r>
            <a:r>
              <a:rPr lang="en-US" b="0" i="0" u="none" strike="noStrike" dirty="0">
                <a:solidFill>
                  <a:srgbClr val="374151"/>
                </a:solidFill>
                <a:effectLst/>
                <a:latin typeface="Söhne"/>
              </a:rPr>
              <a:t> and Page (2014): </a:t>
            </a:r>
            <a:r>
              <a:rPr lang="en-US" b="0" i="0" u="none" strike="noStrike" dirty="0" err="1">
                <a:solidFill>
                  <a:srgbClr val="374151"/>
                </a:solidFill>
                <a:effectLst/>
                <a:latin typeface="Söhne"/>
              </a:rPr>
              <a:t>Gilens</a:t>
            </a:r>
            <a:r>
              <a:rPr lang="en-US" b="0" i="0" u="none" strike="noStrike" dirty="0">
                <a:solidFill>
                  <a:srgbClr val="374151"/>
                </a:solidFill>
                <a:effectLst/>
                <a:latin typeface="Söhne"/>
              </a:rPr>
              <a:t> and Page analyzed data on policy preferences and outcomes in the United States and concluded that economic elites and organized interest groups have a disproportionate influence on policy decisions, while the preferences of the general public have a minimal impact. This study suggested that economic inequality can lead to political polarization by creating a disconnect between the policy preferences of different socioeconomic groups.</a:t>
            </a:r>
          </a:p>
          <a:p>
            <a:br>
              <a:rPr lang="en-US" dirty="0"/>
            </a:br>
            <a:r>
              <a:rPr lang="en-US" b="0" i="0" u="none" strike="noStrike" dirty="0">
                <a:solidFill>
                  <a:srgbClr val="374151"/>
                </a:solidFill>
                <a:effectLst/>
                <a:latin typeface="Söhne"/>
              </a:rPr>
              <a:t>Stiglitz, J. E. (2012). "The price of inequality: How today's divided society endangers our future." In this book, Nobel laureate Joseph Stiglitz examines the economic, social, and political consequences of inequality. He argues that high levels of inequality hinder economic growth, increase social tensions, and erode democratic institutions. T</a:t>
            </a:r>
            <a:endParaRPr lang="en-US" dirty="0"/>
          </a:p>
        </p:txBody>
      </p:sp>
      <p:sp>
        <p:nvSpPr>
          <p:cNvPr id="4" name="Slide Number Placeholder 3"/>
          <p:cNvSpPr>
            <a:spLocks noGrp="1"/>
          </p:cNvSpPr>
          <p:nvPr>
            <p:ph type="sldNum" sz="quarter" idx="5"/>
          </p:nvPr>
        </p:nvSpPr>
        <p:spPr/>
        <p:txBody>
          <a:bodyPr/>
          <a:lstStyle/>
          <a:p>
            <a:fld id="{34D7E958-8EF6-E642-AD24-EC78C0AC27A7}" type="slidenum">
              <a:rPr lang="en-US" smtClean="0"/>
              <a:t>2</a:t>
            </a:fld>
            <a:endParaRPr lang="en-US"/>
          </a:p>
        </p:txBody>
      </p:sp>
    </p:spTree>
    <p:extLst>
      <p:ext uri="{BB962C8B-B14F-4D97-AF65-F5344CB8AC3E}">
        <p14:creationId xmlns:p14="http://schemas.microsoft.com/office/powerpoint/2010/main" val="72404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7E958-8EF6-E642-AD24-EC78C0AC27A7}" type="slidenum">
              <a:rPr lang="en-US" smtClean="0"/>
              <a:t>3</a:t>
            </a:fld>
            <a:endParaRPr lang="en-US"/>
          </a:p>
        </p:txBody>
      </p:sp>
    </p:spTree>
    <p:extLst>
      <p:ext uri="{BB962C8B-B14F-4D97-AF65-F5344CB8AC3E}">
        <p14:creationId xmlns:p14="http://schemas.microsoft.com/office/powerpoint/2010/main" val="130195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7E958-8EF6-E642-AD24-EC78C0AC27A7}" type="slidenum">
              <a:rPr lang="en-US" smtClean="0"/>
              <a:t>8</a:t>
            </a:fld>
            <a:endParaRPr lang="en-US"/>
          </a:p>
        </p:txBody>
      </p:sp>
    </p:spTree>
    <p:extLst>
      <p:ext uri="{BB962C8B-B14F-4D97-AF65-F5344CB8AC3E}">
        <p14:creationId xmlns:p14="http://schemas.microsoft.com/office/powerpoint/2010/main" val="203819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1374775" y="1336675"/>
            <a:ext cx="4808538" cy="3606800"/>
          </a:xfrm>
          <a:prstGeom prst="rect">
            <a:avLst/>
          </a:prstGeom>
          <a:ln w="0">
            <a:noFill/>
          </a:ln>
        </p:spPr>
      </p:sp>
      <p:sp>
        <p:nvSpPr>
          <p:cNvPr id="718" name="PlaceHolder 2"/>
          <p:cNvSpPr>
            <a:spLocks noGrp="1"/>
          </p:cNvSpPr>
          <p:nvPr>
            <p:ph type="body"/>
          </p:nvPr>
        </p:nvSpPr>
        <p:spPr>
          <a:xfrm>
            <a:off x="755640" y="5145120"/>
            <a:ext cx="6046920" cy="4208760"/>
          </a:xfrm>
          <a:prstGeom prst="rect">
            <a:avLst/>
          </a:prstGeom>
          <a:noFill/>
          <a:ln w="0">
            <a:noFill/>
          </a:ln>
        </p:spPr>
        <p:txBody>
          <a:bodyPr lIns="0" tIns="0" rIns="0" bIns="0" anchor="t">
            <a:noAutofit/>
          </a:bodyPr>
          <a:lstStyle/>
          <a:p>
            <a:pPr marL="216000" indent="0">
              <a:lnSpc>
                <a:spcPct val="100000"/>
              </a:lnSpc>
              <a:spcBef>
                <a:spcPts val="856"/>
              </a:spcBef>
              <a:buNone/>
              <a:tabLst>
                <a:tab pos="0" algn="l"/>
              </a:tabLst>
            </a:pPr>
            <a:r>
              <a:rPr lang="en-US" sz="1540" b="1" strike="noStrike" spc="-1">
                <a:solidFill>
                  <a:srgbClr val="004C99"/>
                </a:solidFill>
                <a:latin typeface="Calibri"/>
              </a:rPr>
              <a:t>SUR LES REMUNERATIONS Delahaie Duhautois (2013): </a:t>
            </a:r>
            <a:endParaRPr lang="fr-FR" sz="1540" b="0" strike="noStrike" spc="-1">
              <a:solidFill>
                <a:srgbClr val="000000"/>
              </a:solidFill>
              <a:latin typeface="Arial"/>
            </a:endParaRPr>
          </a:p>
          <a:p>
            <a:pPr marL="586440" lvl="1" indent="-195480">
              <a:lnSpc>
                <a:spcPct val="90000"/>
              </a:lnSpc>
              <a:spcBef>
                <a:spcPts val="428"/>
              </a:spcBef>
              <a:buClr>
                <a:srgbClr val="000000"/>
              </a:buClr>
              <a:buFont typeface="Arial"/>
              <a:buChar char="•"/>
              <a:tabLst>
                <a:tab pos="0" algn="l"/>
              </a:tabLst>
            </a:pPr>
            <a:r>
              <a:rPr lang="en-US" sz="1540" b="0" u="sng" strike="noStrike" spc="-1">
                <a:solidFill>
                  <a:srgbClr val="000000"/>
                </a:solidFill>
                <a:uFillTx/>
                <a:latin typeface="VAGRounded"/>
                <a:ea typeface="Calibri"/>
              </a:rPr>
              <a:t>Méthodologie:</a:t>
            </a:r>
            <a:r>
              <a:rPr lang="en-US" sz="1540" b="0" strike="noStrike" spc="-1">
                <a:solidFill>
                  <a:srgbClr val="000000"/>
                </a:solidFill>
                <a:latin typeface="VAGRounded"/>
                <a:ea typeface="Calibri"/>
              </a:rPr>
              <a:t> Appariement sur score de propension en double difference; 1997-2007</a:t>
            </a:r>
            <a:endParaRPr lang="fr-FR" sz="1540" b="0" strike="noStrike" spc="-1">
              <a:solidFill>
                <a:srgbClr val="000000"/>
              </a:solidFill>
              <a:latin typeface="Arial"/>
            </a:endParaRPr>
          </a:p>
          <a:p>
            <a:pPr marL="586440" lvl="1" indent="-195480">
              <a:lnSpc>
                <a:spcPct val="90000"/>
              </a:lnSpc>
              <a:spcBef>
                <a:spcPts val="428"/>
              </a:spcBef>
              <a:buClr>
                <a:srgbClr val="000000"/>
              </a:buClr>
              <a:buFont typeface="Arial"/>
              <a:buChar char="•"/>
              <a:tabLst>
                <a:tab pos="0" algn="l"/>
              </a:tabLst>
            </a:pPr>
            <a:r>
              <a:rPr lang="en-US" sz="1540" b="0" strike="noStrike" spc="-1">
                <a:solidFill>
                  <a:srgbClr val="000000"/>
                </a:solidFill>
                <a:latin typeface="VAGRounded"/>
                <a:ea typeface="Calibri"/>
              </a:rPr>
              <a:t>L’intéressement se substitue en partie aux rémunérations: Modération du salaire de base, mais n’impacte pas de manière significative la rémunération totale.</a:t>
            </a:r>
            <a:endParaRPr lang="fr-FR" sz="1540" b="0" strike="noStrike" spc="-1">
              <a:solidFill>
                <a:srgbClr val="000000"/>
              </a:solidFill>
              <a:latin typeface="Arial"/>
            </a:endParaRPr>
          </a:p>
          <a:p>
            <a:pPr marL="586440" lvl="1" indent="-195480">
              <a:lnSpc>
                <a:spcPct val="90000"/>
              </a:lnSpc>
              <a:spcBef>
                <a:spcPts val="428"/>
              </a:spcBef>
              <a:buClr>
                <a:srgbClr val="000000"/>
              </a:buClr>
              <a:buFont typeface="Arial"/>
              <a:buChar char="•"/>
              <a:tabLst>
                <a:tab pos="0" algn="l"/>
              </a:tabLst>
            </a:pPr>
            <a:r>
              <a:rPr lang="en-US" sz="1540" b="0" strike="noStrike" spc="-1">
                <a:solidFill>
                  <a:srgbClr val="000000"/>
                </a:solidFill>
                <a:latin typeface="VAGRounded"/>
                <a:ea typeface="Calibri"/>
              </a:rPr>
              <a:t>Etudie Participation aussi: pas d’effets, ni sur salaire ni sur rémuneration  totale</a:t>
            </a:r>
            <a:endParaRPr lang="fr-FR" sz="1540" b="0" strike="noStrike" spc="-1">
              <a:solidFill>
                <a:srgbClr val="000000"/>
              </a:solidFill>
              <a:latin typeface="Arial"/>
            </a:endParaRPr>
          </a:p>
          <a:p>
            <a:pPr marL="586440" lvl="1" indent="-195480">
              <a:lnSpc>
                <a:spcPct val="90000"/>
              </a:lnSpc>
              <a:spcBef>
                <a:spcPts val="428"/>
              </a:spcBef>
              <a:buClr>
                <a:srgbClr val="000000"/>
              </a:buClr>
              <a:buFont typeface="Arial"/>
              <a:buChar char="•"/>
              <a:tabLst>
                <a:tab pos="0" algn="l"/>
              </a:tabLst>
            </a:pPr>
            <a:r>
              <a:rPr lang="en-US" sz="1540" b="0" strike="noStrike" spc="-1">
                <a:solidFill>
                  <a:srgbClr val="000000"/>
                </a:solidFill>
                <a:latin typeface="VAGRounded"/>
                <a:ea typeface="Calibri"/>
              </a:rPr>
              <a:t>“Le fait que l’introduction d’un accord ne s’accompagne pas d’effets significatifs peut être expliqué par des montants de primes distribuées trop faibles pour que l’intéressement se substitue ou complète les salaires”</a:t>
            </a:r>
            <a:endParaRPr lang="fr-FR" sz="1540" b="0" strike="noStrike" spc="-1">
              <a:solidFill>
                <a:srgbClr val="000000"/>
              </a:solidFill>
              <a:latin typeface="Arial"/>
            </a:endParaRPr>
          </a:p>
          <a:p>
            <a:pPr marL="781920" indent="0">
              <a:lnSpc>
                <a:spcPct val="100000"/>
              </a:lnSpc>
              <a:spcBef>
                <a:spcPts val="428"/>
              </a:spcBef>
              <a:buNone/>
              <a:tabLst>
                <a:tab pos="0" algn="l"/>
              </a:tabLst>
            </a:pPr>
            <a:endParaRPr lang="fr-FR" sz="1540" b="0" strike="noStrike" spc="-1">
              <a:solidFill>
                <a:srgbClr val="000000"/>
              </a:solidFill>
              <a:latin typeface="Arial"/>
            </a:endParaRPr>
          </a:p>
          <a:p>
            <a:pPr marL="781920" indent="0">
              <a:lnSpc>
                <a:spcPct val="100000"/>
              </a:lnSpc>
              <a:spcBef>
                <a:spcPts val="856"/>
              </a:spcBef>
              <a:buNone/>
              <a:tabLst>
                <a:tab pos="0" algn="l"/>
              </a:tabLst>
            </a:pPr>
            <a:r>
              <a:rPr lang="en-US" sz="1540" b="1" strike="noStrike" spc="-1">
                <a:solidFill>
                  <a:srgbClr val="004C99"/>
                </a:solidFill>
                <a:latin typeface="Calibri"/>
                <a:ea typeface="Calibri"/>
              </a:rPr>
              <a:t>SUR PRODUCTIVITE ET EMPLOI Cahuc Dormont (1997):</a:t>
            </a:r>
            <a:endParaRPr lang="fr-FR" sz="1540" b="0" strike="noStrike" spc="-1">
              <a:solidFill>
                <a:srgbClr val="000000"/>
              </a:solidFill>
              <a:latin typeface="Arial"/>
            </a:endParaRPr>
          </a:p>
          <a:p>
            <a:pPr marL="586440" lvl="1" indent="-195480">
              <a:lnSpc>
                <a:spcPct val="90000"/>
              </a:lnSpc>
              <a:spcBef>
                <a:spcPts val="428"/>
              </a:spcBef>
              <a:buClr>
                <a:srgbClr val="000000"/>
              </a:buClr>
              <a:buFont typeface="Arial"/>
              <a:buChar char="•"/>
              <a:tabLst>
                <a:tab pos="0" algn="l"/>
              </a:tabLst>
            </a:pPr>
            <a:r>
              <a:rPr lang="en-US" sz="1540" b="0" u="sng" strike="noStrike" spc="-1">
                <a:solidFill>
                  <a:srgbClr val="000000"/>
                </a:solidFill>
                <a:uFillTx/>
                <a:latin typeface="Arial"/>
                <a:ea typeface="Times New Roman"/>
              </a:rPr>
              <a:t>Méthodologie</a:t>
            </a:r>
            <a:r>
              <a:rPr lang="en-US" sz="1540" b="0" strike="noStrike" spc="-1">
                <a:solidFill>
                  <a:srgbClr val="000000"/>
                </a:solidFill>
                <a:latin typeface="Arial"/>
                <a:ea typeface="Times New Roman"/>
              </a:rPr>
              <a:t>: </a:t>
            </a:r>
            <a:r>
              <a:rPr lang="en-US" sz="1540" b="0" strike="noStrike" spc="-1">
                <a:solidFill>
                  <a:srgbClr val="000000"/>
                </a:solidFill>
                <a:latin typeface="Calibri"/>
                <a:ea typeface="Calibri"/>
              </a:rPr>
              <a:t>IV and first differences (mais panel très court); Données 1988-1989; </a:t>
            </a:r>
            <a:endParaRPr lang="fr-FR" sz="1540" b="0" strike="noStrike" spc="-1">
              <a:solidFill>
                <a:srgbClr val="000000"/>
              </a:solidFill>
              <a:latin typeface="Arial"/>
            </a:endParaRPr>
          </a:p>
          <a:p>
            <a:pPr marL="586440" lvl="1" indent="-195480">
              <a:lnSpc>
                <a:spcPct val="90000"/>
              </a:lnSpc>
              <a:spcBef>
                <a:spcPts val="428"/>
              </a:spcBef>
              <a:buClr>
                <a:srgbClr val="000000"/>
              </a:buClr>
              <a:buFont typeface="Arial"/>
              <a:buChar char="•"/>
              <a:tabLst>
                <a:tab pos="0" algn="l"/>
              </a:tabLst>
            </a:pPr>
            <a:r>
              <a:rPr lang="en-US" sz="1540" b="0" strike="noStrike" spc="-1">
                <a:solidFill>
                  <a:srgbClr val="000000"/>
                </a:solidFill>
                <a:latin typeface="Calibri"/>
                <a:ea typeface="Calibri"/>
              </a:rPr>
              <a:t>Effets: positif sur la productivité (2%), zero sur l’emploi </a:t>
            </a:r>
            <a:endParaRPr lang="fr-FR" sz="1540" b="0" strike="noStrike" spc="-1">
              <a:solidFill>
                <a:srgbClr val="000000"/>
              </a:solidFill>
              <a:latin typeface="Arial"/>
            </a:endParaRPr>
          </a:p>
          <a:p>
            <a:pPr indent="0">
              <a:lnSpc>
                <a:spcPct val="100000"/>
              </a:lnSpc>
              <a:spcBef>
                <a:spcPts val="856"/>
              </a:spcBef>
              <a:buNone/>
              <a:tabLst>
                <a:tab pos="0" algn="l"/>
              </a:tabLst>
            </a:pPr>
            <a:endParaRPr lang="fr-FR" sz="1540" b="0" strike="noStrike" spc="-1">
              <a:solidFill>
                <a:srgbClr val="000000"/>
              </a:solidFill>
              <a:latin typeface="Arial"/>
            </a:endParaRPr>
          </a:p>
          <a:p>
            <a:pPr indent="0">
              <a:lnSpc>
                <a:spcPct val="100000"/>
              </a:lnSpc>
              <a:spcBef>
                <a:spcPts val="856"/>
              </a:spcBef>
              <a:buNone/>
              <a:tabLst>
                <a:tab pos="0" algn="l"/>
              </a:tabLst>
            </a:pPr>
            <a:r>
              <a:rPr lang="en-US" sz="1540" b="0" strike="noStrike" spc="-1">
                <a:solidFill>
                  <a:srgbClr val="000000"/>
                </a:solidFill>
                <a:latin typeface="Calibri"/>
                <a:ea typeface="Calibri"/>
              </a:rPr>
              <a:t>Fakhfakh, Perotin (2000)</a:t>
            </a:r>
            <a:endParaRPr lang="fr-FR" sz="1540" b="0" strike="noStrike" spc="-1">
              <a:solidFill>
                <a:srgbClr val="000000"/>
              </a:solidFill>
              <a:latin typeface="Arial"/>
            </a:endParaRPr>
          </a:p>
          <a:p>
            <a:pPr marL="586440" lvl="1" indent="-195480">
              <a:lnSpc>
                <a:spcPct val="90000"/>
              </a:lnSpc>
              <a:spcBef>
                <a:spcPts val="428"/>
              </a:spcBef>
              <a:buClr>
                <a:srgbClr val="000000"/>
              </a:buClr>
              <a:buFont typeface="Arial"/>
              <a:buChar char="•"/>
              <a:tabLst>
                <a:tab pos="0" algn="l"/>
              </a:tabLst>
            </a:pPr>
            <a:r>
              <a:rPr lang="en-US" sz="1540" b="0" strike="noStrike" spc="-1">
                <a:solidFill>
                  <a:srgbClr val="000000"/>
                </a:solidFill>
                <a:latin typeface="Calibri"/>
                <a:ea typeface="Times New Roman"/>
              </a:rPr>
              <a:t>Méthodologie: Fonction de production (GLS); 1986-1990; Industry dummies</a:t>
            </a:r>
            <a:endParaRPr lang="fr-FR" sz="1540" b="0" strike="noStrike" spc="-1">
              <a:solidFill>
                <a:srgbClr val="000000"/>
              </a:solidFill>
              <a:latin typeface="Arial"/>
            </a:endParaRPr>
          </a:p>
          <a:p>
            <a:pPr marL="586440" lvl="1" indent="-195480">
              <a:lnSpc>
                <a:spcPct val="90000"/>
              </a:lnSpc>
              <a:spcBef>
                <a:spcPts val="428"/>
              </a:spcBef>
              <a:buClr>
                <a:srgbClr val="000000"/>
              </a:buClr>
              <a:buFont typeface="Arial"/>
              <a:buChar char="•"/>
              <a:tabLst>
                <a:tab pos="0" algn="l"/>
              </a:tabLst>
            </a:pPr>
            <a:r>
              <a:rPr lang="en-US" sz="1540" b="0" strike="noStrike" spc="-1">
                <a:solidFill>
                  <a:srgbClr val="000000"/>
                </a:solidFill>
                <a:latin typeface="Calibri"/>
                <a:ea typeface="Times New Roman"/>
              </a:rPr>
              <a:t>Effect positif sur la productivité (7%); moins </a:t>
            </a:r>
            <a:r>
              <a:rPr lang="en-US" sz="1540" b="0" strike="noStrike" spc="-1">
                <a:solidFill>
                  <a:srgbClr val="333333"/>
                </a:solidFill>
                <a:latin typeface="Calibri"/>
                <a:ea typeface="Times New Roman"/>
              </a:rPr>
              <a:t>important si entreprise très hierarchique,</a:t>
            </a:r>
            <a:endParaRPr lang="fr-FR" sz="1540" b="0" strike="noStrike" spc="-1">
              <a:solidFill>
                <a:srgbClr val="000000"/>
              </a:solidFill>
              <a:latin typeface="Arial"/>
            </a:endParaRPr>
          </a:p>
        </p:txBody>
      </p:sp>
      <p:sp>
        <p:nvSpPr>
          <p:cNvPr id="719" name="PlaceHolder 3"/>
          <p:cNvSpPr>
            <a:spLocks noGrp="1"/>
          </p:cNvSpPr>
          <p:nvPr>
            <p:ph type="sldNum" idx="140"/>
          </p:nvPr>
        </p:nvSpPr>
        <p:spPr>
          <a:xfrm>
            <a:off x="4281480" y="10155240"/>
            <a:ext cx="3275280" cy="534960"/>
          </a:xfrm>
          <a:prstGeom prst="rect">
            <a:avLst/>
          </a:prstGeom>
          <a:noFill/>
          <a:ln w="0">
            <a:noFill/>
          </a:ln>
        </p:spPr>
        <p:txBody>
          <a:bodyPr lIns="0" tIns="0" rIns="0" bIns="0" anchor="b">
            <a:noAutofit/>
          </a:bodyPr>
          <a:lstStyle>
            <a:lvl1pPr indent="0" algn="r">
              <a:lnSpc>
                <a:spcPct val="100000"/>
              </a:lnSpc>
              <a:buNone/>
              <a:tabLst>
                <a:tab pos="0" algn="l"/>
              </a:tabLst>
              <a:defRPr lang="en-US" sz="1200" b="0" strike="noStrike" spc="-1">
                <a:solidFill>
                  <a:srgbClr val="000000"/>
                </a:solidFill>
                <a:latin typeface="Times New Roman"/>
              </a:defRPr>
            </a:lvl1pPr>
          </a:lstStyle>
          <a:p>
            <a:pPr indent="0" algn="r">
              <a:lnSpc>
                <a:spcPct val="100000"/>
              </a:lnSpc>
              <a:buNone/>
              <a:tabLst>
                <a:tab pos="0" algn="l"/>
              </a:tabLst>
            </a:pPr>
            <a:fld id="{0A8B2595-4732-47CE-8B56-6A99AF7DFD42}" type="slidenum">
              <a:rPr lang="en-US" sz="1200" b="0" strike="noStrike" spc="-1">
                <a:solidFill>
                  <a:srgbClr val="000000"/>
                </a:solidFill>
                <a:latin typeface="Times New Roman"/>
              </a:rPr>
              <a:t>20</a:t>
            </a:fld>
            <a:endParaRPr lang="fr-FR" sz="1200" b="0" strike="noStrike" spc="-1">
              <a:solidFill>
                <a:srgbClr val="000000"/>
              </a:solidFill>
              <a:latin typeface="Times New Roman"/>
            </a:endParaRPr>
          </a:p>
        </p:txBody>
      </p:sp>
    </p:spTree>
    <p:extLst>
      <p:ext uri="{BB962C8B-B14F-4D97-AF65-F5344CB8AC3E}">
        <p14:creationId xmlns:p14="http://schemas.microsoft.com/office/powerpoint/2010/main" val="170090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1374775" y="1336675"/>
            <a:ext cx="4808538" cy="3606800"/>
          </a:xfrm>
          <a:prstGeom prst="rect">
            <a:avLst/>
          </a:prstGeom>
          <a:ln w="0">
            <a:noFill/>
          </a:ln>
        </p:spPr>
      </p:sp>
      <p:sp>
        <p:nvSpPr>
          <p:cNvPr id="721" name="PlaceHolder 2"/>
          <p:cNvSpPr>
            <a:spLocks noGrp="1"/>
          </p:cNvSpPr>
          <p:nvPr>
            <p:ph type="body"/>
          </p:nvPr>
        </p:nvSpPr>
        <p:spPr>
          <a:xfrm>
            <a:off x="755640" y="5145120"/>
            <a:ext cx="6046920" cy="4208760"/>
          </a:xfrm>
          <a:prstGeom prst="rect">
            <a:avLst/>
          </a:prstGeom>
          <a:noFill/>
          <a:ln w="0">
            <a:noFill/>
          </a:ln>
        </p:spPr>
        <p:txBody>
          <a:bodyPr lIns="0" tIns="0" rIns="0" bIns="0" anchor="t">
            <a:noAutofit/>
          </a:bodyPr>
          <a:lstStyle/>
          <a:p>
            <a:pPr marL="216000" indent="0">
              <a:lnSpc>
                <a:spcPct val="100000"/>
              </a:lnSpc>
              <a:buNone/>
              <a:tabLst>
                <a:tab pos="0" algn="l"/>
              </a:tabLst>
            </a:pPr>
            <a:r>
              <a:rPr lang="en-US" sz="1200" b="0" strike="noStrike" spc="-1">
                <a:solidFill>
                  <a:srgbClr val="000000"/>
                </a:solidFill>
                <a:latin typeface="Arial"/>
              </a:rPr>
              <a:t>Kruse (1993): “probability of profit-sharing adoption increases with rises in profit margins and stock prices, specifically rise in profit margin appears to be most important for prediction of adoption of cash-based plans and rise in stock prices appears to be most important for prediction of adoption of deferred plans”. )</a:t>
            </a:r>
            <a:endParaRPr lang="fr-FR" sz="1200" b="0" strike="noStrike" spc="-1">
              <a:solidFill>
                <a:srgbClr val="000000"/>
              </a:solidFill>
              <a:latin typeface="Arial"/>
            </a:endParaRPr>
          </a:p>
          <a:p>
            <a:pPr marL="216000" indent="0">
              <a:lnSpc>
                <a:spcPct val="100000"/>
              </a:lnSpc>
              <a:buNone/>
              <a:tabLst>
                <a:tab pos="0" algn="l"/>
              </a:tabLst>
            </a:pPr>
            <a:endParaRPr lang="fr-FR" sz="1200" b="0" strike="noStrike" spc="-1">
              <a:solidFill>
                <a:srgbClr val="000000"/>
              </a:solidFill>
              <a:latin typeface="Arial"/>
            </a:endParaRPr>
          </a:p>
          <a:p>
            <a:pPr marL="216000" indent="-195480">
              <a:lnSpc>
                <a:spcPct val="100000"/>
              </a:lnSpc>
              <a:spcBef>
                <a:spcPts val="856"/>
              </a:spcBef>
              <a:buClr>
                <a:srgbClr val="000000"/>
              </a:buClr>
              <a:buFont typeface="Arial"/>
              <a:buChar char="•"/>
              <a:tabLst>
                <a:tab pos="0" algn="l"/>
              </a:tabLst>
            </a:pPr>
            <a:r>
              <a:rPr lang="en-US" sz="2000" b="0" strike="noStrike" spc="-1">
                <a:solidFill>
                  <a:srgbClr val="000000"/>
                </a:solidFill>
                <a:latin typeface="Arial"/>
              </a:rPr>
              <a:t>EMPLOI: </a:t>
            </a:r>
            <a:endParaRPr lang="fr-FR" sz="2000" b="0" strike="noStrike" spc="-1">
              <a:solidFill>
                <a:srgbClr val="000000"/>
              </a:solidFill>
              <a:latin typeface="Arial"/>
            </a:endParaRPr>
          </a:p>
          <a:p>
            <a:pPr marL="432000" lvl="1" indent="-216000">
              <a:lnSpc>
                <a:spcPct val="100000"/>
              </a:lnSpc>
              <a:spcBef>
                <a:spcPts val="856"/>
              </a:spcBef>
              <a:buClr>
                <a:srgbClr val="000000"/>
              </a:buClr>
              <a:buFont typeface="Arial"/>
              <a:buChar char="•"/>
              <a:tabLst>
                <a:tab pos="0" algn="l"/>
              </a:tabLst>
            </a:pPr>
            <a:r>
              <a:rPr lang="en-US" sz="2000" b="0" strike="noStrike" spc="-1">
                <a:solidFill>
                  <a:srgbClr val="000000"/>
                </a:solidFill>
                <a:latin typeface="Arial"/>
              </a:rPr>
              <a:t>Effect on turnover: ambiguous or positive results of the earlier literature but Bellman and Möller (2010) using matching find no effect.</a:t>
            </a:r>
            <a:endParaRPr lang="fr-FR" sz="2000" b="0" strike="noStrike" spc="-1">
              <a:solidFill>
                <a:srgbClr val="000000"/>
              </a:solidFill>
              <a:latin typeface="Arial"/>
            </a:endParaRPr>
          </a:p>
          <a:p>
            <a:pPr indent="0">
              <a:lnSpc>
                <a:spcPct val="100000"/>
              </a:lnSpc>
              <a:buNone/>
              <a:tabLst>
                <a:tab pos="0" algn="l"/>
              </a:tabLst>
            </a:pPr>
            <a:endParaRPr lang="fr-FR" sz="1200" b="0" strike="noStrike" spc="-1">
              <a:solidFill>
                <a:srgbClr val="000000"/>
              </a:solidFill>
              <a:latin typeface="Arial"/>
            </a:endParaRPr>
          </a:p>
          <a:p>
            <a:pPr indent="0">
              <a:lnSpc>
                <a:spcPct val="100000"/>
              </a:lnSpc>
              <a:buNone/>
              <a:tabLst>
                <a:tab pos="0" algn="l"/>
              </a:tabLst>
            </a:pPr>
            <a:endParaRPr lang="fr-FR" sz="1200" b="0" strike="noStrike" spc="-1">
              <a:solidFill>
                <a:srgbClr val="000000"/>
              </a:solidFill>
              <a:latin typeface="Arial"/>
            </a:endParaRPr>
          </a:p>
        </p:txBody>
      </p:sp>
      <p:sp>
        <p:nvSpPr>
          <p:cNvPr id="722" name="PlaceHolder 3"/>
          <p:cNvSpPr>
            <a:spLocks noGrp="1"/>
          </p:cNvSpPr>
          <p:nvPr>
            <p:ph type="sldNum" idx="141"/>
          </p:nvPr>
        </p:nvSpPr>
        <p:spPr>
          <a:xfrm>
            <a:off x="4281480" y="10155240"/>
            <a:ext cx="3275280" cy="534960"/>
          </a:xfrm>
          <a:prstGeom prst="rect">
            <a:avLst/>
          </a:prstGeom>
          <a:noFill/>
          <a:ln w="0">
            <a:noFill/>
          </a:ln>
        </p:spPr>
        <p:txBody>
          <a:bodyPr lIns="0" tIns="0" rIns="0" bIns="0" anchor="b">
            <a:noAutofit/>
          </a:bodyPr>
          <a:lstStyle>
            <a:lvl1pPr indent="0" algn="r">
              <a:lnSpc>
                <a:spcPct val="100000"/>
              </a:lnSpc>
              <a:buNone/>
              <a:tabLst>
                <a:tab pos="0" algn="l"/>
              </a:tabLst>
              <a:defRPr lang="en-US" sz="1200" b="0" strike="noStrike" spc="-1">
                <a:solidFill>
                  <a:srgbClr val="000000"/>
                </a:solidFill>
                <a:latin typeface="Times New Roman"/>
              </a:defRPr>
            </a:lvl1pPr>
          </a:lstStyle>
          <a:p>
            <a:pPr indent="0" algn="r">
              <a:lnSpc>
                <a:spcPct val="100000"/>
              </a:lnSpc>
              <a:buNone/>
              <a:tabLst>
                <a:tab pos="0" algn="l"/>
              </a:tabLst>
            </a:pPr>
            <a:fld id="{CCC13C68-F43C-4953-B80D-BFAED7C00D3F}" type="slidenum">
              <a:rPr lang="en-US" sz="1200" b="0" strike="noStrike" spc="-1">
                <a:solidFill>
                  <a:srgbClr val="000000"/>
                </a:solidFill>
                <a:latin typeface="Times New Roman"/>
              </a:rPr>
              <a:t>21</a:t>
            </a:fld>
            <a:endParaRPr lang="fr-FR"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7E958-8EF6-E642-AD24-EC78C0AC27A7}" type="slidenum">
              <a:rPr lang="en-US" smtClean="0"/>
              <a:t>23</a:t>
            </a:fld>
            <a:endParaRPr lang="en-US"/>
          </a:p>
        </p:txBody>
      </p:sp>
    </p:spTree>
    <p:extLst>
      <p:ext uri="{BB962C8B-B14F-4D97-AF65-F5344CB8AC3E}">
        <p14:creationId xmlns:p14="http://schemas.microsoft.com/office/powerpoint/2010/main" val="375371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1374775" y="1336675"/>
            <a:ext cx="4808538" cy="3606800"/>
          </a:xfrm>
          <a:prstGeom prst="rect">
            <a:avLst/>
          </a:prstGeom>
          <a:ln w="0">
            <a:noFill/>
          </a:ln>
        </p:spPr>
      </p:sp>
      <p:sp>
        <p:nvSpPr>
          <p:cNvPr id="733" name="PlaceHolder 2"/>
          <p:cNvSpPr>
            <a:spLocks noGrp="1"/>
          </p:cNvSpPr>
          <p:nvPr>
            <p:ph type="body"/>
          </p:nvPr>
        </p:nvSpPr>
        <p:spPr>
          <a:xfrm>
            <a:off x="755640" y="5145120"/>
            <a:ext cx="6046920" cy="420876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Arial"/>
            </a:endParaRPr>
          </a:p>
        </p:txBody>
      </p:sp>
      <p:sp>
        <p:nvSpPr>
          <p:cNvPr id="734" name="PlaceHolder 3"/>
          <p:cNvSpPr>
            <a:spLocks noGrp="1"/>
          </p:cNvSpPr>
          <p:nvPr>
            <p:ph type="sldNum" idx="145"/>
          </p:nvPr>
        </p:nvSpPr>
        <p:spPr>
          <a:xfrm>
            <a:off x="4281480" y="10155240"/>
            <a:ext cx="3275280" cy="534960"/>
          </a:xfrm>
          <a:prstGeom prst="rect">
            <a:avLst/>
          </a:prstGeom>
          <a:noFill/>
          <a:ln w="0">
            <a:noFill/>
          </a:ln>
        </p:spPr>
        <p:txBody>
          <a:bodyPr lIns="0" tIns="0" rIns="0" bIns="0" anchor="b">
            <a:noAutofit/>
          </a:bodyPr>
          <a:lstStyle>
            <a:lvl1pPr indent="0" algn="r">
              <a:lnSpc>
                <a:spcPct val="100000"/>
              </a:lnSpc>
              <a:buNone/>
              <a:tabLst>
                <a:tab pos="0" algn="l"/>
              </a:tabLst>
              <a:defRPr lang="en-US" sz="1200" b="0" strike="noStrike" spc="-1">
                <a:solidFill>
                  <a:srgbClr val="000000"/>
                </a:solidFill>
                <a:latin typeface="Times New Roman"/>
              </a:defRPr>
            </a:lvl1pPr>
          </a:lstStyle>
          <a:p>
            <a:pPr indent="0" algn="r">
              <a:lnSpc>
                <a:spcPct val="100000"/>
              </a:lnSpc>
              <a:buNone/>
              <a:tabLst>
                <a:tab pos="0" algn="l"/>
              </a:tabLst>
            </a:pPr>
            <a:fld id="{C0628B85-3D15-4F93-B88A-07B1B180E370}" type="slidenum">
              <a:rPr lang="en-US" sz="1200" b="0" strike="noStrike" spc="-1">
                <a:solidFill>
                  <a:srgbClr val="000000"/>
                </a:solidFill>
                <a:latin typeface="Times New Roman"/>
              </a:rPr>
              <a:t>26</a:t>
            </a:fld>
            <a:endParaRPr lang="fr-FR"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1374775" y="1336675"/>
            <a:ext cx="4808538" cy="3606800"/>
          </a:xfrm>
          <a:prstGeom prst="rect">
            <a:avLst/>
          </a:prstGeom>
          <a:ln w="0">
            <a:noFill/>
          </a:ln>
        </p:spPr>
      </p:sp>
      <p:sp>
        <p:nvSpPr>
          <p:cNvPr id="736" name="PlaceHolder 2"/>
          <p:cNvSpPr>
            <a:spLocks noGrp="1"/>
          </p:cNvSpPr>
          <p:nvPr>
            <p:ph type="body"/>
          </p:nvPr>
        </p:nvSpPr>
        <p:spPr>
          <a:xfrm>
            <a:off x="755640" y="5145120"/>
            <a:ext cx="6046920" cy="420876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Arial"/>
            </a:endParaRPr>
          </a:p>
        </p:txBody>
      </p:sp>
      <p:sp>
        <p:nvSpPr>
          <p:cNvPr id="737" name="PlaceHolder 3"/>
          <p:cNvSpPr>
            <a:spLocks noGrp="1"/>
          </p:cNvSpPr>
          <p:nvPr>
            <p:ph type="sldNum" idx="146"/>
          </p:nvPr>
        </p:nvSpPr>
        <p:spPr>
          <a:xfrm>
            <a:off x="4281480" y="10155240"/>
            <a:ext cx="3275280" cy="534960"/>
          </a:xfrm>
          <a:prstGeom prst="rect">
            <a:avLst/>
          </a:prstGeom>
          <a:noFill/>
          <a:ln w="0">
            <a:noFill/>
          </a:ln>
        </p:spPr>
        <p:txBody>
          <a:bodyPr lIns="0" tIns="0" rIns="0" bIns="0" anchor="b">
            <a:noAutofit/>
          </a:bodyPr>
          <a:lstStyle>
            <a:lvl1pPr indent="0" algn="r">
              <a:lnSpc>
                <a:spcPct val="100000"/>
              </a:lnSpc>
              <a:buNone/>
              <a:tabLst>
                <a:tab pos="0" algn="l"/>
              </a:tabLst>
              <a:defRPr lang="en-US" sz="1200" b="0" strike="noStrike" spc="-1">
                <a:solidFill>
                  <a:srgbClr val="000000"/>
                </a:solidFill>
                <a:latin typeface="Times New Roman"/>
              </a:defRPr>
            </a:lvl1pPr>
          </a:lstStyle>
          <a:p>
            <a:pPr indent="0" algn="r">
              <a:lnSpc>
                <a:spcPct val="100000"/>
              </a:lnSpc>
              <a:buNone/>
              <a:tabLst>
                <a:tab pos="0" algn="l"/>
              </a:tabLst>
            </a:pPr>
            <a:fld id="{2F61D06B-664A-4178-A3E7-93B2F867EA8A}" type="slidenum">
              <a:rPr lang="en-US" sz="1200" b="0" strike="noStrike" spc="-1">
                <a:solidFill>
                  <a:srgbClr val="000000"/>
                </a:solidFill>
                <a:latin typeface="Times New Roman"/>
              </a:rPr>
              <a:t>27</a:t>
            </a:fld>
            <a:endParaRPr lang="fr-FR" sz="1200" b="0" strike="noStrike" spc="-1">
              <a:solidFill>
                <a:srgbClr val="000000"/>
              </a:solidFill>
              <a:latin typeface="Times New Roman"/>
            </a:endParaRPr>
          </a:p>
        </p:txBody>
      </p:sp>
    </p:spTree>
    <p:extLst>
      <p:ext uri="{BB962C8B-B14F-4D97-AF65-F5344CB8AC3E}">
        <p14:creationId xmlns:p14="http://schemas.microsoft.com/office/powerpoint/2010/main" val="3530316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41F1A-87E6-1F4E-80FC-48F1C422D3EC}" type="datetimeFigureOut">
              <a:rPr lang="en-US" smtClean="0"/>
              <a:t>7/19/23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C1AB1-B699-5B44-899F-90DF91F9D5C9}" type="slidenum">
              <a:rPr lang="en-US" smtClean="0"/>
              <a:t>‹#›</a:t>
            </a:fld>
            <a:endParaRPr lang="en-US"/>
          </a:p>
        </p:txBody>
      </p:sp>
    </p:spTree>
    <p:extLst>
      <p:ext uri="{BB962C8B-B14F-4D97-AF65-F5344CB8AC3E}">
        <p14:creationId xmlns:p14="http://schemas.microsoft.com/office/powerpoint/2010/main" val="2118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41F1A-87E6-1F4E-80FC-48F1C422D3EC}" type="datetimeFigureOut">
              <a:rPr lang="en-US" smtClean="0"/>
              <a:t>7/19/23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C1AB1-B699-5B44-899F-90DF91F9D5C9}" type="slidenum">
              <a:rPr lang="en-US" smtClean="0"/>
              <a:t>‹#›</a:t>
            </a:fld>
            <a:endParaRPr lang="en-US"/>
          </a:p>
        </p:txBody>
      </p:sp>
    </p:spTree>
    <p:extLst>
      <p:ext uri="{BB962C8B-B14F-4D97-AF65-F5344CB8AC3E}">
        <p14:creationId xmlns:p14="http://schemas.microsoft.com/office/powerpoint/2010/main" val="112586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41F1A-87E6-1F4E-80FC-48F1C422D3EC}" type="datetimeFigureOut">
              <a:rPr lang="en-US" smtClean="0"/>
              <a:t>7/19/23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C1AB1-B699-5B44-899F-90DF91F9D5C9}" type="slidenum">
              <a:rPr lang="en-US" smtClean="0"/>
              <a:t>‹#›</a:t>
            </a:fld>
            <a:endParaRPr lang="en-US"/>
          </a:p>
        </p:txBody>
      </p:sp>
    </p:spTree>
    <p:extLst>
      <p:ext uri="{BB962C8B-B14F-4D97-AF65-F5344CB8AC3E}">
        <p14:creationId xmlns:p14="http://schemas.microsoft.com/office/powerpoint/2010/main" val="132261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41F1A-87E6-1F4E-80FC-48F1C422D3EC}" type="datetimeFigureOut">
              <a:rPr lang="en-US" smtClean="0"/>
              <a:t>7/19/23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C1AB1-B699-5B44-899F-90DF91F9D5C9}" type="slidenum">
              <a:rPr lang="en-US" smtClean="0"/>
              <a:t>‹#›</a:t>
            </a:fld>
            <a:endParaRPr lang="en-US"/>
          </a:p>
        </p:txBody>
      </p:sp>
    </p:spTree>
    <p:extLst>
      <p:ext uri="{BB962C8B-B14F-4D97-AF65-F5344CB8AC3E}">
        <p14:creationId xmlns:p14="http://schemas.microsoft.com/office/powerpoint/2010/main" val="210420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41F1A-87E6-1F4E-80FC-48F1C422D3EC}" type="datetimeFigureOut">
              <a:rPr lang="en-US" smtClean="0"/>
              <a:t>7/19/23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C1AB1-B699-5B44-899F-90DF91F9D5C9}" type="slidenum">
              <a:rPr lang="en-US" smtClean="0"/>
              <a:t>‹#›</a:t>
            </a:fld>
            <a:endParaRPr lang="en-US"/>
          </a:p>
        </p:txBody>
      </p:sp>
    </p:spTree>
    <p:extLst>
      <p:ext uri="{BB962C8B-B14F-4D97-AF65-F5344CB8AC3E}">
        <p14:creationId xmlns:p14="http://schemas.microsoft.com/office/powerpoint/2010/main" val="389163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41F1A-87E6-1F4E-80FC-48F1C422D3EC}" type="datetimeFigureOut">
              <a:rPr lang="en-US" smtClean="0"/>
              <a:t>7/19/23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C1AB1-B699-5B44-899F-90DF91F9D5C9}" type="slidenum">
              <a:rPr lang="en-US" smtClean="0"/>
              <a:t>‹#›</a:t>
            </a:fld>
            <a:endParaRPr lang="en-US"/>
          </a:p>
        </p:txBody>
      </p:sp>
    </p:spTree>
    <p:extLst>
      <p:ext uri="{BB962C8B-B14F-4D97-AF65-F5344CB8AC3E}">
        <p14:creationId xmlns:p14="http://schemas.microsoft.com/office/powerpoint/2010/main" val="1110398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urier"/>
                <a:cs typeface="Courier"/>
              </a:defRPr>
            </a:lvl1pPr>
          </a:lstStyle>
          <a:p>
            <a:fld id="{2E341F1A-87E6-1F4E-80FC-48F1C422D3EC}" type="datetimeFigureOut">
              <a:rPr lang="en-US" smtClean="0"/>
              <a:pPr/>
              <a:t>7/19/23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urier"/>
                <a:cs typeface="Courier"/>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urier"/>
                <a:cs typeface="Courier"/>
              </a:defRPr>
            </a:lvl1pPr>
          </a:lstStyle>
          <a:p>
            <a:fld id="{F83C1AB1-B699-5B44-899F-90DF91F9D5C9}" type="slidenum">
              <a:rPr lang="en-US" smtClean="0"/>
              <a:pPr/>
              <a:t>‹#›</a:t>
            </a:fld>
            <a:endParaRPr lang="en-US"/>
          </a:p>
        </p:txBody>
      </p:sp>
    </p:spTree>
    <p:extLst>
      <p:ext uri="{BB962C8B-B14F-4D97-AF65-F5344CB8AC3E}">
        <p14:creationId xmlns:p14="http://schemas.microsoft.com/office/powerpoint/2010/main" val="379312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457200" rtl="0" eaLnBrk="1" latinLnBrk="0" hangingPunct="1">
        <a:spcBef>
          <a:spcPct val="0"/>
        </a:spcBef>
        <a:buNone/>
        <a:defRPr sz="3600" kern="1200">
          <a:solidFill>
            <a:srgbClr val="FF0000"/>
          </a:solidFill>
          <a:latin typeface="Courier"/>
          <a:ea typeface="+mj-ea"/>
          <a:cs typeface="Courie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Courier"/>
          <a:ea typeface="+mn-ea"/>
          <a:cs typeface="Courier"/>
        </a:defRPr>
      </a:lvl1pPr>
      <a:lvl2pPr marL="742950" indent="-285750" algn="l" defTabSz="457200" rtl="0" eaLnBrk="1" latinLnBrk="0" hangingPunct="1">
        <a:spcBef>
          <a:spcPct val="20000"/>
        </a:spcBef>
        <a:buFont typeface="Arial"/>
        <a:buChar char="–"/>
        <a:defRPr sz="2000" kern="1200">
          <a:solidFill>
            <a:schemeClr val="tx1"/>
          </a:solidFill>
          <a:latin typeface="Courier"/>
          <a:ea typeface="+mn-ea"/>
          <a:cs typeface="Courier"/>
        </a:defRPr>
      </a:lvl2pPr>
      <a:lvl3pPr marL="1143000" indent="-228600" algn="l" defTabSz="457200" rtl="0" eaLnBrk="1" latinLnBrk="0" hangingPunct="1">
        <a:spcBef>
          <a:spcPct val="20000"/>
        </a:spcBef>
        <a:buFont typeface="Arial"/>
        <a:buChar char="•"/>
        <a:defRPr sz="2000" kern="1200">
          <a:solidFill>
            <a:schemeClr val="tx1"/>
          </a:solidFill>
          <a:latin typeface="Courier"/>
          <a:ea typeface="+mn-ea"/>
          <a:cs typeface="Courier"/>
        </a:defRPr>
      </a:lvl3pPr>
      <a:lvl4pPr marL="1600200" indent="-228600" algn="l" defTabSz="457200" rtl="0" eaLnBrk="1" latinLnBrk="0" hangingPunct="1">
        <a:spcBef>
          <a:spcPct val="20000"/>
        </a:spcBef>
        <a:buFont typeface="Arial"/>
        <a:buChar char="–"/>
        <a:defRPr sz="1600" kern="1200">
          <a:solidFill>
            <a:schemeClr val="tx1"/>
          </a:solidFill>
          <a:latin typeface="Courier"/>
          <a:ea typeface="+mn-ea"/>
          <a:cs typeface="Courier"/>
        </a:defRPr>
      </a:lvl4pPr>
      <a:lvl5pPr marL="2057400" indent="-228600" algn="l" defTabSz="457200" rtl="0" eaLnBrk="1" latinLnBrk="0" hangingPunct="1">
        <a:spcBef>
          <a:spcPct val="20000"/>
        </a:spcBef>
        <a:buFont typeface="Arial"/>
        <a:buChar char="»"/>
        <a:defRPr sz="1600" kern="1200">
          <a:solidFill>
            <a:schemeClr val="tx1"/>
          </a:solidFill>
          <a:latin typeface="Courier"/>
          <a:ea typeface="+mn-ea"/>
          <a:cs typeface="Couri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87" y="2097542"/>
            <a:ext cx="8983714" cy="1470025"/>
          </a:xfrm>
        </p:spPr>
        <p:txBody>
          <a:bodyPr>
            <a:noAutofit/>
          </a:bodyPr>
          <a:lstStyle/>
          <a:p>
            <a:r>
              <a:rPr lang="en-US" sz="3200" dirty="0"/>
              <a:t>The role of government and firms </a:t>
            </a:r>
            <a:br>
              <a:rPr lang="en-US" sz="3200" dirty="0"/>
            </a:br>
            <a:r>
              <a:rPr lang="en-US" sz="3200" dirty="0"/>
              <a:t>in Profit Sharing with employees: Evidence for a discussion</a:t>
            </a:r>
          </a:p>
        </p:txBody>
      </p:sp>
      <p:sp>
        <p:nvSpPr>
          <p:cNvPr id="7" name="Text Box 5"/>
          <p:cNvSpPr txBox="1">
            <a:spLocks noChangeArrowheads="1"/>
          </p:cNvSpPr>
          <p:nvPr/>
        </p:nvSpPr>
        <p:spPr bwMode="auto">
          <a:xfrm>
            <a:off x="1857686" y="4761428"/>
            <a:ext cx="5749728"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GB" sz="2400" dirty="0">
                <a:solidFill>
                  <a:srgbClr val="000000"/>
                </a:solidFill>
                <a:latin typeface="Courier"/>
                <a:cs typeface="Courier"/>
              </a:rPr>
              <a:t>Maria Guadalupe</a:t>
            </a:r>
          </a:p>
          <a:p>
            <a:pPr algn="ctr">
              <a:spcBef>
                <a:spcPct val="0"/>
              </a:spcBef>
            </a:pPr>
            <a:endParaRPr lang="en-GB" sz="2400" dirty="0">
              <a:solidFill>
                <a:srgbClr val="000000"/>
              </a:solidFill>
              <a:latin typeface="Courier"/>
              <a:cs typeface="Courier"/>
            </a:endParaRPr>
          </a:p>
          <a:p>
            <a:pPr algn="ctr">
              <a:lnSpc>
                <a:spcPct val="100000"/>
              </a:lnSpc>
              <a:spcBef>
                <a:spcPct val="0"/>
              </a:spcBef>
              <a:spcAft>
                <a:spcPts val="0"/>
              </a:spcAft>
              <a:buFontTx/>
              <a:buNone/>
            </a:pPr>
            <a:r>
              <a:rPr lang="en-GB" sz="2000" dirty="0">
                <a:solidFill>
                  <a:schemeClr val="accent3">
                    <a:lumMod val="50000"/>
                  </a:schemeClr>
                </a:solidFill>
                <a:latin typeface="Courier"/>
                <a:cs typeface="Courier"/>
              </a:rPr>
              <a:t>INSEAD and CEPR</a:t>
            </a:r>
          </a:p>
        </p:txBody>
      </p:sp>
    </p:spTree>
    <p:extLst>
      <p:ext uri="{BB962C8B-B14F-4D97-AF65-F5344CB8AC3E}">
        <p14:creationId xmlns:p14="http://schemas.microsoft.com/office/powerpoint/2010/main" val="95680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4"/>
          <p:cNvSpPr>
            <a:spLocks noGrp="1"/>
          </p:cNvSpPr>
          <p:nvPr>
            <p:ph type="sldNum" idx="2"/>
          </p:nvPr>
        </p:nvSpPr>
        <p:spPr>
          <a:xfrm>
            <a:off x="7552080" y="7008480"/>
            <a:ext cx="2403000" cy="399600"/>
          </a:xfrm>
          <a:prstGeom prst="rect">
            <a:avLst/>
          </a:prstGeom>
          <a:noFill/>
          <a:ln w="0">
            <a:noFill/>
          </a:ln>
        </p:spPr>
        <p:txBody>
          <a:bodyPr lIns="90000" tIns="45000" rIns="90000" bIns="45000" anchor="ctr">
            <a:noAutofit/>
          </a:bodyPr>
          <a:lstStyle>
            <a:defPPr>
              <a:defRPr lang="fr-FR"/>
            </a:defPPr>
            <a:lvl1pPr marL="0" indent="0" algn="r" defTabSz="914400" rtl="0" eaLnBrk="1" latinLnBrk="0" hangingPunct="1">
              <a:lnSpc>
                <a:spcPct val="100000"/>
              </a:lnSpc>
              <a:buNone/>
              <a:tabLst>
                <a:tab pos="0" algn="l"/>
              </a:tabLst>
              <a:defRPr lang="fr-FR" sz="1200" b="0" strike="noStrike" kern="1200" spc="-1">
                <a:solidFill>
                  <a:srgbClr val="8B8B8B"/>
                </a:solidFill>
                <a:latin typeface="Calibri"/>
                <a:ea typeface="DejaVu Sans"/>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4A8CA-F6C8-4FFB-B065-F9A316C5BDD3}" type="slidenum">
              <a:rPr lang="en-US" smtClean="0"/>
              <a:pPr/>
              <a:t>10</a:t>
            </a:fld>
            <a:endParaRPr lang="fr-FR">
              <a:solidFill>
                <a:srgbClr val="000000"/>
              </a:solidFill>
              <a:latin typeface="Times New Roman"/>
            </a:endParaRPr>
          </a:p>
        </p:txBody>
      </p:sp>
      <p:sp>
        <p:nvSpPr>
          <p:cNvPr id="443" name="PlaceHolder 1"/>
          <p:cNvSpPr>
            <a:spLocks noGrp="1"/>
          </p:cNvSpPr>
          <p:nvPr>
            <p:ph type="title" idx="4294967295"/>
          </p:nvPr>
        </p:nvSpPr>
        <p:spPr>
          <a:xfrm>
            <a:off x="467914" y="588612"/>
            <a:ext cx="7884257" cy="758833"/>
          </a:xfrm>
          <a:prstGeom prst="rect">
            <a:avLst/>
          </a:prstGeom>
          <a:noFill/>
          <a:ln w="0">
            <a:noFill/>
          </a:ln>
        </p:spPr>
        <p:txBody>
          <a:bodyPr vert="horz" lIns="76960" tIns="38480" rIns="76960" bIns="38480" rtlCol="0" anchor="ctr">
            <a:normAutofit/>
          </a:bodyPr>
          <a:lstStyle/>
          <a:p>
            <a:pPr>
              <a:lnSpc>
                <a:spcPct val="90000"/>
              </a:lnSpc>
              <a:tabLst>
                <a:tab pos="0" algn="l"/>
              </a:tabLst>
            </a:pPr>
            <a:r>
              <a:rPr lang="fr-FR" spc="-1" dirty="0" err="1">
                <a:latin typeface="Courier" pitchFamily="2" charset="0"/>
              </a:rPr>
              <a:t>Economic</a:t>
            </a:r>
            <a:r>
              <a:rPr lang="fr-FR" spc="-1" dirty="0">
                <a:latin typeface="Courier" pitchFamily="2" charset="0"/>
              </a:rPr>
              <a:t> Importance</a:t>
            </a:r>
          </a:p>
        </p:txBody>
      </p:sp>
      <p:sp>
        <p:nvSpPr>
          <p:cNvPr id="451" name="PlaceHolder 61"/>
          <p:cNvSpPr/>
          <p:nvPr/>
        </p:nvSpPr>
        <p:spPr>
          <a:xfrm>
            <a:off x="467914" y="1759052"/>
            <a:ext cx="8350119" cy="1489938"/>
          </a:xfrm>
          <a:prstGeom prst="rect">
            <a:avLst/>
          </a:prstGeom>
          <a:noFill/>
          <a:ln w="0">
            <a:noFill/>
          </a:ln>
        </p:spPr>
        <p:style>
          <a:lnRef idx="0">
            <a:scrgbClr r="0" g="0" b="0"/>
          </a:lnRef>
          <a:fillRef idx="0">
            <a:scrgbClr r="0" g="0" b="0"/>
          </a:fillRef>
          <a:effectRef idx="0">
            <a:scrgbClr r="0" g="0" b="0"/>
          </a:effectRef>
          <a:fontRef idx="minor"/>
        </p:style>
        <p:txBody>
          <a:bodyPr lIns="76960" tIns="38480" rIns="76960" bIns="38480" anchor="t">
            <a:normAutofit/>
          </a:bodyPr>
          <a:lstStyle/>
          <a:p>
            <a:pPr>
              <a:lnSpc>
                <a:spcPct val="100000"/>
              </a:lnSpc>
            </a:pPr>
            <a:endParaRPr lang="fr-FR" sz="1539" spc="-1">
              <a:solidFill>
                <a:srgbClr val="000000"/>
              </a:solidFill>
              <a:latin typeface="Arial"/>
              <a:ea typeface="DejaVu Sans"/>
            </a:endParaRPr>
          </a:p>
        </p:txBody>
      </p:sp>
      <p:pic>
        <p:nvPicPr>
          <p:cNvPr id="4" name="Picture 3">
            <a:extLst>
              <a:ext uri="{FF2B5EF4-FFF2-40B4-BE49-F238E27FC236}">
                <a16:creationId xmlns:a16="http://schemas.microsoft.com/office/drawing/2014/main" id="{0B8BCE7B-01F1-8AA8-FCA5-29BD93AAD2BD}"/>
              </a:ext>
            </a:extLst>
          </p:cNvPr>
          <p:cNvPicPr>
            <a:picLocks noChangeAspect="1"/>
          </p:cNvPicPr>
          <p:nvPr/>
        </p:nvPicPr>
        <p:blipFill>
          <a:blip r:embed="rId2"/>
          <a:stretch>
            <a:fillRect/>
          </a:stretch>
        </p:blipFill>
        <p:spPr>
          <a:xfrm>
            <a:off x="1618883" y="1676892"/>
            <a:ext cx="5624880" cy="4208687"/>
          </a:xfrm>
          <a:prstGeom prst="rect">
            <a:avLst/>
          </a:prstGeom>
        </p:spPr>
      </p:pic>
      <p:sp>
        <p:nvSpPr>
          <p:cNvPr id="2" name="TextBox 1">
            <a:extLst>
              <a:ext uri="{FF2B5EF4-FFF2-40B4-BE49-F238E27FC236}">
                <a16:creationId xmlns:a16="http://schemas.microsoft.com/office/drawing/2014/main" id="{B58E3C5E-751A-EF5F-ED7F-636F70D6CD40}"/>
              </a:ext>
            </a:extLst>
          </p:cNvPr>
          <p:cNvSpPr txBox="1"/>
          <p:nvPr/>
        </p:nvSpPr>
        <p:spPr>
          <a:xfrm>
            <a:off x="1394520" y="6112520"/>
            <a:ext cx="4814844" cy="369332"/>
          </a:xfrm>
          <a:prstGeom prst="rect">
            <a:avLst/>
          </a:prstGeom>
          <a:noFill/>
        </p:spPr>
        <p:txBody>
          <a:bodyPr wrap="none" rtlCol="0">
            <a:spAutoFit/>
          </a:bodyPr>
          <a:lstStyle/>
          <a:p>
            <a:r>
              <a:rPr lang="en-US" dirty="0">
                <a:sym typeface="Wingdings" pitchFamily="2" charset="2"/>
              </a:rPr>
              <a:t> 1% of GDP, does not fluctuate much with cycle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laceHolder 4"/>
          <p:cNvSpPr>
            <a:spLocks noGrp="1"/>
          </p:cNvSpPr>
          <p:nvPr>
            <p:ph type="sldNum" idx="2"/>
          </p:nvPr>
        </p:nvSpPr>
        <p:spPr>
          <a:xfrm>
            <a:off x="7552080" y="7008480"/>
            <a:ext cx="2403000" cy="399600"/>
          </a:xfrm>
          <a:prstGeom prst="rect">
            <a:avLst/>
          </a:prstGeom>
          <a:noFill/>
          <a:ln w="0">
            <a:noFill/>
          </a:ln>
        </p:spPr>
        <p:txBody>
          <a:bodyPr lIns="90000" tIns="45000" rIns="90000" bIns="45000" anchor="ctr">
            <a:noAutofit/>
          </a:bodyPr>
          <a:lstStyle>
            <a:defPPr>
              <a:defRPr lang="fr-FR"/>
            </a:defPPr>
            <a:lvl1pPr marL="0" indent="0" algn="r" defTabSz="914400" rtl="0" eaLnBrk="1" latinLnBrk="0" hangingPunct="1">
              <a:lnSpc>
                <a:spcPct val="100000"/>
              </a:lnSpc>
              <a:buNone/>
              <a:tabLst>
                <a:tab pos="0" algn="l"/>
              </a:tabLst>
              <a:defRPr lang="fr-FR" sz="1200" b="0" strike="noStrike" kern="1200" spc="-1">
                <a:solidFill>
                  <a:srgbClr val="8B8B8B"/>
                </a:solidFill>
                <a:latin typeface="Calibri"/>
                <a:ea typeface="DejaVu Sans"/>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4A8CA-F6C8-4FFB-B065-F9A316C5BDD3}" type="slidenum">
              <a:rPr lang="en-US" smtClean="0"/>
              <a:pPr/>
              <a:t>11</a:t>
            </a:fld>
            <a:endParaRPr lang="fr-FR">
              <a:solidFill>
                <a:srgbClr val="000000"/>
              </a:solidFill>
              <a:latin typeface="Times New Roman"/>
            </a:endParaRPr>
          </a:p>
        </p:txBody>
      </p:sp>
      <p:sp>
        <p:nvSpPr>
          <p:cNvPr id="472" name="PlaceHolder 1"/>
          <p:cNvSpPr>
            <a:spLocks noGrp="1"/>
          </p:cNvSpPr>
          <p:nvPr>
            <p:ph type="title" idx="4294967295"/>
          </p:nvPr>
        </p:nvSpPr>
        <p:spPr>
          <a:xfrm>
            <a:off x="428819" y="590335"/>
            <a:ext cx="7884257" cy="758833"/>
          </a:xfrm>
          <a:prstGeom prst="rect">
            <a:avLst/>
          </a:prstGeom>
          <a:noFill/>
          <a:ln w="0">
            <a:noFill/>
          </a:ln>
        </p:spPr>
        <p:txBody>
          <a:bodyPr vert="horz" lIns="76960" tIns="38480" rIns="76960" bIns="38480" rtlCol="0" anchor="ctr">
            <a:normAutofit/>
          </a:bodyPr>
          <a:lstStyle/>
          <a:p>
            <a:pPr>
              <a:lnSpc>
                <a:spcPct val="90000"/>
              </a:lnSpc>
              <a:tabLst>
                <a:tab pos="0" algn="l"/>
              </a:tabLst>
            </a:pPr>
            <a:r>
              <a:rPr lang="fr-FR" spc="-1" dirty="0">
                <a:latin typeface="Courier" pitchFamily="2" charset="0"/>
              </a:rPr>
              <a:t>Large </a:t>
            </a:r>
            <a:r>
              <a:rPr lang="fr-FR" spc="-1" dirty="0" err="1">
                <a:latin typeface="Courier" pitchFamily="2" charset="0"/>
              </a:rPr>
              <a:t>firms</a:t>
            </a:r>
            <a:r>
              <a:rPr lang="fr-FR" spc="-1" dirty="0">
                <a:latin typeface="Courier" pitchFamily="2" charset="0"/>
              </a:rPr>
              <a:t> </a:t>
            </a:r>
            <a:r>
              <a:rPr lang="fr-FR" spc="-1" dirty="0" err="1">
                <a:latin typeface="Courier" pitchFamily="2" charset="0"/>
              </a:rPr>
              <a:t>distribute</a:t>
            </a:r>
            <a:r>
              <a:rPr lang="fr-FR" spc="-1" dirty="0">
                <a:latin typeface="Courier" pitchFamily="2" charset="0"/>
              </a:rPr>
              <a:t> more</a:t>
            </a:r>
          </a:p>
        </p:txBody>
      </p:sp>
      <p:pic>
        <p:nvPicPr>
          <p:cNvPr id="2" name="Picture 1">
            <a:extLst>
              <a:ext uri="{FF2B5EF4-FFF2-40B4-BE49-F238E27FC236}">
                <a16:creationId xmlns:a16="http://schemas.microsoft.com/office/drawing/2014/main" id="{01EFAFCA-0AF9-8AC7-D957-6709BB864289}"/>
              </a:ext>
            </a:extLst>
          </p:cNvPr>
          <p:cNvPicPr>
            <a:picLocks noChangeAspect="1"/>
          </p:cNvPicPr>
          <p:nvPr/>
        </p:nvPicPr>
        <p:blipFill>
          <a:blip r:embed="rId2"/>
          <a:stretch>
            <a:fillRect/>
          </a:stretch>
        </p:blipFill>
        <p:spPr>
          <a:xfrm>
            <a:off x="966903" y="1615345"/>
            <a:ext cx="7210194" cy="4050514"/>
          </a:xfrm>
          <a:prstGeom prst="rect">
            <a:avLst/>
          </a:prstGeom>
        </p:spPr>
      </p:pic>
      <p:sp>
        <p:nvSpPr>
          <p:cNvPr id="3" name="TextBox 2">
            <a:extLst>
              <a:ext uri="{FF2B5EF4-FFF2-40B4-BE49-F238E27FC236}">
                <a16:creationId xmlns:a16="http://schemas.microsoft.com/office/drawing/2014/main" id="{2E9C5131-B635-01FA-80F9-59F4A8C7E19C}"/>
              </a:ext>
            </a:extLst>
          </p:cNvPr>
          <p:cNvSpPr txBox="1"/>
          <p:nvPr/>
        </p:nvSpPr>
        <p:spPr>
          <a:xfrm>
            <a:off x="428819" y="5944499"/>
            <a:ext cx="8594157" cy="646331"/>
          </a:xfrm>
          <a:prstGeom prst="rect">
            <a:avLst/>
          </a:prstGeom>
          <a:noFill/>
        </p:spPr>
        <p:txBody>
          <a:bodyPr wrap="square" rtlCol="0">
            <a:spAutoFit/>
          </a:bodyPr>
          <a:lstStyle/>
          <a:p>
            <a:r>
              <a:rPr lang="en-US" dirty="0">
                <a:sym typeface="Wingdings" pitchFamily="2" charset="2"/>
              </a:rPr>
              <a:t></a:t>
            </a:r>
            <a:r>
              <a:rPr lang="en-US" dirty="0"/>
              <a:t> Inequality comes from size of firms that are more subject to schemes, are more profitable, employ more skilled workers and pay more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D5DF-85D7-9162-5AC9-9E1BE3F00286}"/>
              </a:ext>
            </a:extLst>
          </p:cNvPr>
          <p:cNvSpPr>
            <a:spLocks noGrp="1"/>
          </p:cNvSpPr>
          <p:nvPr>
            <p:ph type="title"/>
          </p:nvPr>
        </p:nvSpPr>
        <p:spPr/>
        <p:txBody>
          <a:bodyPr/>
          <a:lstStyle/>
          <a:p>
            <a:r>
              <a:rPr lang="en-US" dirty="0"/>
              <a:t>Predicted effect of schemes</a:t>
            </a:r>
          </a:p>
        </p:txBody>
      </p:sp>
      <p:sp>
        <p:nvSpPr>
          <p:cNvPr id="3" name="Content Placeholder 2">
            <a:extLst>
              <a:ext uri="{FF2B5EF4-FFF2-40B4-BE49-F238E27FC236}">
                <a16:creationId xmlns:a16="http://schemas.microsoft.com/office/drawing/2014/main" id="{4867EE79-6345-9B9C-C492-A40F798CC24B}"/>
              </a:ext>
            </a:extLst>
          </p:cNvPr>
          <p:cNvSpPr>
            <a:spLocks noGrp="1"/>
          </p:cNvSpPr>
          <p:nvPr>
            <p:ph idx="1"/>
          </p:nvPr>
        </p:nvSpPr>
        <p:spPr>
          <a:xfrm>
            <a:off x="457200" y="1600200"/>
            <a:ext cx="8229600" cy="4983162"/>
          </a:xfrm>
        </p:spPr>
        <p:txBody>
          <a:bodyPr>
            <a:normAutofit lnSpcReduction="10000"/>
          </a:bodyPr>
          <a:lstStyle/>
          <a:p>
            <a:r>
              <a:rPr lang="en-US" dirty="0"/>
              <a:t>Incentives to adopt on the side of firms for fiscal reasons</a:t>
            </a:r>
          </a:p>
          <a:p>
            <a:r>
              <a:rPr lang="en-US" dirty="0"/>
              <a:t>Free rider problem means these are unlikely to  operate as strong motivator, no increase performance. </a:t>
            </a:r>
          </a:p>
          <a:p>
            <a:pPr lvl="1"/>
            <a:r>
              <a:rPr lang="en-US" dirty="0"/>
              <a:t>A relational contract is unlikely to help</a:t>
            </a:r>
          </a:p>
          <a:p>
            <a:r>
              <a:rPr lang="en-US" dirty="0"/>
              <a:t>Unless… this is part of a package with complementary practices (Milgrom and Roberts): used to foster sense of belonging</a:t>
            </a:r>
          </a:p>
          <a:p>
            <a:pPr lvl="1"/>
            <a:r>
              <a:rPr lang="en-US" dirty="0"/>
              <a:t>Less likely to emerge in the mandated case (participation).</a:t>
            </a:r>
          </a:p>
          <a:p>
            <a:r>
              <a:rPr lang="en-US" b="1" dirty="0"/>
              <a:t>RISK</a:t>
            </a:r>
            <a:r>
              <a:rPr lang="en-US" dirty="0"/>
              <a:t>: firms substitute salary with profit-sharing</a:t>
            </a:r>
          </a:p>
          <a:p>
            <a:pPr lvl="1"/>
            <a:endParaRPr lang="en-US" dirty="0"/>
          </a:p>
          <a:p>
            <a:pPr lvl="1"/>
            <a:endParaRPr lang="en-US" dirty="0"/>
          </a:p>
        </p:txBody>
      </p:sp>
    </p:spTree>
    <p:extLst>
      <p:ext uri="{BB962C8B-B14F-4D97-AF65-F5344CB8AC3E}">
        <p14:creationId xmlns:p14="http://schemas.microsoft.com/office/powerpoint/2010/main" val="276938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457B-F8C1-2DE7-ABEE-C52FD7EEFFEA}"/>
              </a:ext>
            </a:extLst>
          </p:cNvPr>
          <p:cNvSpPr>
            <a:spLocks noGrp="1"/>
          </p:cNvSpPr>
          <p:nvPr>
            <p:ph type="title"/>
          </p:nvPr>
        </p:nvSpPr>
        <p:spPr/>
        <p:txBody>
          <a:bodyPr/>
          <a:lstStyle/>
          <a:p>
            <a:r>
              <a:rPr lang="en-US" dirty="0"/>
              <a:t>Work on Compulsory Scheme in France</a:t>
            </a:r>
          </a:p>
        </p:txBody>
      </p:sp>
      <p:sp>
        <p:nvSpPr>
          <p:cNvPr id="3" name="Content Placeholder 2">
            <a:extLst>
              <a:ext uri="{FF2B5EF4-FFF2-40B4-BE49-F238E27FC236}">
                <a16:creationId xmlns:a16="http://schemas.microsoft.com/office/drawing/2014/main" id="{E6F98CDE-BDB9-3342-8A45-62650162F0D7}"/>
              </a:ext>
            </a:extLst>
          </p:cNvPr>
          <p:cNvSpPr>
            <a:spLocks noGrp="1"/>
          </p:cNvSpPr>
          <p:nvPr>
            <p:ph idx="1"/>
          </p:nvPr>
        </p:nvSpPr>
        <p:spPr/>
        <p:txBody>
          <a:bodyPr/>
          <a:lstStyle/>
          <a:p>
            <a:r>
              <a:rPr lang="en-US" dirty="0"/>
              <a:t>Based on David </a:t>
            </a:r>
            <a:r>
              <a:rPr lang="en-US" dirty="0" err="1"/>
              <a:t>Sraer</a:t>
            </a:r>
            <a:r>
              <a:rPr lang="en-US" dirty="0"/>
              <a:t> and coauthors’ work</a:t>
            </a:r>
          </a:p>
          <a:p>
            <a:pPr marL="800100" lvl="2" indent="0">
              <a:buNone/>
            </a:pPr>
            <a:r>
              <a:rPr lang="en-US" dirty="0" err="1"/>
              <a:t>Nimier</a:t>
            </a:r>
            <a:r>
              <a:rPr lang="en-US" dirty="0"/>
              <a:t>-David E., </a:t>
            </a:r>
            <a:r>
              <a:rPr lang="en-US" dirty="0" err="1"/>
              <a:t>Sraer</a:t>
            </a:r>
            <a:r>
              <a:rPr lang="en-US" dirty="0"/>
              <a:t> D. et </a:t>
            </a:r>
            <a:r>
              <a:rPr lang="en-US" dirty="0" err="1"/>
              <a:t>Thesmar</a:t>
            </a:r>
            <a:r>
              <a:rPr lang="en-US" dirty="0"/>
              <a:t> D. (2023) « Les </a:t>
            </a:r>
            <a:r>
              <a:rPr lang="en-US" dirty="0" err="1"/>
              <a:t>effets</a:t>
            </a:r>
            <a:r>
              <a:rPr lang="en-US" dirty="0"/>
              <a:t> de la participation </a:t>
            </a:r>
            <a:r>
              <a:rPr lang="en-US" dirty="0" err="1"/>
              <a:t>obligatoire</a:t>
            </a:r>
            <a:r>
              <a:rPr lang="en-US" dirty="0"/>
              <a:t>, les </a:t>
            </a:r>
            <a:r>
              <a:rPr lang="en-US" dirty="0" err="1"/>
              <a:t>enseignement</a:t>
            </a:r>
            <a:r>
              <a:rPr lang="en-US" dirty="0"/>
              <a:t> de la </a:t>
            </a:r>
            <a:r>
              <a:rPr lang="en-US" dirty="0" err="1"/>
              <a:t>réforme</a:t>
            </a:r>
            <a:r>
              <a:rPr lang="en-US" dirty="0"/>
              <a:t> de 1990 », CAE, Focus n°100, </a:t>
            </a:r>
            <a:r>
              <a:rPr lang="en-US" dirty="0" err="1"/>
              <a:t>juillet</a:t>
            </a:r>
            <a:endParaRPr lang="en-US" dirty="0"/>
          </a:p>
          <a:p>
            <a:pPr marL="800100" lvl="2" indent="0">
              <a:buNone/>
            </a:pPr>
            <a:endParaRPr lang="en-US" dirty="0"/>
          </a:p>
          <a:p>
            <a:pPr marL="0" indent="0">
              <a:buNone/>
            </a:pPr>
            <a:endParaRPr lang="en-US" dirty="0"/>
          </a:p>
          <a:p>
            <a:r>
              <a:rPr lang="en-US" dirty="0"/>
              <a:t>Participation:</a:t>
            </a:r>
          </a:p>
          <a:p>
            <a:pPr lvl="1"/>
            <a:r>
              <a:rPr lang="en-US" dirty="0"/>
              <a:t>Compulsory for firms with 100+ employees until 1990, then threshold was reduced to 50</a:t>
            </a:r>
          </a:p>
          <a:p>
            <a:pPr lvl="1"/>
            <a:r>
              <a:rPr lang="en-US" dirty="0"/>
              <a:t>Distributed </a:t>
            </a:r>
            <a:r>
              <a:rPr lang="en-US" u="sng" dirty="0"/>
              <a:t>by formula</a:t>
            </a:r>
            <a:r>
              <a:rPr lang="en-US" dirty="0"/>
              <a:t> based on firm value added </a:t>
            </a:r>
            <a:r>
              <a:rPr lang="en-US" i="1" dirty="0"/>
              <a:t>(0.5(VA-0.05*CC)*(Comp/VA)</a:t>
            </a:r>
          </a:p>
        </p:txBody>
      </p:sp>
    </p:spTree>
    <p:extLst>
      <p:ext uri="{BB962C8B-B14F-4D97-AF65-F5344CB8AC3E}">
        <p14:creationId xmlns:p14="http://schemas.microsoft.com/office/powerpoint/2010/main" val="402934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138611-86F5-EBDC-5698-A4BE1ED5B592}"/>
              </a:ext>
            </a:extLst>
          </p:cNvPr>
          <p:cNvPicPr>
            <a:picLocks noChangeAspect="1"/>
          </p:cNvPicPr>
          <p:nvPr/>
        </p:nvPicPr>
        <p:blipFill>
          <a:blip r:embed="rId2"/>
          <a:stretch>
            <a:fillRect/>
          </a:stretch>
        </p:blipFill>
        <p:spPr>
          <a:xfrm>
            <a:off x="685800" y="1692913"/>
            <a:ext cx="7772400" cy="3472173"/>
          </a:xfrm>
          <a:prstGeom prst="rect">
            <a:avLst/>
          </a:prstGeom>
        </p:spPr>
      </p:pic>
      <p:sp>
        <p:nvSpPr>
          <p:cNvPr id="3" name="TextBox 2">
            <a:extLst>
              <a:ext uri="{FF2B5EF4-FFF2-40B4-BE49-F238E27FC236}">
                <a16:creationId xmlns:a16="http://schemas.microsoft.com/office/drawing/2014/main" id="{097C3C49-AA0A-A6F9-A2B3-7870CC105649}"/>
              </a:ext>
            </a:extLst>
          </p:cNvPr>
          <p:cNvSpPr txBox="1"/>
          <p:nvPr/>
        </p:nvSpPr>
        <p:spPr>
          <a:xfrm>
            <a:off x="812800" y="1692913"/>
            <a:ext cx="7645400" cy="369332"/>
          </a:xfrm>
          <a:prstGeom prst="rect">
            <a:avLst/>
          </a:prstGeom>
          <a:solidFill>
            <a:schemeClr val="bg1"/>
          </a:solidFill>
        </p:spPr>
        <p:txBody>
          <a:bodyPr wrap="square" rtlCol="0">
            <a:spAutoFit/>
          </a:bodyPr>
          <a:lstStyle/>
          <a:p>
            <a:r>
              <a:rPr lang="en-US" dirty="0"/>
              <a:t>Share of firms that distribute participation</a:t>
            </a:r>
          </a:p>
        </p:txBody>
      </p:sp>
    </p:spTree>
    <p:extLst>
      <p:ext uri="{BB962C8B-B14F-4D97-AF65-F5344CB8AC3E}">
        <p14:creationId xmlns:p14="http://schemas.microsoft.com/office/powerpoint/2010/main" val="2521166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89F416-282B-2DB7-69A8-949140C3D3E0}"/>
              </a:ext>
            </a:extLst>
          </p:cNvPr>
          <p:cNvPicPr>
            <a:picLocks noChangeAspect="1"/>
          </p:cNvPicPr>
          <p:nvPr/>
        </p:nvPicPr>
        <p:blipFill>
          <a:blip r:embed="rId2"/>
          <a:stretch>
            <a:fillRect/>
          </a:stretch>
        </p:blipFill>
        <p:spPr>
          <a:xfrm>
            <a:off x="485775" y="429418"/>
            <a:ext cx="3429000" cy="5384800"/>
          </a:xfrm>
          <a:prstGeom prst="rect">
            <a:avLst/>
          </a:prstGeom>
        </p:spPr>
      </p:pic>
      <p:sp>
        <p:nvSpPr>
          <p:cNvPr id="3" name="TextBox 2">
            <a:extLst>
              <a:ext uri="{FF2B5EF4-FFF2-40B4-BE49-F238E27FC236}">
                <a16:creationId xmlns:a16="http://schemas.microsoft.com/office/drawing/2014/main" id="{CB868E9C-FE67-F755-2476-531EF6811F44}"/>
              </a:ext>
            </a:extLst>
          </p:cNvPr>
          <p:cNvSpPr txBox="1"/>
          <p:nvPr/>
        </p:nvSpPr>
        <p:spPr>
          <a:xfrm>
            <a:off x="4693444" y="707231"/>
            <a:ext cx="4229100" cy="3151632"/>
          </a:xfrm>
          <a:prstGeom prst="rect">
            <a:avLst/>
          </a:prstGeom>
          <a:noFill/>
        </p:spPr>
        <p:txBody>
          <a:bodyPr wrap="square" rtlCol="0">
            <a:spAutoFit/>
          </a:bodyPr>
          <a:lstStyle/>
          <a:p>
            <a:pPr marL="108000">
              <a:lnSpc>
                <a:spcPct val="90000"/>
              </a:lnSpc>
              <a:spcBef>
                <a:spcPts val="1417"/>
              </a:spcBef>
              <a:buClr>
                <a:srgbClr val="000000"/>
              </a:buClr>
              <a:buSzPct val="45000"/>
            </a:pPr>
            <a:r>
              <a:rPr lang="fr-FR" spc="-1" dirty="0" err="1">
                <a:solidFill>
                  <a:srgbClr val="000000"/>
                </a:solidFill>
                <a:latin typeface="Courier" pitchFamily="2" charset="0"/>
                <a:ea typeface="DejaVu Sans"/>
                <a:cs typeface="Calibri" panose="020F0502020204030204" pitchFamily="34" charset="0"/>
              </a:rPr>
              <a:t>Authors</a:t>
            </a:r>
            <a:r>
              <a:rPr lang="fr-FR" spc="-1" dirty="0">
                <a:solidFill>
                  <a:srgbClr val="000000"/>
                </a:solidFill>
                <a:latin typeface="Courier" pitchFamily="2" charset="0"/>
                <a:ea typeface="DejaVu Sans"/>
                <a:cs typeface="Calibri" panose="020F0502020204030204" pitchFamily="34" charset="0"/>
              </a:rPr>
              <a:t> </a:t>
            </a:r>
            <a:r>
              <a:rPr lang="fr-FR" spc="-1" dirty="0" err="1">
                <a:solidFill>
                  <a:srgbClr val="000000"/>
                </a:solidFill>
                <a:latin typeface="Courier" pitchFamily="2" charset="0"/>
                <a:ea typeface="DejaVu Sans"/>
                <a:cs typeface="Calibri" panose="020F0502020204030204" pitchFamily="34" charset="0"/>
              </a:rPr>
              <a:t>find</a:t>
            </a:r>
            <a:r>
              <a:rPr lang="fr-FR" spc="-1" dirty="0">
                <a:solidFill>
                  <a:srgbClr val="000000"/>
                </a:solidFill>
                <a:latin typeface="Courier" pitchFamily="2" charset="0"/>
                <a:ea typeface="DejaVu Sans"/>
                <a:cs typeface="Calibri" panose="020F0502020204030204" pitchFamily="34" charset="0"/>
              </a:rPr>
              <a:t> </a:t>
            </a:r>
            <a:r>
              <a:rPr lang="fr-FR" spc="-1" dirty="0" err="1">
                <a:solidFill>
                  <a:srgbClr val="000000"/>
                </a:solidFill>
                <a:latin typeface="Courier" pitchFamily="2" charset="0"/>
                <a:ea typeface="DejaVu Sans"/>
                <a:cs typeface="Calibri" panose="020F0502020204030204" pitchFamily="34" charset="0"/>
              </a:rPr>
              <a:t>that</a:t>
            </a:r>
            <a:r>
              <a:rPr lang="fr-FR" spc="-1" dirty="0">
                <a:solidFill>
                  <a:srgbClr val="000000"/>
                </a:solidFill>
                <a:latin typeface="Courier" pitchFamily="2" charset="0"/>
                <a:ea typeface="DejaVu Sans"/>
                <a:cs typeface="Calibri" panose="020F0502020204030204" pitchFamily="34" charset="0"/>
              </a:rPr>
              <a:t> :</a:t>
            </a:r>
          </a:p>
          <a:p>
            <a:pPr marL="108000">
              <a:lnSpc>
                <a:spcPct val="90000"/>
              </a:lnSpc>
              <a:spcBef>
                <a:spcPts val="1417"/>
              </a:spcBef>
              <a:buClr>
                <a:srgbClr val="000000"/>
              </a:buClr>
              <a:buSzPct val="45000"/>
            </a:pPr>
            <a:r>
              <a:rPr lang="fr-FR" sz="1800" b="0" strike="noStrike" spc="-1" dirty="0">
                <a:solidFill>
                  <a:srgbClr val="000000"/>
                </a:solidFill>
                <a:latin typeface="Courier" pitchFamily="2" charset="0"/>
                <a:ea typeface="DejaVu Sans"/>
                <a:cs typeface="Calibri" panose="020F0502020204030204" pitchFamily="34" charset="0"/>
              </a:rPr>
              <a:t>« Excess mass » at </a:t>
            </a:r>
            <a:r>
              <a:rPr lang="fr-FR" sz="1800" b="0" strike="noStrike" spc="-1" dirty="0" err="1">
                <a:solidFill>
                  <a:srgbClr val="000000"/>
                </a:solidFill>
                <a:latin typeface="Courier" pitchFamily="2" charset="0"/>
                <a:ea typeface="DejaVu Sans"/>
                <a:cs typeface="Calibri" panose="020F0502020204030204" pitchFamily="34" charset="0"/>
              </a:rPr>
              <a:t>threshold</a:t>
            </a:r>
            <a:r>
              <a:rPr lang="fr-FR" sz="1800" b="0" strike="noStrike" spc="-1" dirty="0">
                <a:solidFill>
                  <a:srgbClr val="000000"/>
                </a:solidFill>
                <a:latin typeface="Courier" pitchFamily="2" charset="0"/>
                <a:ea typeface="DejaVu Sans"/>
                <a:cs typeface="Calibri" panose="020F0502020204030204" pitchFamily="34" charset="0"/>
              </a:rPr>
              <a:t> </a:t>
            </a:r>
            <a:r>
              <a:rPr lang="fr-FR" sz="1800" b="0" strike="noStrike" spc="-1" dirty="0" err="1">
                <a:solidFill>
                  <a:srgbClr val="000000"/>
                </a:solidFill>
                <a:latin typeface="Courier" pitchFamily="2" charset="0"/>
                <a:ea typeface="DejaVu Sans"/>
                <a:cs typeface="Calibri" panose="020F0502020204030204" pitchFamily="34" charset="0"/>
              </a:rPr>
              <a:t>around</a:t>
            </a:r>
            <a:r>
              <a:rPr lang="fr-FR" sz="1800" b="0" strike="noStrike" spc="-1" dirty="0">
                <a:solidFill>
                  <a:srgbClr val="000000"/>
                </a:solidFill>
                <a:latin typeface="Courier" pitchFamily="2" charset="0"/>
                <a:ea typeface="DejaVu Sans"/>
                <a:cs typeface="Calibri" panose="020F0502020204030204" pitchFamily="34" charset="0"/>
              </a:rPr>
              <a:t> 22%</a:t>
            </a:r>
            <a:endParaRPr lang="fr-FR" spc="-1" dirty="0">
              <a:solidFill>
                <a:srgbClr val="000000"/>
              </a:solidFill>
              <a:latin typeface="Courier" pitchFamily="2" charset="0"/>
              <a:cs typeface="Calibri" panose="020F0502020204030204" pitchFamily="34" charset="0"/>
            </a:endParaRPr>
          </a:p>
          <a:p>
            <a:pPr marL="108000">
              <a:lnSpc>
                <a:spcPct val="90000"/>
              </a:lnSpc>
              <a:spcBef>
                <a:spcPts val="1417"/>
              </a:spcBef>
              <a:buClr>
                <a:srgbClr val="000000"/>
              </a:buClr>
              <a:buSzPct val="45000"/>
            </a:pPr>
            <a:r>
              <a:rPr lang="fr-FR" sz="1800" b="0" strike="noStrike" spc="-1" dirty="0">
                <a:solidFill>
                  <a:srgbClr val="000000"/>
                </a:solidFill>
                <a:latin typeface="Courier" pitchFamily="2" charset="0"/>
                <a:ea typeface="DejaVu Sans"/>
                <a:cs typeface="Calibri" panose="020F0502020204030204" pitchFamily="34" charset="0"/>
              </a:rPr>
              <a:t>1% of </a:t>
            </a:r>
            <a:r>
              <a:rPr lang="fr-FR" sz="1800" b="0" strike="noStrike" spc="-1" dirty="0" err="1">
                <a:solidFill>
                  <a:srgbClr val="000000"/>
                </a:solidFill>
                <a:latin typeface="Courier" pitchFamily="2" charset="0"/>
                <a:ea typeface="DejaVu Sans"/>
                <a:cs typeface="Calibri" panose="020F0502020204030204" pitchFamily="34" charset="0"/>
              </a:rPr>
              <a:t>employment</a:t>
            </a:r>
            <a:r>
              <a:rPr lang="fr-FR" sz="1800" b="0" strike="noStrike" spc="-1" dirty="0">
                <a:solidFill>
                  <a:srgbClr val="000000"/>
                </a:solidFill>
                <a:latin typeface="Courier" pitchFamily="2" charset="0"/>
                <a:ea typeface="DejaVu Sans"/>
                <a:cs typeface="Calibri" panose="020F0502020204030204" pitchFamily="34" charset="0"/>
              </a:rPr>
              <a:t> </a:t>
            </a:r>
            <a:r>
              <a:rPr lang="fr-FR" sz="1800" b="0" strike="noStrike" spc="-1" dirty="0" err="1">
                <a:solidFill>
                  <a:srgbClr val="000000"/>
                </a:solidFill>
                <a:latin typeface="Courier" pitchFamily="2" charset="0"/>
                <a:ea typeface="DejaVu Sans"/>
                <a:cs typeface="Calibri" panose="020F0502020204030204" pitchFamily="34" charset="0"/>
              </a:rPr>
              <a:t>is</a:t>
            </a:r>
            <a:r>
              <a:rPr lang="fr-FR" sz="1800" b="0" strike="noStrike" spc="-1" dirty="0">
                <a:solidFill>
                  <a:srgbClr val="000000"/>
                </a:solidFill>
                <a:latin typeface="Courier" pitchFamily="2" charset="0"/>
                <a:ea typeface="DejaVu Sans"/>
                <a:cs typeface="Calibri" panose="020F0502020204030204" pitchFamily="34" charset="0"/>
              </a:rPr>
              <a:t> </a:t>
            </a:r>
            <a:r>
              <a:rPr lang="fr-FR" sz="1800" b="0" strike="noStrike" spc="-1" dirty="0" err="1">
                <a:solidFill>
                  <a:srgbClr val="000000"/>
                </a:solidFill>
                <a:latin typeface="Courier" pitchFamily="2" charset="0"/>
                <a:ea typeface="DejaVu Sans"/>
                <a:cs typeface="Calibri" panose="020F0502020204030204" pitchFamily="34" charset="0"/>
              </a:rPr>
              <a:t>destruyed</a:t>
            </a:r>
            <a:r>
              <a:rPr lang="fr-FR" sz="1800" b="0" strike="noStrike" spc="-1" dirty="0">
                <a:solidFill>
                  <a:srgbClr val="000000"/>
                </a:solidFill>
                <a:latin typeface="Courier" pitchFamily="2" charset="0"/>
                <a:ea typeface="DejaVu Sans"/>
                <a:cs typeface="Calibri" panose="020F0502020204030204" pitchFamily="34" charset="0"/>
              </a:rPr>
              <a:t> </a:t>
            </a:r>
            <a:r>
              <a:rPr lang="fr-FR" sz="1800" b="0" strike="noStrike" spc="-1" dirty="0" err="1">
                <a:solidFill>
                  <a:srgbClr val="000000"/>
                </a:solidFill>
                <a:latin typeface="Courier" pitchFamily="2" charset="0"/>
                <a:ea typeface="DejaVu Sans"/>
                <a:cs typeface="Calibri" panose="020F0502020204030204" pitchFamily="34" charset="0"/>
              </a:rPr>
              <a:t>around</a:t>
            </a:r>
            <a:r>
              <a:rPr lang="fr-FR" sz="1800" b="0" strike="noStrike" spc="-1" dirty="0">
                <a:solidFill>
                  <a:srgbClr val="000000"/>
                </a:solidFill>
                <a:latin typeface="Courier" pitchFamily="2" charset="0"/>
                <a:ea typeface="DejaVu Sans"/>
                <a:cs typeface="Calibri" panose="020F0502020204030204" pitchFamily="34" charset="0"/>
              </a:rPr>
              <a:t> the </a:t>
            </a:r>
            <a:r>
              <a:rPr lang="fr-FR" sz="1800" b="0" strike="noStrike" spc="-1" dirty="0" err="1">
                <a:solidFill>
                  <a:srgbClr val="000000"/>
                </a:solidFill>
                <a:latin typeface="Courier" pitchFamily="2" charset="0"/>
                <a:ea typeface="DejaVu Sans"/>
                <a:cs typeface="Calibri" panose="020F0502020204030204" pitchFamily="34" charset="0"/>
              </a:rPr>
              <a:t>thresholds</a:t>
            </a:r>
            <a:r>
              <a:rPr lang="fr-FR" sz="1800" b="0" strike="noStrike" spc="-1" dirty="0">
                <a:solidFill>
                  <a:srgbClr val="000000"/>
                </a:solidFill>
                <a:latin typeface="Courier" pitchFamily="2" charset="0"/>
                <a:ea typeface="DejaVu Sans"/>
                <a:cs typeface="Calibri" panose="020F0502020204030204" pitchFamily="34" charset="0"/>
              </a:rPr>
              <a:t> </a:t>
            </a:r>
            <a:r>
              <a:rPr lang="fr-FR" sz="1800" b="0" strike="noStrike" spc="-1" dirty="0" err="1">
                <a:solidFill>
                  <a:srgbClr val="000000"/>
                </a:solidFill>
                <a:latin typeface="Courier" pitchFamily="2" charset="0"/>
                <a:ea typeface="DejaVu Sans"/>
                <a:cs typeface="Calibri" panose="020F0502020204030204" pitchFamily="34" charset="0"/>
              </a:rPr>
              <a:t>because</a:t>
            </a:r>
            <a:r>
              <a:rPr lang="fr-FR" sz="1800" b="0" strike="noStrike" spc="-1" dirty="0">
                <a:solidFill>
                  <a:srgbClr val="000000"/>
                </a:solidFill>
                <a:latin typeface="Courier" pitchFamily="2" charset="0"/>
                <a:ea typeface="DejaVu Sans"/>
                <a:cs typeface="Calibri" panose="020F0502020204030204" pitchFamily="34" charset="0"/>
              </a:rPr>
              <a:t> </a:t>
            </a:r>
            <a:r>
              <a:rPr lang="fr-FR" spc="-1" dirty="0">
                <a:solidFill>
                  <a:srgbClr val="000000"/>
                </a:solidFill>
                <a:latin typeface="Courier" pitchFamily="2" charset="0"/>
                <a:ea typeface="DejaVu Sans"/>
                <a:cs typeface="Calibri" panose="020F0502020204030204" pitchFamily="34" charset="0"/>
              </a:rPr>
              <a:t>of </a:t>
            </a:r>
            <a:r>
              <a:rPr lang="fr-FR" spc="-1" dirty="0" err="1">
                <a:solidFill>
                  <a:srgbClr val="000000"/>
                </a:solidFill>
                <a:latin typeface="Courier" pitchFamily="2" charset="0"/>
                <a:ea typeface="DejaVu Sans"/>
                <a:cs typeface="Calibri" panose="020F0502020204030204" pitchFamily="34" charset="0"/>
              </a:rPr>
              <a:t>thershold</a:t>
            </a:r>
            <a:r>
              <a:rPr lang="fr-FR" spc="-1" dirty="0">
                <a:solidFill>
                  <a:srgbClr val="000000"/>
                </a:solidFill>
                <a:latin typeface="Courier" pitchFamily="2" charset="0"/>
                <a:ea typeface="DejaVu Sans"/>
                <a:cs typeface="Calibri" panose="020F0502020204030204" pitchFamily="34" charset="0"/>
              </a:rPr>
              <a:t> </a:t>
            </a:r>
            <a:r>
              <a:rPr lang="fr-FR" spc="-1" dirty="0" err="1">
                <a:solidFill>
                  <a:srgbClr val="000000"/>
                </a:solidFill>
                <a:latin typeface="Courier" pitchFamily="2" charset="0"/>
                <a:ea typeface="DejaVu Sans"/>
                <a:cs typeface="Calibri" panose="020F0502020204030204" pitchFamily="34" charset="0"/>
              </a:rPr>
              <a:t>effects</a:t>
            </a:r>
            <a:endParaRPr lang="fr-FR" spc="-1" dirty="0">
              <a:solidFill>
                <a:srgbClr val="000000"/>
              </a:solidFill>
              <a:latin typeface="Courier" pitchFamily="2" charset="0"/>
              <a:ea typeface="DejaVu Sans"/>
              <a:cs typeface="Calibri" panose="020F0502020204030204" pitchFamily="34" charset="0"/>
            </a:endParaRPr>
          </a:p>
          <a:p>
            <a:pPr marL="108000">
              <a:lnSpc>
                <a:spcPct val="90000"/>
              </a:lnSpc>
              <a:spcBef>
                <a:spcPts val="1417"/>
              </a:spcBef>
              <a:buClr>
                <a:srgbClr val="000000"/>
              </a:buClr>
              <a:buSzPct val="45000"/>
            </a:pPr>
            <a:r>
              <a:rPr lang="fr-FR" sz="1800" b="1" strike="noStrike" spc="-1" dirty="0">
                <a:solidFill>
                  <a:srgbClr val="000000"/>
                </a:solidFill>
                <a:latin typeface="Courier" pitchFamily="2" charset="0"/>
                <a:ea typeface="DejaVu Sans"/>
                <a:cs typeface="Calibri" panose="020F0502020204030204" pitchFamily="34" charset="0"/>
                <a:sym typeface="Wingdings" pitchFamily="2" charset="2"/>
              </a:rPr>
              <a:t> </a:t>
            </a:r>
            <a:r>
              <a:rPr lang="fr-FR" sz="1800" b="1" strike="noStrike" spc="-1" dirty="0" err="1">
                <a:solidFill>
                  <a:srgbClr val="000000"/>
                </a:solidFill>
                <a:latin typeface="Courier" pitchFamily="2" charset="0"/>
                <a:ea typeface="DejaVu Sans"/>
                <a:cs typeface="Calibri" panose="020F0502020204030204" pitchFamily="34" charset="0"/>
                <a:sym typeface="Wingdings" pitchFamily="2" charset="2"/>
              </a:rPr>
              <a:t>Firms</a:t>
            </a:r>
            <a:r>
              <a:rPr lang="fr-FR" sz="1800" b="1" strike="noStrike" spc="-1" dirty="0">
                <a:solidFill>
                  <a:srgbClr val="000000"/>
                </a:solidFill>
                <a:latin typeface="Courier" pitchFamily="2" charset="0"/>
                <a:ea typeface="DejaVu Sans"/>
                <a:cs typeface="Calibri" panose="020F0502020204030204" pitchFamily="34" charset="0"/>
                <a:sym typeface="Wingdings" pitchFamily="2" charset="2"/>
              </a:rPr>
              <a:t> </a:t>
            </a:r>
            <a:r>
              <a:rPr lang="fr-FR" sz="1800" b="1" strike="noStrike" spc="-1" dirty="0" err="1">
                <a:solidFill>
                  <a:srgbClr val="000000"/>
                </a:solidFill>
                <a:latin typeface="Courier" pitchFamily="2" charset="0"/>
                <a:ea typeface="DejaVu Sans"/>
                <a:cs typeface="Calibri" panose="020F0502020204030204" pitchFamily="34" charset="0"/>
                <a:sym typeface="Wingdings" pitchFamily="2" charset="2"/>
              </a:rPr>
              <a:t>anticipate</a:t>
            </a:r>
            <a:r>
              <a:rPr lang="fr-FR" sz="1800" b="1" strike="noStrike" spc="-1" dirty="0">
                <a:solidFill>
                  <a:srgbClr val="000000"/>
                </a:solidFill>
                <a:latin typeface="Courier" pitchFamily="2" charset="0"/>
                <a:ea typeface="DejaVu Sans"/>
                <a:cs typeface="Calibri" panose="020F0502020204030204" pitchFamily="34" charset="0"/>
                <a:sym typeface="Wingdings" pitchFamily="2" charset="2"/>
              </a:rPr>
              <a:t> </a:t>
            </a:r>
            <a:r>
              <a:rPr lang="fr-FR" sz="1800" b="1" strike="noStrike" spc="-1" dirty="0" err="1">
                <a:solidFill>
                  <a:srgbClr val="000000"/>
                </a:solidFill>
                <a:latin typeface="Courier" pitchFamily="2" charset="0"/>
                <a:ea typeface="DejaVu Sans"/>
                <a:cs typeface="Calibri" panose="020F0502020204030204" pitchFamily="34" charset="0"/>
                <a:sym typeface="Wingdings" pitchFamily="2" charset="2"/>
              </a:rPr>
              <a:t>low</a:t>
            </a:r>
            <a:r>
              <a:rPr lang="fr-FR" sz="1800" b="1" strike="noStrike" spc="-1" dirty="0">
                <a:solidFill>
                  <a:srgbClr val="000000"/>
                </a:solidFill>
                <a:latin typeface="Courier" pitchFamily="2" charset="0"/>
                <a:ea typeface="DejaVu Sans"/>
                <a:cs typeface="Calibri" panose="020F0502020204030204" pitchFamily="34" charset="0"/>
                <a:sym typeface="Wingdings" pitchFamily="2" charset="2"/>
              </a:rPr>
              <a:t> </a:t>
            </a:r>
            <a:r>
              <a:rPr lang="fr-FR" sz="1800" b="1" strike="noStrike" spc="-1" dirty="0" err="1">
                <a:solidFill>
                  <a:srgbClr val="000000"/>
                </a:solidFill>
                <a:latin typeface="Courier" pitchFamily="2" charset="0"/>
                <a:ea typeface="DejaVu Sans"/>
                <a:cs typeface="Calibri" panose="020F0502020204030204" pitchFamily="34" charset="0"/>
                <a:sym typeface="Wingdings" pitchFamily="2" charset="2"/>
              </a:rPr>
              <a:t>adjustment</a:t>
            </a:r>
            <a:r>
              <a:rPr lang="fr-FR" sz="1800" b="1" strike="noStrike" spc="-1" dirty="0">
                <a:solidFill>
                  <a:srgbClr val="000000"/>
                </a:solidFill>
                <a:latin typeface="Courier" pitchFamily="2" charset="0"/>
                <a:ea typeface="DejaVu Sans"/>
                <a:cs typeface="Calibri" panose="020F0502020204030204" pitchFamily="34" charset="0"/>
                <a:sym typeface="Wingdings" pitchFamily="2" charset="2"/>
              </a:rPr>
              <a:t> </a:t>
            </a:r>
            <a:r>
              <a:rPr lang="fr-FR" sz="1800" b="1" strike="noStrike" spc="-1" dirty="0" err="1">
                <a:solidFill>
                  <a:srgbClr val="000000"/>
                </a:solidFill>
                <a:latin typeface="Courier" pitchFamily="2" charset="0"/>
                <a:ea typeface="DejaVu Sans"/>
                <a:cs typeface="Calibri" panose="020F0502020204030204" pitchFamily="34" charset="0"/>
                <a:sym typeface="Wingdings" pitchFamily="2" charset="2"/>
              </a:rPr>
              <a:t>ability</a:t>
            </a:r>
            <a:endParaRPr lang="fr-FR" sz="1800" b="1" strike="noStrike" spc="-1" dirty="0">
              <a:solidFill>
                <a:srgbClr val="000000"/>
              </a:solidFill>
              <a:latin typeface="Courier" pitchFamily="2" charset="0"/>
              <a:ea typeface="DejaVu Sans"/>
              <a:cs typeface="Calibri" panose="020F0502020204030204" pitchFamily="34" charset="0"/>
            </a:endParaRPr>
          </a:p>
          <a:p>
            <a:pPr marL="285750" indent="-285750">
              <a:buFont typeface="Arial" panose="020B0604020202020204" pitchFamily="34" charset="0"/>
              <a:buChar char="•"/>
            </a:pPr>
            <a:endParaRPr lang="en-US" dirty="0">
              <a:latin typeface="Courier" pitchFamily="2" charset="0"/>
            </a:endParaRPr>
          </a:p>
        </p:txBody>
      </p:sp>
      <p:sp>
        <p:nvSpPr>
          <p:cNvPr id="4" name="TextBox 3">
            <a:extLst>
              <a:ext uri="{FF2B5EF4-FFF2-40B4-BE49-F238E27FC236}">
                <a16:creationId xmlns:a16="http://schemas.microsoft.com/office/drawing/2014/main" id="{9A57C85B-FF28-E121-32CC-2AB26960203E}"/>
              </a:ext>
            </a:extLst>
          </p:cNvPr>
          <p:cNvSpPr txBox="1"/>
          <p:nvPr/>
        </p:nvSpPr>
        <p:spPr>
          <a:xfrm>
            <a:off x="485775" y="6107906"/>
            <a:ext cx="8372475" cy="600164"/>
          </a:xfrm>
          <a:prstGeom prst="rect">
            <a:avLst/>
          </a:prstGeom>
          <a:noFill/>
        </p:spPr>
        <p:txBody>
          <a:bodyPr wrap="square" rtlCol="0">
            <a:spAutoFit/>
          </a:bodyPr>
          <a:lstStyle/>
          <a:p>
            <a:r>
              <a:rPr lang="en-US" sz="1100" dirty="0"/>
              <a:t>Source: </a:t>
            </a:r>
            <a:r>
              <a:rPr lang="en-US" sz="1100" dirty="0" err="1"/>
              <a:t>Nimier</a:t>
            </a:r>
            <a:r>
              <a:rPr lang="en-US" sz="1100" dirty="0"/>
              <a:t>-David E., </a:t>
            </a:r>
            <a:r>
              <a:rPr lang="en-US" sz="1100" dirty="0" err="1"/>
              <a:t>Sraer</a:t>
            </a:r>
            <a:r>
              <a:rPr lang="en-US" sz="1100" dirty="0"/>
              <a:t> D. et </a:t>
            </a:r>
            <a:r>
              <a:rPr lang="en-US" sz="1100" dirty="0" err="1"/>
              <a:t>Thesmar</a:t>
            </a:r>
            <a:r>
              <a:rPr lang="en-US" sz="1100" dirty="0"/>
              <a:t> D. (2023) « Les </a:t>
            </a:r>
            <a:r>
              <a:rPr lang="en-US" sz="1100" dirty="0" err="1"/>
              <a:t>effets</a:t>
            </a:r>
            <a:r>
              <a:rPr lang="en-US" sz="1100" dirty="0"/>
              <a:t> de la participation </a:t>
            </a:r>
            <a:r>
              <a:rPr lang="en-US" sz="1100" dirty="0" err="1"/>
              <a:t>obligatoire</a:t>
            </a:r>
            <a:r>
              <a:rPr lang="en-US" sz="1100" dirty="0"/>
              <a:t>, les </a:t>
            </a:r>
            <a:r>
              <a:rPr lang="en-US" sz="1100" dirty="0" err="1"/>
              <a:t>enseignement</a:t>
            </a:r>
            <a:r>
              <a:rPr lang="en-US" sz="1100" dirty="0"/>
              <a:t> de la </a:t>
            </a:r>
            <a:r>
              <a:rPr lang="en-US" sz="1100" dirty="0" err="1"/>
              <a:t>réforme</a:t>
            </a:r>
            <a:r>
              <a:rPr lang="en-US" sz="1100" dirty="0"/>
              <a:t> de 1990 », CAE, Focus n°100, </a:t>
            </a:r>
            <a:r>
              <a:rPr lang="en-US" sz="1100" dirty="0" err="1"/>
              <a:t>juillet</a:t>
            </a:r>
            <a:endParaRPr lang="en-US" sz="1100" dirty="0"/>
          </a:p>
          <a:p>
            <a:endParaRPr lang="en-US" sz="1100" dirty="0"/>
          </a:p>
        </p:txBody>
      </p:sp>
      <p:sp>
        <p:nvSpPr>
          <p:cNvPr id="5" name="TextBox 4">
            <a:extLst>
              <a:ext uri="{FF2B5EF4-FFF2-40B4-BE49-F238E27FC236}">
                <a16:creationId xmlns:a16="http://schemas.microsoft.com/office/drawing/2014/main" id="{17914D8C-9DD2-8FED-030A-CE07F2A63FED}"/>
              </a:ext>
            </a:extLst>
          </p:cNvPr>
          <p:cNvSpPr txBox="1"/>
          <p:nvPr/>
        </p:nvSpPr>
        <p:spPr>
          <a:xfrm>
            <a:off x="716756" y="344269"/>
            <a:ext cx="3976688" cy="646331"/>
          </a:xfrm>
          <a:prstGeom prst="rect">
            <a:avLst/>
          </a:prstGeom>
          <a:solidFill>
            <a:schemeClr val="bg1"/>
          </a:solidFill>
        </p:spPr>
        <p:txBody>
          <a:bodyPr wrap="square" rtlCol="0">
            <a:spAutoFit/>
          </a:bodyPr>
          <a:lstStyle/>
          <a:p>
            <a:pPr algn="ctr"/>
            <a:r>
              <a:rPr lang="en-US" dirty="0">
                <a:solidFill>
                  <a:schemeClr val="tx2">
                    <a:lumMod val="60000"/>
                    <a:lumOff val="40000"/>
                  </a:schemeClr>
                </a:solidFill>
              </a:rPr>
              <a:t>Distribution of Employment around the 1990 reform</a:t>
            </a:r>
          </a:p>
        </p:txBody>
      </p:sp>
    </p:spTree>
    <p:extLst>
      <p:ext uri="{BB962C8B-B14F-4D97-AF65-F5344CB8AC3E}">
        <p14:creationId xmlns:p14="http://schemas.microsoft.com/office/powerpoint/2010/main" val="190392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B2F2AE-D3B6-66F5-EC09-C77097EFCDB7}"/>
              </a:ext>
            </a:extLst>
          </p:cNvPr>
          <p:cNvPicPr>
            <a:picLocks noChangeAspect="1"/>
          </p:cNvPicPr>
          <p:nvPr/>
        </p:nvPicPr>
        <p:blipFill>
          <a:blip r:embed="rId2"/>
          <a:stretch>
            <a:fillRect/>
          </a:stretch>
        </p:blipFill>
        <p:spPr>
          <a:xfrm>
            <a:off x="952500" y="536575"/>
            <a:ext cx="3467100" cy="5384800"/>
          </a:xfrm>
          <a:prstGeom prst="rect">
            <a:avLst/>
          </a:prstGeom>
        </p:spPr>
      </p:pic>
      <p:sp>
        <p:nvSpPr>
          <p:cNvPr id="3" name="TextBox 2">
            <a:extLst>
              <a:ext uri="{FF2B5EF4-FFF2-40B4-BE49-F238E27FC236}">
                <a16:creationId xmlns:a16="http://schemas.microsoft.com/office/drawing/2014/main" id="{7B90AB62-615F-7A79-0ADC-8770043A152F}"/>
              </a:ext>
            </a:extLst>
          </p:cNvPr>
          <p:cNvSpPr txBox="1"/>
          <p:nvPr/>
        </p:nvSpPr>
        <p:spPr>
          <a:xfrm>
            <a:off x="4364831" y="992981"/>
            <a:ext cx="4229100" cy="3239477"/>
          </a:xfrm>
          <a:prstGeom prst="rect">
            <a:avLst/>
          </a:prstGeom>
          <a:noFill/>
        </p:spPr>
        <p:txBody>
          <a:bodyPr wrap="square" rtlCol="0">
            <a:spAutoFit/>
          </a:bodyPr>
          <a:lstStyle/>
          <a:p>
            <a:pPr marL="108000">
              <a:lnSpc>
                <a:spcPct val="90000"/>
              </a:lnSpc>
              <a:spcBef>
                <a:spcPts val="1417"/>
              </a:spcBef>
              <a:buClr>
                <a:srgbClr val="000000"/>
              </a:buClr>
              <a:buSzPct val="45000"/>
            </a:pPr>
            <a:r>
              <a:rPr lang="fr-FR" spc="-1" dirty="0" err="1">
                <a:solidFill>
                  <a:srgbClr val="000000"/>
                </a:solidFill>
                <a:latin typeface="Courier" pitchFamily="2" charset="0"/>
                <a:ea typeface="DejaVu Sans"/>
                <a:cs typeface="Calibri" panose="020F0502020204030204" pitchFamily="34" charset="0"/>
              </a:rPr>
              <a:t>Create</a:t>
            </a:r>
            <a:r>
              <a:rPr lang="fr-FR" spc="-1" dirty="0">
                <a:solidFill>
                  <a:srgbClr val="000000"/>
                </a:solidFill>
                <a:latin typeface="Courier" pitchFamily="2" charset="0"/>
                <a:ea typeface="DejaVu Sans"/>
                <a:cs typeface="Calibri" panose="020F0502020204030204" pitchFamily="34" charset="0"/>
              </a:rPr>
              <a:t> </a:t>
            </a:r>
            <a:r>
              <a:rPr lang="fr-FR" spc="-1" dirty="0" err="1">
                <a:solidFill>
                  <a:srgbClr val="000000"/>
                </a:solidFill>
                <a:latin typeface="Courier" pitchFamily="2" charset="0"/>
                <a:ea typeface="DejaVu Sans"/>
                <a:cs typeface="Calibri" panose="020F0502020204030204" pitchFamily="34" charset="0"/>
              </a:rPr>
              <a:t>two</a:t>
            </a:r>
            <a:r>
              <a:rPr lang="fr-FR" spc="-1" dirty="0">
                <a:solidFill>
                  <a:srgbClr val="000000"/>
                </a:solidFill>
                <a:latin typeface="Courier" pitchFamily="2" charset="0"/>
                <a:ea typeface="DejaVu Sans"/>
                <a:cs typeface="Calibri" panose="020F0502020204030204" pitchFamily="34" charset="0"/>
              </a:rPr>
              <a:t> control groups : </a:t>
            </a:r>
          </a:p>
          <a:p>
            <a:pPr marL="108000">
              <a:lnSpc>
                <a:spcPct val="90000"/>
              </a:lnSpc>
              <a:spcBef>
                <a:spcPts val="1417"/>
              </a:spcBef>
              <a:buClr>
                <a:srgbClr val="000000"/>
              </a:buClr>
              <a:buSzPct val="45000"/>
            </a:pPr>
            <a:r>
              <a:rPr lang="fr-FR" sz="1800" b="0" strike="noStrike" spc="-1" dirty="0" err="1">
                <a:solidFill>
                  <a:srgbClr val="000000"/>
                </a:solidFill>
                <a:latin typeface="Courier" pitchFamily="2" charset="0"/>
                <a:ea typeface="DejaVu Sans"/>
                <a:cs typeface="Calibri" panose="020F0502020204030204" pitchFamily="34" charset="0"/>
              </a:rPr>
              <a:t>Treated</a:t>
            </a:r>
            <a:r>
              <a:rPr lang="fr-FR" sz="1800" b="0" strike="noStrike" spc="-1" dirty="0">
                <a:solidFill>
                  <a:srgbClr val="000000"/>
                </a:solidFill>
                <a:latin typeface="Courier" pitchFamily="2" charset="0"/>
                <a:ea typeface="DejaVu Sans"/>
                <a:cs typeface="Calibri" panose="020F0502020204030204" pitchFamily="34" charset="0"/>
              </a:rPr>
              <a:t> </a:t>
            </a:r>
            <a:r>
              <a:rPr lang="fr-FR" sz="1800" b="0" strike="noStrike" spc="-1" dirty="0" err="1">
                <a:solidFill>
                  <a:srgbClr val="000000"/>
                </a:solidFill>
                <a:latin typeface="Courier" pitchFamily="2" charset="0"/>
                <a:ea typeface="DejaVu Sans"/>
                <a:cs typeface="Calibri" panose="020F0502020204030204" pitchFamily="34" charset="0"/>
              </a:rPr>
              <a:t>firms</a:t>
            </a:r>
            <a:r>
              <a:rPr lang="fr-FR" sz="1800" b="0" strike="noStrike" spc="-1" dirty="0">
                <a:solidFill>
                  <a:srgbClr val="000000"/>
                </a:solidFill>
                <a:latin typeface="Courier" pitchFamily="2" charset="0"/>
                <a:ea typeface="DejaVu Sans"/>
                <a:cs typeface="Calibri" panose="020F0502020204030204" pitchFamily="34" charset="0"/>
              </a:rPr>
              <a:t> </a:t>
            </a:r>
            <a:r>
              <a:rPr lang="fr-FR" sz="1800" b="0" strike="noStrike" spc="-1" dirty="0" err="1">
                <a:solidFill>
                  <a:srgbClr val="000000"/>
                </a:solidFill>
                <a:latin typeface="Courier" pitchFamily="2" charset="0"/>
                <a:ea typeface="DejaVu Sans"/>
                <a:cs typeface="Calibri" panose="020F0502020204030204" pitchFamily="34" charset="0"/>
              </a:rPr>
              <a:t>increase</a:t>
            </a:r>
            <a:r>
              <a:rPr lang="fr-FR" sz="1800" b="0" strike="noStrike" spc="-1" dirty="0">
                <a:solidFill>
                  <a:srgbClr val="000000"/>
                </a:solidFill>
                <a:latin typeface="Courier" pitchFamily="2" charset="0"/>
                <a:ea typeface="DejaVu Sans"/>
                <a:cs typeface="Calibri" panose="020F0502020204030204" pitchFamily="34" charset="0"/>
              </a:rPr>
              <a:t>:</a:t>
            </a:r>
          </a:p>
          <a:p>
            <a:pPr marL="393750" indent="-285750">
              <a:lnSpc>
                <a:spcPct val="90000"/>
              </a:lnSpc>
              <a:spcBef>
                <a:spcPts val="1417"/>
              </a:spcBef>
              <a:buClr>
                <a:srgbClr val="000000"/>
              </a:buClr>
              <a:buSzPct val="45000"/>
              <a:buFont typeface="Arial" panose="020B0604020202020204" pitchFamily="34" charset="0"/>
              <a:buChar char="•"/>
            </a:pPr>
            <a:r>
              <a:rPr lang="fr-FR" spc="-1" dirty="0">
                <a:solidFill>
                  <a:srgbClr val="000000"/>
                </a:solidFill>
                <a:latin typeface="Courier" pitchFamily="2" charset="0"/>
                <a:ea typeface="DejaVu Sans"/>
                <a:cs typeface="Calibri" panose="020F0502020204030204" pitchFamily="34" charset="0"/>
              </a:rPr>
              <a:t>S</a:t>
            </a:r>
            <a:r>
              <a:rPr lang="fr-FR" sz="1800" b="0" strike="noStrike" spc="-1" dirty="0">
                <a:solidFill>
                  <a:srgbClr val="000000"/>
                </a:solidFill>
                <a:latin typeface="Courier" pitchFamily="2" charset="0"/>
                <a:ea typeface="DejaVu Sans"/>
                <a:cs typeface="Calibri" panose="020F0502020204030204" pitchFamily="34" charset="0"/>
              </a:rPr>
              <a:t>hare of </a:t>
            </a:r>
            <a:r>
              <a:rPr lang="fr-FR" sz="1800" b="0" strike="noStrike" spc="-1" dirty="0" err="1">
                <a:solidFill>
                  <a:srgbClr val="000000"/>
                </a:solidFill>
                <a:latin typeface="Courier" pitchFamily="2" charset="0"/>
                <a:ea typeface="DejaVu Sans"/>
                <a:cs typeface="Calibri" panose="020F0502020204030204" pitchFamily="34" charset="0"/>
              </a:rPr>
              <a:t>basesalaries</a:t>
            </a:r>
            <a:r>
              <a:rPr lang="fr-FR" sz="1800" b="0" strike="noStrike" spc="-1" dirty="0">
                <a:solidFill>
                  <a:srgbClr val="000000"/>
                </a:solidFill>
                <a:latin typeface="Courier" pitchFamily="2" charset="0"/>
                <a:ea typeface="DejaVu Sans"/>
                <a:cs typeface="Calibri" panose="020F0502020204030204" pitchFamily="34" charset="0"/>
              </a:rPr>
              <a:t> in VA</a:t>
            </a:r>
          </a:p>
          <a:p>
            <a:pPr marL="393750" indent="-285750">
              <a:lnSpc>
                <a:spcPct val="90000"/>
              </a:lnSpc>
              <a:spcBef>
                <a:spcPts val="1417"/>
              </a:spcBef>
              <a:buClr>
                <a:srgbClr val="000000"/>
              </a:buClr>
              <a:buSzPct val="45000"/>
              <a:buFont typeface="Arial" panose="020B0604020202020204" pitchFamily="34" charset="0"/>
              <a:buChar char="•"/>
            </a:pPr>
            <a:r>
              <a:rPr lang="fr-FR" spc="-1" dirty="0">
                <a:solidFill>
                  <a:srgbClr val="000000"/>
                </a:solidFill>
                <a:latin typeface="Courier" pitchFamily="2" charset="0"/>
                <a:cs typeface="Calibri" panose="020F0502020204030204" pitchFamily="34" charset="0"/>
              </a:rPr>
              <a:t>Total </a:t>
            </a:r>
            <a:r>
              <a:rPr lang="fr-FR" spc="-1" dirty="0" err="1">
                <a:solidFill>
                  <a:srgbClr val="000000"/>
                </a:solidFill>
                <a:latin typeface="Courier" pitchFamily="2" charset="0"/>
                <a:cs typeface="Calibri" panose="020F0502020204030204" pitchFamily="34" charset="0"/>
              </a:rPr>
              <a:t>comp</a:t>
            </a:r>
            <a:r>
              <a:rPr lang="fr-FR" spc="-1" dirty="0">
                <a:solidFill>
                  <a:srgbClr val="000000"/>
                </a:solidFill>
                <a:latin typeface="Courier" pitchFamily="2" charset="0"/>
                <a:cs typeface="Calibri" panose="020F0502020204030204" pitchFamily="34" charset="0"/>
              </a:rPr>
              <a:t> in VA</a:t>
            </a:r>
          </a:p>
          <a:p>
            <a:pPr marL="393750" indent="-285750">
              <a:lnSpc>
                <a:spcPct val="90000"/>
              </a:lnSpc>
              <a:spcBef>
                <a:spcPts val="1417"/>
              </a:spcBef>
              <a:buClr>
                <a:srgbClr val="000000"/>
              </a:buClr>
              <a:buSzPct val="45000"/>
              <a:buFont typeface="Arial" panose="020B0604020202020204" pitchFamily="34" charset="0"/>
              <a:buChar char="•"/>
            </a:pPr>
            <a:endParaRPr lang="fr-FR" spc="-1" dirty="0">
              <a:solidFill>
                <a:srgbClr val="000000"/>
              </a:solidFill>
              <a:latin typeface="Courier" pitchFamily="2" charset="0"/>
              <a:cs typeface="Calibri" panose="020F0502020204030204" pitchFamily="34" charset="0"/>
            </a:endParaRPr>
          </a:p>
          <a:p>
            <a:pPr marL="393750" indent="-285750">
              <a:lnSpc>
                <a:spcPct val="90000"/>
              </a:lnSpc>
              <a:spcBef>
                <a:spcPts val="1417"/>
              </a:spcBef>
              <a:buClr>
                <a:srgbClr val="000000"/>
              </a:buClr>
              <a:buSzPct val="45000"/>
              <a:buFont typeface="Arial" panose="020B0604020202020204" pitchFamily="34" charset="0"/>
              <a:buChar char="•"/>
            </a:pPr>
            <a:r>
              <a:rPr lang="fr-FR" spc="-1" dirty="0">
                <a:solidFill>
                  <a:srgbClr val="000000"/>
                </a:solidFill>
                <a:latin typeface="Courier" pitchFamily="2" charset="0"/>
                <a:cs typeface="Calibri" panose="020F0502020204030204" pitchFamily="34" charset="0"/>
                <a:sym typeface="Wingdings" pitchFamily="2" charset="2"/>
              </a:rPr>
              <a:t> </a:t>
            </a:r>
            <a:r>
              <a:rPr lang="fr-FR" spc="-1" dirty="0" err="1">
                <a:solidFill>
                  <a:srgbClr val="000000"/>
                </a:solidFill>
                <a:latin typeface="Courier" pitchFamily="2" charset="0"/>
                <a:cs typeface="Calibri" panose="020F0502020204030204" pitchFamily="34" charset="0"/>
                <a:sym typeface="Wingdings" pitchFamily="2" charset="2"/>
              </a:rPr>
              <a:t>Mechanism</a:t>
            </a:r>
            <a:r>
              <a:rPr lang="fr-FR" spc="-1" dirty="0">
                <a:solidFill>
                  <a:srgbClr val="000000"/>
                </a:solidFill>
                <a:latin typeface="Courier" pitchFamily="2" charset="0"/>
                <a:cs typeface="Calibri" panose="020F0502020204030204" pitchFamily="34" charset="0"/>
                <a:sym typeface="Wingdings" pitchFamily="2" charset="2"/>
              </a:rPr>
              <a:t> </a:t>
            </a:r>
            <a:r>
              <a:rPr lang="fr-FR" spc="-1" dirty="0" err="1">
                <a:solidFill>
                  <a:srgbClr val="000000"/>
                </a:solidFill>
                <a:latin typeface="Courier" pitchFamily="2" charset="0"/>
                <a:cs typeface="Calibri" panose="020F0502020204030204" pitchFamily="34" charset="0"/>
                <a:sym typeface="Wingdings" pitchFamily="2" charset="2"/>
              </a:rPr>
              <a:t>is</a:t>
            </a:r>
            <a:r>
              <a:rPr lang="fr-FR" spc="-1" dirty="0">
                <a:solidFill>
                  <a:srgbClr val="000000"/>
                </a:solidFill>
                <a:latin typeface="Courier" pitchFamily="2" charset="0"/>
                <a:cs typeface="Calibri" panose="020F0502020204030204" pitchFamily="34" charset="0"/>
                <a:sym typeface="Wingdings" pitchFamily="2" charset="2"/>
              </a:rPr>
              <a:t> </a:t>
            </a:r>
            <a:r>
              <a:rPr lang="fr-FR" spc="-1" dirty="0" err="1">
                <a:solidFill>
                  <a:srgbClr val="000000"/>
                </a:solidFill>
                <a:latin typeface="Courier" pitchFamily="2" charset="0"/>
                <a:cs typeface="Calibri" panose="020F0502020204030204" pitchFamily="34" charset="0"/>
                <a:sym typeface="Wingdings" pitchFamily="2" charset="2"/>
              </a:rPr>
              <a:t>successful</a:t>
            </a:r>
            <a:r>
              <a:rPr lang="fr-FR" spc="-1" dirty="0">
                <a:solidFill>
                  <a:srgbClr val="000000"/>
                </a:solidFill>
                <a:latin typeface="Courier" pitchFamily="2" charset="0"/>
                <a:cs typeface="Calibri" panose="020F0502020204030204" pitchFamily="34" charset="0"/>
                <a:sym typeface="Wingdings" pitchFamily="2" charset="2"/>
              </a:rPr>
              <a:t> in </a:t>
            </a:r>
            <a:r>
              <a:rPr lang="fr-FR" spc="-1" dirty="0" err="1">
                <a:solidFill>
                  <a:srgbClr val="000000"/>
                </a:solidFill>
                <a:latin typeface="Courier" pitchFamily="2" charset="0"/>
                <a:cs typeface="Calibri" panose="020F0502020204030204" pitchFamily="34" charset="0"/>
                <a:sym typeface="Wingdings" pitchFamily="2" charset="2"/>
              </a:rPr>
              <a:t>redirecting</a:t>
            </a:r>
            <a:r>
              <a:rPr lang="fr-FR" spc="-1" dirty="0">
                <a:solidFill>
                  <a:srgbClr val="000000"/>
                </a:solidFill>
                <a:latin typeface="Courier" pitchFamily="2" charset="0"/>
                <a:cs typeface="Calibri" panose="020F0502020204030204" pitchFamily="34" charset="0"/>
                <a:sym typeface="Wingdings" pitchFamily="2" charset="2"/>
              </a:rPr>
              <a:t> profits </a:t>
            </a:r>
            <a:r>
              <a:rPr lang="fr-FR" spc="-1" dirty="0" err="1">
                <a:solidFill>
                  <a:srgbClr val="000000"/>
                </a:solidFill>
                <a:latin typeface="Courier" pitchFamily="2" charset="0"/>
                <a:cs typeface="Calibri" panose="020F0502020204030204" pitchFamily="34" charset="0"/>
                <a:sym typeface="Wingdings" pitchFamily="2" charset="2"/>
              </a:rPr>
              <a:t>towards</a:t>
            </a:r>
            <a:r>
              <a:rPr lang="fr-FR" spc="-1" dirty="0">
                <a:solidFill>
                  <a:srgbClr val="000000"/>
                </a:solidFill>
                <a:latin typeface="Courier" pitchFamily="2" charset="0"/>
                <a:cs typeface="Calibri" panose="020F0502020204030204" pitchFamily="34" charset="0"/>
                <a:sym typeface="Wingdings" pitchFamily="2" charset="2"/>
              </a:rPr>
              <a:t> </a:t>
            </a:r>
            <a:r>
              <a:rPr lang="fr-FR" spc="-1" dirty="0" err="1">
                <a:solidFill>
                  <a:srgbClr val="000000"/>
                </a:solidFill>
                <a:latin typeface="Courier" pitchFamily="2" charset="0"/>
                <a:cs typeface="Calibri" panose="020F0502020204030204" pitchFamily="34" charset="0"/>
                <a:sym typeface="Wingdings" pitchFamily="2" charset="2"/>
              </a:rPr>
              <a:t>employees</a:t>
            </a:r>
            <a:r>
              <a:rPr lang="fr-FR" spc="-1" dirty="0">
                <a:solidFill>
                  <a:srgbClr val="000000"/>
                </a:solidFill>
                <a:latin typeface="Courier" pitchFamily="2" charset="0"/>
                <a:cs typeface="Calibri" panose="020F0502020204030204" pitchFamily="34" charset="0"/>
                <a:sym typeface="Wingdings" pitchFamily="2" charset="2"/>
              </a:rPr>
              <a:t>.</a:t>
            </a:r>
            <a:endParaRPr lang="en-US" dirty="0">
              <a:latin typeface="Courier" pitchFamily="2" charset="0"/>
            </a:endParaRPr>
          </a:p>
        </p:txBody>
      </p:sp>
      <p:sp>
        <p:nvSpPr>
          <p:cNvPr id="4" name="TextBox 3">
            <a:extLst>
              <a:ext uri="{FF2B5EF4-FFF2-40B4-BE49-F238E27FC236}">
                <a16:creationId xmlns:a16="http://schemas.microsoft.com/office/drawing/2014/main" id="{1895AC89-734B-8355-61F0-CC79F26ECF69}"/>
              </a:ext>
            </a:extLst>
          </p:cNvPr>
          <p:cNvSpPr txBox="1"/>
          <p:nvPr/>
        </p:nvSpPr>
        <p:spPr>
          <a:xfrm>
            <a:off x="824706" y="536575"/>
            <a:ext cx="3213894" cy="646331"/>
          </a:xfrm>
          <a:prstGeom prst="rect">
            <a:avLst/>
          </a:prstGeom>
          <a:solidFill>
            <a:schemeClr val="bg1"/>
          </a:solidFill>
        </p:spPr>
        <p:txBody>
          <a:bodyPr wrap="square" rtlCol="0">
            <a:spAutoFit/>
          </a:bodyPr>
          <a:lstStyle/>
          <a:p>
            <a:pPr algn="ctr"/>
            <a:r>
              <a:rPr lang="en-US" dirty="0">
                <a:solidFill>
                  <a:schemeClr val="tx2">
                    <a:lumMod val="60000"/>
                    <a:lumOff val="40000"/>
                  </a:schemeClr>
                </a:solidFill>
              </a:rPr>
              <a:t>Share of salaries and compensation in VA</a:t>
            </a:r>
          </a:p>
        </p:txBody>
      </p:sp>
    </p:spTree>
    <p:extLst>
      <p:ext uri="{BB962C8B-B14F-4D97-AF65-F5344CB8AC3E}">
        <p14:creationId xmlns:p14="http://schemas.microsoft.com/office/powerpoint/2010/main" val="1961425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C532-28AA-A6FF-BA49-99CBD86FA696}"/>
              </a:ext>
            </a:extLst>
          </p:cNvPr>
          <p:cNvSpPr>
            <a:spLocks noGrp="1"/>
          </p:cNvSpPr>
          <p:nvPr>
            <p:ph type="title"/>
          </p:nvPr>
        </p:nvSpPr>
        <p:spPr>
          <a:xfrm>
            <a:off x="457200" y="611522"/>
            <a:ext cx="8686800" cy="1143000"/>
          </a:xfrm>
        </p:spPr>
        <p:txBody>
          <a:bodyPr/>
          <a:lstStyle/>
          <a:p>
            <a:r>
              <a:rPr lang="en-US" dirty="0"/>
              <a:t>Where does the redistribution come from?</a:t>
            </a:r>
            <a:br>
              <a:rPr lang="en-US" dirty="0"/>
            </a:br>
            <a:endParaRPr lang="en-US" dirty="0"/>
          </a:p>
        </p:txBody>
      </p:sp>
      <p:sp>
        <p:nvSpPr>
          <p:cNvPr id="3" name="Content Placeholder 2">
            <a:extLst>
              <a:ext uri="{FF2B5EF4-FFF2-40B4-BE49-F238E27FC236}">
                <a16:creationId xmlns:a16="http://schemas.microsoft.com/office/drawing/2014/main" id="{65AAF080-197F-7BAB-2CDA-1B0C4728C50A}"/>
              </a:ext>
            </a:extLst>
          </p:cNvPr>
          <p:cNvSpPr>
            <a:spLocks noGrp="1"/>
          </p:cNvSpPr>
          <p:nvPr>
            <p:ph idx="1"/>
          </p:nvPr>
        </p:nvSpPr>
        <p:spPr/>
        <p:txBody>
          <a:bodyPr/>
          <a:lstStyle/>
          <a:p>
            <a:pPr marL="0" indent="0">
              <a:buNone/>
            </a:pPr>
            <a:r>
              <a:rPr lang="en-US" dirty="0"/>
              <a:t>Who pays?</a:t>
            </a:r>
          </a:p>
          <a:p>
            <a:r>
              <a:rPr lang="en-US" dirty="0"/>
              <a:t>Decline in firm recorded profits</a:t>
            </a:r>
          </a:p>
          <a:p>
            <a:r>
              <a:rPr lang="en-US" dirty="0"/>
              <a:t>Decline in taxes on profits</a:t>
            </a:r>
          </a:p>
          <a:p>
            <a:pPr marL="0" indent="0">
              <a:buNone/>
            </a:pPr>
            <a:endParaRPr lang="en-US" dirty="0"/>
          </a:p>
          <a:p>
            <a:pPr marL="0" indent="0">
              <a:buNone/>
            </a:pPr>
            <a:r>
              <a:rPr lang="en-US" dirty="0"/>
              <a:t>Other effects:</a:t>
            </a:r>
          </a:p>
          <a:p>
            <a:r>
              <a:rPr lang="en-US" dirty="0"/>
              <a:t>No effect on productivity or investment</a:t>
            </a:r>
          </a:p>
          <a:p>
            <a:r>
              <a:rPr lang="en-US" dirty="0"/>
              <a:t>Increase in compensation is </a:t>
            </a:r>
            <a:r>
              <a:rPr lang="en-US" u="sng" dirty="0"/>
              <a:t>for low and mid- qualified workers, full substitution for high skill workers</a:t>
            </a:r>
          </a:p>
        </p:txBody>
      </p:sp>
    </p:spTree>
    <p:extLst>
      <p:ext uri="{BB962C8B-B14F-4D97-AF65-F5344CB8AC3E}">
        <p14:creationId xmlns:p14="http://schemas.microsoft.com/office/powerpoint/2010/main" val="203905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B0C226-A149-9377-0C3A-4358541A788D}"/>
              </a:ext>
            </a:extLst>
          </p:cNvPr>
          <p:cNvPicPr>
            <a:picLocks noChangeAspect="1"/>
          </p:cNvPicPr>
          <p:nvPr/>
        </p:nvPicPr>
        <p:blipFill>
          <a:blip r:embed="rId2"/>
          <a:stretch>
            <a:fillRect/>
          </a:stretch>
        </p:blipFill>
        <p:spPr>
          <a:xfrm>
            <a:off x="1156621" y="197234"/>
            <a:ext cx="6580062" cy="3231766"/>
          </a:xfrm>
          <a:prstGeom prst="rect">
            <a:avLst/>
          </a:prstGeom>
        </p:spPr>
      </p:pic>
      <p:pic>
        <p:nvPicPr>
          <p:cNvPr id="3" name="Picture 2">
            <a:extLst>
              <a:ext uri="{FF2B5EF4-FFF2-40B4-BE49-F238E27FC236}">
                <a16:creationId xmlns:a16="http://schemas.microsoft.com/office/drawing/2014/main" id="{94C441BE-EE71-16CF-FC5A-D70FC0EB3A74}"/>
              </a:ext>
            </a:extLst>
          </p:cNvPr>
          <p:cNvPicPr>
            <a:picLocks noChangeAspect="1"/>
          </p:cNvPicPr>
          <p:nvPr/>
        </p:nvPicPr>
        <p:blipFill>
          <a:blip r:embed="rId3"/>
          <a:stretch>
            <a:fillRect/>
          </a:stretch>
        </p:blipFill>
        <p:spPr>
          <a:xfrm>
            <a:off x="1156621" y="3278982"/>
            <a:ext cx="7175341" cy="3381784"/>
          </a:xfrm>
          <a:prstGeom prst="rect">
            <a:avLst/>
          </a:prstGeom>
        </p:spPr>
      </p:pic>
      <p:sp>
        <p:nvSpPr>
          <p:cNvPr id="4" name="TextBox 3">
            <a:extLst>
              <a:ext uri="{FF2B5EF4-FFF2-40B4-BE49-F238E27FC236}">
                <a16:creationId xmlns:a16="http://schemas.microsoft.com/office/drawing/2014/main" id="{003D36E0-007B-34F2-09DC-D7C61525EACA}"/>
              </a:ext>
            </a:extLst>
          </p:cNvPr>
          <p:cNvSpPr txBox="1"/>
          <p:nvPr/>
        </p:nvSpPr>
        <p:spPr>
          <a:xfrm>
            <a:off x="1156621" y="47216"/>
            <a:ext cx="7620794" cy="369332"/>
          </a:xfrm>
          <a:prstGeom prst="rect">
            <a:avLst/>
          </a:prstGeom>
          <a:solidFill>
            <a:schemeClr val="bg1"/>
          </a:solidFill>
        </p:spPr>
        <p:txBody>
          <a:bodyPr wrap="square" rtlCol="0">
            <a:spAutoFit/>
          </a:bodyPr>
          <a:lstStyle/>
          <a:p>
            <a:r>
              <a:rPr lang="en-US" dirty="0">
                <a:solidFill>
                  <a:schemeClr val="tx2">
                    <a:lumMod val="60000"/>
                    <a:lumOff val="40000"/>
                  </a:schemeClr>
                </a:solidFill>
              </a:rPr>
              <a:t>Share of profits and taxes in VA</a:t>
            </a:r>
          </a:p>
        </p:txBody>
      </p:sp>
      <p:sp>
        <p:nvSpPr>
          <p:cNvPr id="5" name="TextBox 4">
            <a:extLst>
              <a:ext uri="{FF2B5EF4-FFF2-40B4-BE49-F238E27FC236}">
                <a16:creationId xmlns:a16="http://schemas.microsoft.com/office/drawing/2014/main" id="{AB34CFF2-6791-C152-29B7-1A0F73B139F8}"/>
              </a:ext>
            </a:extLst>
          </p:cNvPr>
          <p:cNvSpPr txBox="1"/>
          <p:nvPr/>
        </p:nvSpPr>
        <p:spPr>
          <a:xfrm>
            <a:off x="1296321" y="3278982"/>
            <a:ext cx="7620794" cy="369332"/>
          </a:xfrm>
          <a:prstGeom prst="rect">
            <a:avLst/>
          </a:prstGeom>
          <a:solidFill>
            <a:schemeClr val="bg1"/>
          </a:solidFill>
        </p:spPr>
        <p:txBody>
          <a:bodyPr wrap="square" rtlCol="0">
            <a:spAutoFit/>
          </a:bodyPr>
          <a:lstStyle/>
          <a:p>
            <a:r>
              <a:rPr lang="en-US" dirty="0">
                <a:solidFill>
                  <a:schemeClr val="tx2">
                    <a:lumMod val="60000"/>
                    <a:lumOff val="40000"/>
                  </a:schemeClr>
                </a:solidFill>
              </a:rPr>
              <a:t>Productivity and Investment</a:t>
            </a:r>
          </a:p>
        </p:txBody>
      </p:sp>
    </p:spTree>
    <p:extLst>
      <p:ext uri="{BB962C8B-B14F-4D97-AF65-F5344CB8AC3E}">
        <p14:creationId xmlns:p14="http://schemas.microsoft.com/office/powerpoint/2010/main" val="42716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5E0B4D-F5F7-DABE-DCB9-3174085C3191}"/>
              </a:ext>
            </a:extLst>
          </p:cNvPr>
          <p:cNvPicPr>
            <a:picLocks noChangeAspect="1"/>
          </p:cNvPicPr>
          <p:nvPr/>
        </p:nvPicPr>
        <p:blipFill>
          <a:blip r:embed="rId2"/>
          <a:stretch>
            <a:fillRect/>
          </a:stretch>
        </p:blipFill>
        <p:spPr>
          <a:xfrm>
            <a:off x="685800" y="557424"/>
            <a:ext cx="7772400" cy="5743152"/>
          </a:xfrm>
          <a:prstGeom prst="rect">
            <a:avLst/>
          </a:prstGeom>
        </p:spPr>
      </p:pic>
    </p:spTree>
    <p:extLst>
      <p:ext uri="{BB962C8B-B14F-4D97-AF65-F5344CB8AC3E}">
        <p14:creationId xmlns:p14="http://schemas.microsoft.com/office/powerpoint/2010/main" val="244067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86" y="106064"/>
            <a:ext cx="8773427" cy="1143000"/>
          </a:xfrm>
        </p:spPr>
        <p:txBody>
          <a:bodyPr/>
          <a:lstStyle/>
          <a:p>
            <a:r>
              <a:rPr lang="en-US" dirty="0"/>
              <a:t>Why Profit Sharing</a:t>
            </a:r>
          </a:p>
        </p:txBody>
      </p:sp>
      <p:sp>
        <p:nvSpPr>
          <p:cNvPr id="3" name="Content Placeholder 2"/>
          <p:cNvSpPr>
            <a:spLocks noGrp="1"/>
          </p:cNvSpPr>
          <p:nvPr>
            <p:ph idx="1"/>
          </p:nvPr>
        </p:nvSpPr>
        <p:spPr>
          <a:xfrm>
            <a:off x="821083" y="1598543"/>
            <a:ext cx="7965044" cy="4910139"/>
          </a:xfrm>
        </p:spPr>
        <p:txBody>
          <a:bodyPr>
            <a:normAutofit/>
          </a:bodyPr>
          <a:lstStyle/>
          <a:p>
            <a:pPr marL="0" indent="0">
              <a:buNone/>
            </a:pPr>
            <a:r>
              <a:rPr lang="en-US" dirty="0"/>
              <a:t>Concern about decline in labor share</a:t>
            </a:r>
          </a:p>
          <a:p>
            <a:pPr marL="0" indent="0">
              <a:buNone/>
            </a:pPr>
            <a:r>
              <a:rPr lang="en-US" dirty="0"/>
              <a:t>and increase in inequality</a:t>
            </a:r>
          </a:p>
          <a:p>
            <a:pPr marL="0" indent="0">
              <a:buNone/>
            </a:pPr>
            <a:endParaRPr lang="en-US" dirty="0"/>
          </a:p>
          <a:p>
            <a:pPr marL="457200" indent="-457200">
              <a:buFont typeface="+mj-lt"/>
              <a:buAutoNum type="arabicPeriod"/>
            </a:pPr>
            <a:r>
              <a:rPr lang="en-US" dirty="0"/>
              <a:t>Fairness and equality of opportunities</a:t>
            </a:r>
          </a:p>
          <a:p>
            <a:pPr marL="457200" indent="-457200">
              <a:buFont typeface="+mj-lt"/>
              <a:buAutoNum type="arabicPeriod"/>
            </a:pPr>
            <a:endParaRPr lang="en-US" dirty="0"/>
          </a:p>
          <a:p>
            <a:pPr marL="457200" indent="-457200">
              <a:buFont typeface="+mj-lt"/>
              <a:buAutoNum type="arabicPeriod"/>
            </a:pPr>
            <a:r>
              <a:rPr lang="en-US" dirty="0"/>
              <a:t>Polarization and political instability</a:t>
            </a:r>
          </a:p>
          <a:p>
            <a:pPr marL="457200" indent="-457200">
              <a:buFont typeface="+mj-lt"/>
              <a:buAutoNum type="arabicPeriod"/>
            </a:pPr>
            <a:endParaRPr lang="en-US" dirty="0"/>
          </a:p>
          <a:p>
            <a:pPr marL="457200" indent="-457200">
              <a:buFont typeface="+mj-lt"/>
              <a:buAutoNum type="arabicPeriod"/>
            </a:pPr>
            <a:r>
              <a:rPr lang="en-US" dirty="0"/>
              <a:t>Economic consequences (low investment, lobbying and crony capitalism) </a:t>
            </a:r>
          </a:p>
          <a:p>
            <a:pPr marL="0" indent="0">
              <a:buNone/>
            </a:pPr>
            <a:endParaRPr lang="en-US" dirty="0"/>
          </a:p>
        </p:txBody>
      </p:sp>
    </p:spTree>
    <p:extLst>
      <p:ext uri="{BB962C8B-B14F-4D97-AF65-F5344CB8AC3E}">
        <p14:creationId xmlns:p14="http://schemas.microsoft.com/office/powerpoint/2010/main" val="26709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PlaceHolder 3"/>
          <p:cNvSpPr>
            <a:spLocks noGrp="1"/>
          </p:cNvSpPr>
          <p:nvPr>
            <p:ph type="sldNum" idx="2"/>
          </p:nvPr>
        </p:nvSpPr>
        <p:spPr>
          <a:xfrm>
            <a:off x="7552080" y="7008480"/>
            <a:ext cx="2403000" cy="399600"/>
          </a:xfrm>
          <a:prstGeom prst="rect">
            <a:avLst/>
          </a:prstGeom>
          <a:noFill/>
          <a:ln w="0">
            <a:noFill/>
          </a:ln>
        </p:spPr>
        <p:txBody>
          <a:bodyPr lIns="90000" tIns="45000" rIns="90000" bIns="45000" anchor="ctr">
            <a:noAutofit/>
          </a:bodyPr>
          <a:lstStyle>
            <a:defPPr>
              <a:defRPr lang="fr-FR"/>
            </a:defPPr>
            <a:lvl1pPr marL="0" indent="0" algn="r" defTabSz="914400" rtl="0" eaLnBrk="1" latinLnBrk="0" hangingPunct="1">
              <a:lnSpc>
                <a:spcPct val="100000"/>
              </a:lnSpc>
              <a:buNone/>
              <a:tabLst>
                <a:tab pos="0" algn="l"/>
              </a:tabLst>
              <a:defRPr lang="fr-FR" sz="1200" b="0" strike="noStrike" kern="1200" spc="-1">
                <a:solidFill>
                  <a:srgbClr val="8B8B8B"/>
                </a:solidFill>
                <a:latin typeface="Calibri"/>
                <a:ea typeface="DejaVu Sans"/>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4A8CA-F6C8-4FFB-B065-F9A316C5BDD3}" type="slidenum">
              <a:rPr lang="en-US" smtClean="0"/>
              <a:pPr/>
              <a:t>20</a:t>
            </a:fld>
            <a:endParaRPr lang="fr-FR">
              <a:solidFill>
                <a:srgbClr val="000000"/>
              </a:solidFill>
              <a:latin typeface="Times New Roman"/>
            </a:endParaRPr>
          </a:p>
        </p:txBody>
      </p:sp>
      <p:sp>
        <p:nvSpPr>
          <p:cNvPr id="2" name="ZoneTexte 1">
            <a:extLst>
              <a:ext uri="{FF2B5EF4-FFF2-40B4-BE49-F238E27FC236}">
                <a16:creationId xmlns:a16="http://schemas.microsoft.com/office/drawing/2014/main" id="{2255BD18-4265-F418-1974-84F65FF72581}"/>
              </a:ext>
            </a:extLst>
          </p:cNvPr>
          <p:cNvSpPr txBox="1"/>
          <p:nvPr/>
        </p:nvSpPr>
        <p:spPr>
          <a:xfrm>
            <a:off x="367380" y="1265238"/>
            <a:ext cx="8409240" cy="5176802"/>
          </a:xfrm>
          <a:prstGeom prst="rect">
            <a:avLst/>
          </a:prstGeom>
        </p:spPr>
        <p:txBody>
          <a:bodyPr vert="horz" lIns="91440" tIns="45720" rIns="91440" bIns="45720" rtlCol="0">
            <a:normAutofit lnSpcReduction="10000"/>
          </a:bodyPr>
          <a:lstStyle>
            <a:lvl1pPr marL="342900" indent="-342900">
              <a:spcBef>
                <a:spcPct val="20000"/>
              </a:spcBef>
              <a:buFont typeface="Arial"/>
              <a:buChar char="•"/>
              <a:defRPr sz="2400">
                <a:latin typeface="Courier"/>
                <a:cs typeface="Courier"/>
              </a:defRPr>
            </a:lvl1pPr>
            <a:lvl2pPr marL="742950" indent="-285750">
              <a:spcBef>
                <a:spcPct val="20000"/>
              </a:spcBef>
              <a:buFont typeface="Arial"/>
              <a:buChar char="–"/>
              <a:defRPr sz="2000">
                <a:latin typeface="Courier"/>
                <a:cs typeface="Courier"/>
              </a:defRPr>
            </a:lvl2pPr>
            <a:lvl3pPr marL="1143000" indent="-228600">
              <a:spcBef>
                <a:spcPct val="20000"/>
              </a:spcBef>
              <a:buFont typeface="Arial"/>
              <a:buChar char="•"/>
              <a:defRPr sz="2000">
                <a:latin typeface="Courier"/>
                <a:cs typeface="Courier"/>
              </a:defRPr>
            </a:lvl3pPr>
            <a:lvl4pPr marL="1600200" indent="-228600">
              <a:spcBef>
                <a:spcPct val="20000"/>
              </a:spcBef>
              <a:buFont typeface="Arial"/>
              <a:buChar char="–"/>
              <a:defRPr sz="1600">
                <a:latin typeface="Courier"/>
                <a:cs typeface="Courier"/>
              </a:defRPr>
            </a:lvl4pPr>
            <a:lvl5pPr marL="2057400" indent="-228600">
              <a:spcBef>
                <a:spcPct val="20000"/>
              </a:spcBef>
              <a:buFont typeface="Arial"/>
              <a:buChar char="»"/>
              <a:defRPr sz="1600">
                <a:latin typeface="Courier"/>
                <a:cs typeface="Courier"/>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fr-FR" dirty="0" err="1"/>
              <a:t>Effect</a:t>
            </a:r>
            <a:r>
              <a:rPr lang="fr-FR" dirty="0"/>
              <a:t> of Intéressement on </a:t>
            </a:r>
          </a:p>
          <a:p>
            <a:r>
              <a:rPr lang="fr-FR" dirty="0"/>
              <a:t>Compensation:</a:t>
            </a:r>
          </a:p>
          <a:p>
            <a:pPr lvl="1"/>
            <a:r>
              <a:rPr lang="fr-FR" dirty="0"/>
              <a:t>It substitutes </a:t>
            </a:r>
            <a:r>
              <a:rPr lang="fr-FR" dirty="0" err="1"/>
              <a:t>wages</a:t>
            </a:r>
            <a:r>
              <a:rPr lang="fr-FR" dirty="0"/>
              <a:t> (</a:t>
            </a:r>
            <a:r>
              <a:rPr lang="fr-FR" dirty="0" err="1"/>
              <a:t>Delahaie</a:t>
            </a:r>
            <a:r>
              <a:rPr lang="fr-FR" dirty="0"/>
              <a:t> et </a:t>
            </a:r>
            <a:r>
              <a:rPr lang="fr-FR" dirty="0" err="1"/>
              <a:t>Duhautois</a:t>
            </a:r>
            <a:r>
              <a:rPr lang="fr-FR" dirty="0"/>
              <a:t>, 2013)</a:t>
            </a:r>
          </a:p>
          <a:p>
            <a:pPr lvl="1"/>
            <a:r>
              <a:rPr lang="fr-FR" dirty="0"/>
              <a:t>Base </a:t>
            </a:r>
            <a:r>
              <a:rPr lang="fr-FR" dirty="0" err="1"/>
              <a:t>wage</a:t>
            </a:r>
            <a:r>
              <a:rPr lang="fr-FR" dirty="0"/>
              <a:t> </a:t>
            </a:r>
            <a:r>
              <a:rPr lang="fr-FR" dirty="0" err="1"/>
              <a:t>falls</a:t>
            </a:r>
            <a:r>
              <a:rPr lang="fr-FR" dirty="0"/>
              <a:t>; Total compensation </a:t>
            </a:r>
            <a:r>
              <a:rPr lang="fr-FR" dirty="0" err="1"/>
              <a:t>is</a:t>
            </a:r>
            <a:r>
              <a:rPr lang="fr-FR" dirty="0"/>
              <a:t> </a:t>
            </a:r>
            <a:r>
              <a:rPr lang="fr-FR" dirty="0" err="1"/>
              <a:t>unchanged</a:t>
            </a:r>
            <a:endParaRPr lang="fr-FR" dirty="0"/>
          </a:p>
          <a:p>
            <a:r>
              <a:rPr lang="fr-FR" dirty="0"/>
              <a:t>On </a:t>
            </a:r>
            <a:r>
              <a:rPr lang="fr-FR" dirty="0" err="1"/>
              <a:t>productivity</a:t>
            </a:r>
            <a:r>
              <a:rPr lang="fr-FR" dirty="0"/>
              <a:t> and </a:t>
            </a:r>
            <a:r>
              <a:rPr lang="fr-FR" dirty="0" err="1"/>
              <a:t>employment</a:t>
            </a:r>
            <a:r>
              <a:rPr lang="fr-FR" dirty="0"/>
              <a:t>:</a:t>
            </a:r>
          </a:p>
          <a:p>
            <a:pPr lvl="1"/>
            <a:r>
              <a:rPr lang="fr-FR" dirty="0"/>
              <a:t>Cahuc et </a:t>
            </a:r>
            <a:r>
              <a:rPr lang="fr-FR" dirty="0" err="1"/>
              <a:t>Dormont</a:t>
            </a:r>
            <a:r>
              <a:rPr lang="fr-FR" dirty="0"/>
              <a:t> (1997) : positive on </a:t>
            </a:r>
            <a:r>
              <a:rPr lang="fr-FR" dirty="0" err="1"/>
              <a:t>productivity</a:t>
            </a:r>
            <a:r>
              <a:rPr lang="fr-FR" dirty="0"/>
              <a:t>, </a:t>
            </a:r>
            <a:r>
              <a:rPr lang="fr-FR" dirty="0" err="1"/>
              <a:t>zero</a:t>
            </a:r>
            <a:r>
              <a:rPr lang="fr-FR" dirty="0"/>
              <a:t> on </a:t>
            </a:r>
            <a:r>
              <a:rPr lang="fr-FR" dirty="0" err="1"/>
              <a:t>employment</a:t>
            </a:r>
            <a:r>
              <a:rPr lang="fr-FR" dirty="0"/>
              <a:t> (1988-1989)</a:t>
            </a:r>
          </a:p>
          <a:p>
            <a:pPr lvl="1"/>
            <a:r>
              <a:rPr lang="fr-FR" dirty="0" err="1"/>
              <a:t>Fakhfakh</a:t>
            </a:r>
            <a:r>
              <a:rPr lang="fr-FR" dirty="0"/>
              <a:t> et </a:t>
            </a:r>
            <a:r>
              <a:rPr lang="fr-FR" dirty="0" err="1"/>
              <a:t>Perotin</a:t>
            </a:r>
            <a:r>
              <a:rPr lang="fr-FR" dirty="0"/>
              <a:t> (2000) : positive on </a:t>
            </a:r>
            <a:r>
              <a:rPr lang="fr-FR" dirty="0" err="1"/>
              <a:t>productivity</a:t>
            </a:r>
            <a:r>
              <a:rPr lang="fr-FR" dirty="0"/>
              <a:t>, </a:t>
            </a:r>
            <a:r>
              <a:rPr lang="fr-FR" dirty="0" err="1"/>
              <a:t>less</a:t>
            </a:r>
            <a:r>
              <a:rPr lang="fr-FR" dirty="0"/>
              <a:t> important if </a:t>
            </a:r>
            <a:r>
              <a:rPr lang="fr-FR" dirty="0" err="1"/>
              <a:t>firm</a:t>
            </a:r>
            <a:r>
              <a:rPr lang="fr-FR" dirty="0"/>
              <a:t> </a:t>
            </a:r>
            <a:r>
              <a:rPr lang="fr-FR" dirty="0" err="1"/>
              <a:t>is</a:t>
            </a:r>
            <a:r>
              <a:rPr lang="fr-FR" dirty="0"/>
              <a:t> </a:t>
            </a:r>
            <a:r>
              <a:rPr lang="fr-FR" dirty="0" err="1"/>
              <a:t>hierarchical</a:t>
            </a:r>
            <a:r>
              <a:rPr lang="fr-FR" dirty="0"/>
              <a:t>(1986-1990)</a:t>
            </a:r>
          </a:p>
          <a:p>
            <a:pPr lvl="1"/>
            <a:endParaRPr lang="fr-FR" dirty="0"/>
          </a:p>
          <a:p>
            <a:r>
              <a:rPr lang="fr-FR" b="1" dirty="0" err="1"/>
              <a:t>Selection</a:t>
            </a:r>
            <a:r>
              <a:rPr lang="fr-FR" dirty="0"/>
              <a:t>: </a:t>
            </a:r>
            <a:r>
              <a:rPr lang="fr-FR" dirty="0" err="1"/>
              <a:t>firms</a:t>
            </a:r>
            <a:r>
              <a:rPr lang="fr-FR" dirty="0"/>
              <a:t> </a:t>
            </a:r>
            <a:r>
              <a:rPr lang="fr-FR" dirty="0" err="1"/>
              <a:t>adopt</a:t>
            </a:r>
            <a:r>
              <a:rPr lang="fr-FR" dirty="0"/>
              <a:t> </a:t>
            </a:r>
            <a:r>
              <a:rPr lang="fr-FR" dirty="0" err="1"/>
              <a:t>it</a:t>
            </a:r>
            <a:r>
              <a:rPr lang="fr-FR" dirty="0"/>
              <a:t> </a:t>
            </a:r>
            <a:r>
              <a:rPr lang="fr-FR" dirty="0" err="1"/>
              <a:t>following</a:t>
            </a:r>
            <a:r>
              <a:rPr lang="fr-FR" dirty="0"/>
              <a:t> a profit </a:t>
            </a:r>
            <a:r>
              <a:rPr lang="fr-FR" dirty="0" err="1"/>
              <a:t>shock</a:t>
            </a:r>
            <a:r>
              <a:rPr lang="fr-FR" dirty="0"/>
              <a:t>; </a:t>
            </a:r>
            <a:r>
              <a:rPr lang="fr-FR" dirty="0" err="1"/>
              <a:t>firms</a:t>
            </a:r>
            <a:r>
              <a:rPr lang="fr-FR" dirty="0"/>
              <a:t> </a:t>
            </a:r>
            <a:r>
              <a:rPr lang="fr-FR" dirty="0" err="1"/>
              <a:t>with</a:t>
            </a:r>
            <a:r>
              <a:rPr lang="fr-FR" dirty="0"/>
              <a:t> more </a:t>
            </a:r>
            <a:r>
              <a:rPr lang="fr-FR" dirty="0" err="1"/>
              <a:t>employee</a:t>
            </a:r>
            <a:r>
              <a:rPr lang="fr-FR" dirty="0"/>
              <a:t> </a:t>
            </a:r>
            <a:r>
              <a:rPr lang="fr-FR" dirty="0" err="1"/>
              <a:t>involvement</a:t>
            </a:r>
            <a:endParaRPr lang="fr-FR" dirty="0"/>
          </a:p>
        </p:txBody>
      </p:sp>
      <p:sp>
        <p:nvSpPr>
          <p:cNvPr id="3" name="Title 1">
            <a:extLst>
              <a:ext uri="{FF2B5EF4-FFF2-40B4-BE49-F238E27FC236}">
                <a16:creationId xmlns:a16="http://schemas.microsoft.com/office/drawing/2014/main" id="{F9547EB1-FE00-DDF1-8406-26FA9FA5FB98}"/>
              </a:ext>
            </a:extLst>
          </p:cNvPr>
          <p:cNvSpPr txBox="1">
            <a:spLocks/>
          </p:cNvSpPr>
          <p:nvPr/>
        </p:nvSpPr>
        <p:spPr>
          <a:xfrm>
            <a:off x="-698500" y="274638"/>
            <a:ext cx="10807700" cy="1143000"/>
          </a:xfrm>
          <a:prstGeom prst="rect">
            <a:avLst/>
          </a:prstGeom>
        </p:spPr>
        <p:txBody>
          <a:bodyPr/>
          <a:lstStyle>
            <a:lvl1pPr algn="ctr" defTabSz="457200" rtl="0" eaLnBrk="1" latinLnBrk="0" hangingPunct="1">
              <a:spcBef>
                <a:spcPct val="0"/>
              </a:spcBef>
              <a:buNone/>
              <a:defRPr sz="3600" kern="1200">
                <a:solidFill>
                  <a:srgbClr val="FF0000"/>
                </a:solidFill>
                <a:latin typeface="Courier"/>
                <a:ea typeface="+mj-ea"/>
                <a:cs typeface="Courier"/>
              </a:defRPr>
            </a:lvl1pPr>
          </a:lstStyle>
          <a:p>
            <a:r>
              <a:rPr lang="en-US" sz="3200" dirty="0"/>
              <a:t>Work on Voluntary Schemes in France</a:t>
            </a:r>
          </a:p>
        </p:txBody>
      </p:sp>
    </p:spTree>
    <p:extLst>
      <p:ext uri="{BB962C8B-B14F-4D97-AF65-F5344CB8AC3E}">
        <p14:creationId xmlns:p14="http://schemas.microsoft.com/office/powerpoint/2010/main" val="3479154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PlaceHolder 3"/>
          <p:cNvSpPr>
            <a:spLocks noGrp="1"/>
          </p:cNvSpPr>
          <p:nvPr>
            <p:ph type="sldNum" idx="2"/>
          </p:nvPr>
        </p:nvSpPr>
        <p:spPr>
          <a:xfrm>
            <a:off x="7552080" y="7008480"/>
            <a:ext cx="2403000" cy="399600"/>
          </a:xfrm>
          <a:prstGeom prst="rect">
            <a:avLst/>
          </a:prstGeom>
          <a:noFill/>
          <a:ln w="0">
            <a:noFill/>
          </a:ln>
        </p:spPr>
        <p:txBody>
          <a:bodyPr lIns="90000" tIns="45000" rIns="90000" bIns="45000" anchor="ctr">
            <a:noAutofit/>
          </a:bodyPr>
          <a:lstStyle>
            <a:defPPr>
              <a:defRPr lang="fr-FR"/>
            </a:defPPr>
            <a:lvl1pPr marL="0" indent="0" algn="r" defTabSz="914400" rtl="0" eaLnBrk="1" latinLnBrk="0" hangingPunct="1">
              <a:lnSpc>
                <a:spcPct val="100000"/>
              </a:lnSpc>
              <a:buNone/>
              <a:tabLst>
                <a:tab pos="0" algn="l"/>
              </a:tabLst>
              <a:defRPr lang="fr-FR" sz="1200" b="0" strike="noStrike" kern="1200" spc="-1">
                <a:solidFill>
                  <a:srgbClr val="8B8B8B"/>
                </a:solidFill>
                <a:latin typeface="Calibri"/>
                <a:ea typeface="DejaVu Sans"/>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4A8CA-F6C8-4FFB-B065-F9A316C5BDD3}" type="slidenum">
              <a:rPr lang="en-US" smtClean="0"/>
              <a:pPr/>
              <a:t>21</a:t>
            </a:fld>
            <a:endParaRPr lang="fr-FR">
              <a:solidFill>
                <a:srgbClr val="000000"/>
              </a:solidFill>
              <a:latin typeface="Times New Roman"/>
            </a:endParaRPr>
          </a:p>
        </p:txBody>
      </p:sp>
      <p:sp>
        <p:nvSpPr>
          <p:cNvPr id="648" name="PlaceHolder 19"/>
          <p:cNvSpPr/>
          <p:nvPr/>
        </p:nvSpPr>
        <p:spPr>
          <a:xfrm>
            <a:off x="467915" y="1694406"/>
            <a:ext cx="8350734" cy="4408555"/>
          </a:xfrm>
          <a:prstGeom prst="rect">
            <a:avLst/>
          </a:prstGeom>
          <a:noFill/>
          <a:ln w="0">
            <a:noFill/>
          </a:ln>
        </p:spPr>
        <p:style>
          <a:lnRef idx="0">
            <a:scrgbClr r="0" g="0" b="0"/>
          </a:lnRef>
          <a:fillRef idx="0">
            <a:scrgbClr r="0" g="0" b="0"/>
          </a:fillRef>
          <a:effectRef idx="0">
            <a:scrgbClr r="0" g="0" b="0"/>
          </a:effectRef>
          <a:fontRef idx="minor"/>
        </p:style>
        <p:txBody>
          <a:bodyPr lIns="76960" tIns="38480" rIns="76960" bIns="38480" anchor="t">
            <a:noAutofit/>
          </a:bodyPr>
          <a:lstStyle/>
          <a:p>
            <a:pPr marL="244422" indent="-244422">
              <a:spcBef>
                <a:spcPct val="20000"/>
              </a:spcBef>
              <a:buClr>
                <a:srgbClr val="000000"/>
              </a:buClr>
              <a:buFont typeface="Arial"/>
              <a:buChar char="•"/>
            </a:pPr>
            <a:r>
              <a:rPr lang="en-US" sz="2000" b="1" dirty="0">
                <a:latin typeface="Courier"/>
              </a:rPr>
              <a:t>Huge selection effect:</a:t>
            </a:r>
            <a:r>
              <a:rPr lang="en-US" sz="2000" dirty="0">
                <a:latin typeface="Courier"/>
              </a:rPr>
              <a:t> </a:t>
            </a:r>
          </a:p>
          <a:p>
            <a:pPr marL="635374" lvl="1" indent="-244422">
              <a:spcBef>
                <a:spcPct val="20000"/>
              </a:spcBef>
              <a:buClr>
                <a:srgbClr val="000000"/>
              </a:buClr>
              <a:buFont typeface="Arial"/>
              <a:buChar char="•"/>
            </a:pPr>
            <a:r>
              <a:rPr lang="fr-FR" sz="2000" dirty="0" err="1">
                <a:latin typeface="Courier"/>
              </a:rPr>
              <a:t>Firms</a:t>
            </a:r>
            <a:r>
              <a:rPr lang="fr-FR" sz="2000" dirty="0">
                <a:latin typeface="Courier"/>
              </a:rPr>
              <a:t> </a:t>
            </a:r>
            <a:r>
              <a:rPr lang="fr-FR" sz="2000" dirty="0" err="1">
                <a:latin typeface="Courier"/>
              </a:rPr>
              <a:t>with</a:t>
            </a:r>
            <a:r>
              <a:rPr lang="fr-FR" sz="2000" dirty="0">
                <a:latin typeface="Courier"/>
              </a:rPr>
              <a:t> </a:t>
            </a:r>
            <a:r>
              <a:rPr lang="fr-FR" sz="2000" dirty="0" err="1">
                <a:latin typeface="Courier"/>
              </a:rPr>
              <a:t>growing</a:t>
            </a:r>
            <a:r>
              <a:rPr lang="fr-FR" sz="2000" dirty="0">
                <a:latin typeface="Courier"/>
              </a:rPr>
              <a:t> profits, profits </a:t>
            </a:r>
            <a:r>
              <a:rPr lang="fr-FR" sz="2000" dirty="0" err="1">
                <a:latin typeface="Courier"/>
              </a:rPr>
              <a:t>shocks</a:t>
            </a:r>
            <a:r>
              <a:rPr lang="fr-FR" sz="2000" dirty="0">
                <a:latin typeface="Courier"/>
              </a:rPr>
              <a:t> </a:t>
            </a:r>
            <a:r>
              <a:rPr lang="fr-FR" sz="2000" dirty="0" err="1">
                <a:latin typeface="Courier"/>
              </a:rPr>
              <a:t>adopt</a:t>
            </a:r>
            <a:r>
              <a:rPr lang="fr-FR" sz="2000" dirty="0">
                <a:latin typeface="Courier"/>
              </a:rPr>
              <a:t> </a:t>
            </a:r>
            <a:r>
              <a:rPr lang="fr-FR" sz="2000" dirty="0" err="1">
                <a:latin typeface="Courier"/>
              </a:rPr>
              <a:t>it</a:t>
            </a:r>
            <a:r>
              <a:rPr lang="fr-FR" sz="2000" dirty="0">
                <a:latin typeface="Courier"/>
              </a:rPr>
              <a:t>.</a:t>
            </a:r>
          </a:p>
          <a:p>
            <a:pPr marL="390952" lvl="1">
              <a:spcBef>
                <a:spcPct val="20000"/>
              </a:spcBef>
              <a:buClr>
                <a:srgbClr val="000000"/>
              </a:buClr>
            </a:pPr>
            <a:r>
              <a:rPr lang="fr-FR" sz="2000" dirty="0">
                <a:latin typeface="Courier"/>
              </a:rPr>
              <a:t>-&gt; Caution </a:t>
            </a:r>
            <a:r>
              <a:rPr lang="fr-FR" sz="2000" dirty="0" err="1">
                <a:latin typeface="Courier"/>
              </a:rPr>
              <a:t>interpreting</a:t>
            </a:r>
            <a:r>
              <a:rPr lang="fr-FR" sz="2000" dirty="0">
                <a:latin typeface="Courier"/>
              </a:rPr>
              <a:t> the </a:t>
            </a:r>
            <a:r>
              <a:rPr lang="fr-FR" sz="2000" dirty="0" err="1">
                <a:latin typeface="Courier"/>
              </a:rPr>
              <a:t>following</a:t>
            </a:r>
            <a:r>
              <a:rPr lang="fr-FR" sz="2000" dirty="0">
                <a:latin typeface="Courier"/>
              </a:rPr>
              <a:t> </a:t>
            </a:r>
            <a:r>
              <a:rPr lang="fr-FR" sz="2000" dirty="0" err="1">
                <a:latin typeface="Courier"/>
              </a:rPr>
              <a:t>results</a:t>
            </a:r>
            <a:endParaRPr lang="fr-FR" sz="2000" dirty="0">
              <a:latin typeface="Courier"/>
            </a:endParaRPr>
          </a:p>
          <a:p>
            <a:pPr marL="244422" indent="-244422">
              <a:spcBef>
                <a:spcPct val="20000"/>
              </a:spcBef>
              <a:buClr>
                <a:srgbClr val="000000"/>
              </a:buClr>
              <a:buFont typeface="Arial"/>
              <a:buChar char="•"/>
            </a:pPr>
            <a:r>
              <a:rPr lang="en-US" sz="2000" dirty="0">
                <a:latin typeface="Courier"/>
              </a:rPr>
              <a:t>Positive effects on performance/productivity</a:t>
            </a:r>
          </a:p>
          <a:p>
            <a:pPr marL="701622" lvl="1" indent="-244422">
              <a:spcBef>
                <a:spcPct val="20000"/>
              </a:spcBef>
              <a:buClr>
                <a:srgbClr val="000000"/>
              </a:buClr>
              <a:buFont typeface="Arial"/>
              <a:buChar char="•"/>
            </a:pPr>
            <a:r>
              <a:rPr lang="en-US" sz="1600" dirty="0">
                <a:latin typeface="Courier"/>
              </a:rPr>
              <a:t>(meta-analyses: Weitzman and Kruse 1990; OECD 1995; </a:t>
            </a:r>
            <a:r>
              <a:rPr lang="en-US" sz="1600" dirty="0" err="1">
                <a:latin typeface="Courier"/>
              </a:rPr>
              <a:t>Doucouliagos</a:t>
            </a:r>
            <a:r>
              <a:rPr lang="en-US" sz="1600" dirty="0">
                <a:latin typeface="Courier"/>
              </a:rPr>
              <a:t> 1995) and profits (Kraft and </a:t>
            </a:r>
            <a:r>
              <a:rPr lang="en-US" sz="1600" dirty="0" err="1">
                <a:latin typeface="Courier"/>
              </a:rPr>
              <a:t>Ugarkovic</a:t>
            </a:r>
            <a:r>
              <a:rPr lang="en-US" sz="1600" dirty="0">
                <a:latin typeface="Courier"/>
              </a:rPr>
              <a:t>́, 2006) </a:t>
            </a:r>
            <a:endParaRPr lang="fr-FR" sz="1600" dirty="0">
              <a:latin typeface="Courier"/>
            </a:endParaRPr>
          </a:p>
          <a:p>
            <a:pPr marL="244422" indent="-244422">
              <a:spcBef>
                <a:spcPct val="20000"/>
              </a:spcBef>
              <a:buClr>
                <a:srgbClr val="000000"/>
              </a:buClr>
              <a:buFont typeface="Arial"/>
              <a:buChar char="•"/>
            </a:pPr>
            <a:r>
              <a:rPr lang="en-US" sz="2000" dirty="0">
                <a:latin typeface="Courier"/>
              </a:rPr>
              <a:t>Effect on productivity is greater when there is better communication between firms and trade unions </a:t>
            </a:r>
            <a:r>
              <a:rPr lang="en-US" sz="1600" dirty="0">
                <a:latin typeface="Courier"/>
              </a:rPr>
              <a:t>(</a:t>
            </a:r>
            <a:r>
              <a:rPr lang="en-US" sz="1600" dirty="0" err="1">
                <a:latin typeface="Courier"/>
              </a:rPr>
              <a:t>Biagioli</a:t>
            </a:r>
            <a:r>
              <a:rPr lang="en-US" sz="1600" dirty="0">
                <a:latin typeface="Courier"/>
              </a:rPr>
              <a:t> 1995; </a:t>
            </a:r>
            <a:r>
              <a:rPr lang="en-US" sz="1600" dirty="0" err="1">
                <a:latin typeface="Courier"/>
              </a:rPr>
              <a:t>Fakfhfakh</a:t>
            </a:r>
            <a:r>
              <a:rPr lang="en-US" sz="1600" dirty="0">
                <a:latin typeface="Courier"/>
              </a:rPr>
              <a:t> 1997)</a:t>
            </a:r>
            <a:endParaRPr lang="fr-FR" sz="1600" dirty="0">
              <a:latin typeface="Courier"/>
            </a:endParaRPr>
          </a:p>
          <a:p>
            <a:pPr marL="178174" indent="-167155">
              <a:spcBef>
                <a:spcPct val="20000"/>
              </a:spcBef>
              <a:buClr>
                <a:srgbClr val="000000"/>
              </a:buClr>
              <a:buFont typeface="Arial"/>
              <a:buChar char="•"/>
            </a:pPr>
            <a:r>
              <a:rPr lang="en-US" sz="2000" dirty="0">
                <a:latin typeface="Courier"/>
              </a:rPr>
              <a:t>Increases the sense of belonging to the firm and makes negotiation with firms easier </a:t>
            </a:r>
            <a:r>
              <a:rPr lang="en-US" sz="1600" dirty="0">
                <a:latin typeface="Courier"/>
              </a:rPr>
              <a:t>(Blasi, Freeman, </a:t>
            </a:r>
            <a:r>
              <a:rPr lang="en-US" sz="1600" dirty="0" err="1">
                <a:latin typeface="Courier"/>
              </a:rPr>
              <a:t>Mackin</a:t>
            </a:r>
            <a:r>
              <a:rPr lang="en-US" sz="1600" dirty="0">
                <a:latin typeface="Courier"/>
              </a:rPr>
              <a:t> and Kruse, 2010)</a:t>
            </a:r>
          </a:p>
          <a:p>
            <a:pPr marL="178174" indent="-167155">
              <a:spcBef>
                <a:spcPct val="20000"/>
              </a:spcBef>
              <a:buClr>
                <a:srgbClr val="000000"/>
              </a:buClr>
              <a:buFont typeface="Arial"/>
              <a:buChar char="•"/>
            </a:pPr>
            <a:endParaRPr lang="fr-FR" sz="2000" dirty="0">
              <a:latin typeface="Courier"/>
            </a:endParaRPr>
          </a:p>
        </p:txBody>
      </p:sp>
      <p:sp>
        <p:nvSpPr>
          <p:cNvPr id="2" name="Title 1">
            <a:extLst>
              <a:ext uri="{FF2B5EF4-FFF2-40B4-BE49-F238E27FC236}">
                <a16:creationId xmlns:a16="http://schemas.microsoft.com/office/drawing/2014/main" id="{1BC76732-B403-CE4F-121B-555F3C1D5050}"/>
              </a:ext>
            </a:extLst>
          </p:cNvPr>
          <p:cNvSpPr txBox="1">
            <a:spLocks/>
          </p:cNvSpPr>
          <p:nvPr/>
        </p:nvSpPr>
        <p:spPr>
          <a:xfrm>
            <a:off x="169984" y="376238"/>
            <a:ext cx="8804031" cy="1143000"/>
          </a:xfrm>
          <a:prstGeom prst="rect">
            <a:avLst/>
          </a:prstGeom>
        </p:spPr>
        <p:txBody>
          <a:bodyPr/>
          <a:lstStyle>
            <a:lvl1pPr algn="ctr" defTabSz="457200" rtl="0" eaLnBrk="1" latinLnBrk="0" hangingPunct="1">
              <a:spcBef>
                <a:spcPct val="0"/>
              </a:spcBef>
              <a:buNone/>
              <a:defRPr sz="3600" kern="1200">
                <a:solidFill>
                  <a:srgbClr val="FF0000"/>
                </a:solidFill>
                <a:latin typeface="Courier"/>
                <a:ea typeface="+mj-ea"/>
                <a:cs typeface="Courier"/>
              </a:defRPr>
            </a:lvl1pPr>
          </a:lstStyle>
          <a:p>
            <a:r>
              <a:rPr lang="en-US" sz="3200" dirty="0"/>
              <a:t>International Evidence on Voluntary Profit-Sharing Schemes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C681-0E9D-921A-1184-2DAF6468105A}"/>
              </a:ext>
            </a:extLst>
          </p:cNvPr>
          <p:cNvSpPr>
            <a:spLocks noGrp="1"/>
          </p:cNvSpPr>
          <p:nvPr>
            <p:ph type="title"/>
          </p:nvPr>
        </p:nvSpPr>
        <p:spPr/>
        <p:txBody>
          <a:bodyPr/>
          <a:lstStyle/>
          <a:p>
            <a:r>
              <a:rPr lang="en-US" dirty="0"/>
              <a:t>SUMMARY: Effect of (tax incentivized) broad based profit Sharing schemes</a:t>
            </a:r>
          </a:p>
        </p:txBody>
      </p:sp>
      <p:sp>
        <p:nvSpPr>
          <p:cNvPr id="3" name="Content Placeholder 2">
            <a:extLst>
              <a:ext uri="{FF2B5EF4-FFF2-40B4-BE49-F238E27FC236}">
                <a16:creationId xmlns:a16="http://schemas.microsoft.com/office/drawing/2014/main" id="{522BE51A-BC3E-DD0A-6243-632DE1DE5B08}"/>
              </a:ext>
            </a:extLst>
          </p:cNvPr>
          <p:cNvSpPr>
            <a:spLocks noGrp="1"/>
          </p:cNvSpPr>
          <p:nvPr>
            <p:ph idx="1"/>
          </p:nvPr>
        </p:nvSpPr>
        <p:spPr>
          <a:xfrm>
            <a:off x="457200" y="1701800"/>
            <a:ext cx="8229600" cy="4525963"/>
          </a:xfrm>
        </p:spPr>
        <p:txBody>
          <a:bodyPr>
            <a:normAutofit lnSpcReduction="10000"/>
          </a:bodyPr>
          <a:lstStyle/>
          <a:p>
            <a:r>
              <a:rPr lang="en-US" dirty="0"/>
              <a:t>Voluntary adoption upon profit shocks: selection in who adopts</a:t>
            </a:r>
          </a:p>
          <a:p>
            <a:pPr lvl="1"/>
            <a:r>
              <a:rPr lang="en-US" dirty="0"/>
              <a:t>Used to lower taxes? No link to complementary managerial practices</a:t>
            </a:r>
          </a:p>
          <a:p>
            <a:r>
              <a:rPr lang="en-US" dirty="0"/>
              <a:t>Compulsory adoption scheme is redistributive from firms to workers and increases salaries of low income/low qualification workers</a:t>
            </a:r>
          </a:p>
          <a:p>
            <a:pPr lvl="1"/>
            <a:r>
              <a:rPr lang="en-US" dirty="0"/>
              <a:t>Binding minimum wage?</a:t>
            </a:r>
          </a:p>
          <a:p>
            <a:r>
              <a:rPr lang="en-US" dirty="0"/>
              <a:t>Full substitution in voluntary schemes</a:t>
            </a:r>
          </a:p>
          <a:p>
            <a:r>
              <a:rPr lang="en-US" dirty="0"/>
              <a:t>Modest if any performance effects (at the mean)</a:t>
            </a:r>
          </a:p>
          <a:p>
            <a:endParaRPr lang="en-US" dirty="0"/>
          </a:p>
          <a:p>
            <a:endParaRPr lang="en-US" dirty="0"/>
          </a:p>
        </p:txBody>
      </p:sp>
    </p:spTree>
    <p:extLst>
      <p:ext uri="{BB962C8B-B14F-4D97-AF65-F5344CB8AC3E}">
        <p14:creationId xmlns:p14="http://schemas.microsoft.com/office/powerpoint/2010/main" val="3644421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CB32-6936-32D7-17C0-81E43F216DB0}"/>
              </a:ext>
            </a:extLst>
          </p:cNvPr>
          <p:cNvSpPr>
            <a:spLocks noGrp="1"/>
          </p:cNvSpPr>
          <p:nvPr>
            <p:ph type="title"/>
          </p:nvPr>
        </p:nvSpPr>
        <p:spPr/>
        <p:txBody>
          <a:bodyPr/>
          <a:lstStyle/>
          <a:p>
            <a:r>
              <a:rPr lang="en-US" dirty="0"/>
              <a:t>DISCUSSION: What would help?</a:t>
            </a:r>
          </a:p>
        </p:txBody>
      </p:sp>
      <p:sp>
        <p:nvSpPr>
          <p:cNvPr id="3" name="Content Placeholder 2">
            <a:extLst>
              <a:ext uri="{FF2B5EF4-FFF2-40B4-BE49-F238E27FC236}">
                <a16:creationId xmlns:a16="http://schemas.microsoft.com/office/drawing/2014/main" id="{A9816EF0-7549-E333-F02C-AF62F772C666}"/>
              </a:ext>
            </a:extLst>
          </p:cNvPr>
          <p:cNvSpPr>
            <a:spLocks noGrp="1"/>
          </p:cNvSpPr>
          <p:nvPr>
            <p:ph idx="1"/>
          </p:nvPr>
        </p:nvSpPr>
        <p:spPr/>
        <p:txBody>
          <a:bodyPr/>
          <a:lstStyle/>
          <a:p>
            <a:r>
              <a:rPr lang="en-US" dirty="0"/>
              <a:t>For a company: what is your perception of the usefulness of government mandated schemes</a:t>
            </a:r>
          </a:p>
          <a:p>
            <a:endParaRPr lang="en-US" dirty="0"/>
          </a:p>
          <a:p>
            <a:r>
              <a:rPr lang="en-US" dirty="0"/>
              <a:t>Does the tax incentive distort adoption of better suited pay practices?</a:t>
            </a:r>
          </a:p>
          <a:p>
            <a:pPr marL="0" indent="0">
              <a:buNone/>
            </a:pPr>
            <a:endParaRPr lang="en-US" dirty="0"/>
          </a:p>
          <a:p>
            <a:endParaRPr lang="en-US" dirty="0"/>
          </a:p>
          <a:p>
            <a:r>
              <a:rPr lang="en-US" dirty="0"/>
              <a:t>What could the government do to promote profit sharing and redistribution? What schemes would help?</a:t>
            </a:r>
          </a:p>
        </p:txBody>
      </p:sp>
    </p:spTree>
    <p:extLst>
      <p:ext uri="{BB962C8B-B14F-4D97-AF65-F5344CB8AC3E}">
        <p14:creationId xmlns:p14="http://schemas.microsoft.com/office/powerpoint/2010/main" val="2879292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F210-E9C6-164A-1AA0-0E886EE32F76}"/>
              </a:ext>
            </a:extLst>
          </p:cNvPr>
          <p:cNvSpPr>
            <a:spLocks noGrp="1"/>
          </p:cNvSpPr>
          <p:nvPr>
            <p:ph type="title"/>
          </p:nvPr>
        </p:nvSpPr>
        <p:spPr/>
        <p:txBody>
          <a:bodyPr/>
          <a:lstStyle/>
          <a:p>
            <a:r>
              <a:rPr lang="en-US" dirty="0"/>
              <a:t>Additional Slides</a:t>
            </a:r>
          </a:p>
        </p:txBody>
      </p:sp>
      <p:sp>
        <p:nvSpPr>
          <p:cNvPr id="3" name="Content Placeholder 2">
            <a:extLst>
              <a:ext uri="{FF2B5EF4-FFF2-40B4-BE49-F238E27FC236}">
                <a16:creationId xmlns:a16="http://schemas.microsoft.com/office/drawing/2014/main" id="{E09D22CA-521F-C83E-DE51-E8BFAB30FD3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31603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676AC8-974E-192B-E65A-26713B8D5CB8}"/>
              </a:ext>
            </a:extLst>
          </p:cNvPr>
          <p:cNvPicPr>
            <a:picLocks noChangeAspect="1"/>
          </p:cNvPicPr>
          <p:nvPr/>
        </p:nvPicPr>
        <p:blipFill>
          <a:blip r:embed="rId2"/>
          <a:stretch>
            <a:fillRect/>
          </a:stretch>
        </p:blipFill>
        <p:spPr>
          <a:xfrm>
            <a:off x="985044" y="685800"/>
            <a:ext cx="3302000" cy="5486400"/>
          </a:xfrm>
          <a:prstGeom prst="rect">
            <a:avLst/>
          </a:prstGeom>
        </p:spPr>
      </p:pic>
    </p:spTree>
    <p:extLst>
      <p:ext uri="{BB962C8B-B14F-4D97-AF65-F5344CB8AC3E}">
        <p14:creationId xmlns:p14="http://schemas.microsoft.com/office/powerpoint/2010/main" val="717642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3"/>
          <p:cNvSpPr>
            <a:spLocks noGrp="1"/>
          </p:cNvSpPr>
          <p:nvPr>
            <p:ph type="sldNum" idx="2"/>
          </p:nvPr>
        </p:nvSpPr>
        <p:spPr>
          <a:xfrm>
            <a:off x="7552080" y="7008480"/>
            <a:ext cx="2403000" cy="399600"/>
          </a:xfrm>
          <a:prstGeom prst="rect">
            <a:avLst/>
          </a:prstGeom>
          <a:noFill/>
          <a:ln w="0">
            <a:noFill/>
          </a:ln>
        </p:spPr>
        <p:txBody>
          <a:bodyPr lIns="90000" tIns="45000" rIns="90000" bIns="45000" anchor="ctr">
            <a:noAutofit/>
          </a:bodyPr>
          <a:lstStyle>
            <a:defPPr>
              <a:defRPr lang="fr-FR"/>
            </a:defPPr>
            <a:lvl1pPr marL="0" indent="0" algn="r" defTabSz="914400" rtl="0" eaLnBrk="1" latinLnBrk="0" hangingPunct="1">
              <a:lnSpc>
                <a:spcPct val="100000"/>
              </a:lnSpc>
              <a:buNone/>
              <a:tabLst>
                <a:tab pos="0" algn="l"/>
              </a:tabLst>
              <a:defRPr lang="fr-FR" sz="1200" b="0" strike="noStrike" kern="1200" spc="-1">
                <a:solidFill>
                  <a:srgbClr val="8B8B8B"/>
                </a:solidFill>
                <a:latin typeface="Calibri"/>
                <a:ea typeface="DejaVu Sans"/>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4A8CA-F6C8-4FFB-B065-F9A316C5BDD3}" type="slidenum">
              <a:rPr lang="en-US" smtClean="0"/>
              <a:pPr/>
              <a:t>26</a:t>
            </a:fld>
            <a:endParaRPr lang="fr-FR">
              <a:solidFill>
                <a:srgbClr val="000000"/>
              </a:solidFill>
              <a:latin typeface="Times New Roman"/>
            </a:endParaRPr>
          </a:p>
        </p:txBody>
      </p:sp>
      <p:sp>
        <p:nvSpPr>
          <p:cNvPr id="680" name="PlaceHolder 2"/>
          <p:cNvSpPr>
            <a:spLocks noGrp="1"/>
          </p:cNvSpPr>
          <p:nvPr>
            <p:ph type="dt" idx="3"/>
          </p:nvPr>
        </p:nvSpPr>
        <p:spPr>
          <a:xfrm>
            <a:off x="734760" y="7008480"/>
            <a:ext cx="2403000" cy="399600"/>
          </a:xfrm>
          <a:prstGeom prst="rect">
            <a:avLst/>
          </a:prstGeom>
          <a:noFill/>
          <a:ln w="0">
            <a:noFill/>
          </a:ln>
        </p:spPr>
        <p:txBody>
          <a:bodyPr lIns="90000" tIns="45000" rIns="90000" bIns="45000" anchor="ctr">
            <a:noAutofit/>
          </a:bodyPr>
          <a:lstStyle>
            <a:defPPr>
              <a:defRPr lang="fr-FR"/>
            </a:defPPr>
            <a:lvl1pPr marL="0" indent="0" algn="l" defTabSz="914400" rtl="0" eaLnBrk="1" latinLnBrk="0" hangingPunct="1">
              <a:buNone/>
              <a:defRPr lang="fr-FR" sz="1400" b="0" strike="noStrike" kern="1200" spc="-1">
                <a:solidFill>
                  <a:srgbClr val="000000"/>
                </a:solidFill>
                <a:latin typeface="Times New Roma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latin typeface="Times New Roman"/>
            </a:endParaRPr>
          </a:p>
        </p:txBody>
      </p:sp>
      <p:sp>
        <p:nvSpPr>
          <p:cNvPr id="679" name="PlaceHolder 1"/>
          <p:cNvSpPr>
            <a:spLocks noGrp="1"/>
          </p:cNvSpPr>
          <p:nvPr>
            <p:ph type="title" idx="4294967295"/>
          </p:nvPr>
        </p:nvSpPr>
        <p:spPr>
          <a:xfrm>
            <a:off x="400190" y="521993"/>
            <a:ext cx="7884257" cy="758833"/>
          </a:xfrm>
          <a:prstGeom prst="rect">
            <a:avLst/>
          </a:prstGeom>
          <a:noFill/>
          <a:ln w="0">
            <a:noFill/>
          </a:ln>
        </p:spPr>
        <p:txBody>
          <a:bodyPr vert="horz" lIns="76960" tIns="38480" rIns="76960" bIns="38480" rtlCol="0" anchor="ctr">
            <a:noAutofit/>
          </a:bodyPr>
          <a:lstStyle/>
          <a:p>
            <a:pPr>
              <a:lnSpc>
                <a:spcPct val="90000"/>
              </a:lnSpc>
              <a:tabLst>
                <a:tab pos="0" algn="l"/>
              </a:tabLst>
            </a:pPr>
            <a:r>
              <a:rPr lang="en-US" sz="2394" b="1" spc="-1" dirty="0">
                <a:solidFill>
                  <a:srgbClr val="004C99"/>
                </a:solidFill>
                <a:latin typeface="Calibri"/>
                <a:ea typeface="DejaVu Sans"/>
              </a:rPr>
              <a:t>Les </a:t>
            </a:r>
            <a:r>
              <a:rPr lang="en-US" sz="2394" b="1" spc="-1" dirty="0" err="1">
                <a:solidFill>
                  <a:srgbClr val="004C99"/>
                </a:solidFill>
                <a:latin typeface="Calibri"/>
                <a:ea typeface="DejaVu Sans"/>
              </a:rPr>
              <a:t>autres</a:t>
            </a:r>
            <a:r>
              <a:rPr lang="en-US" sz="2394" b="1" spc="-1" dirty="0">
                <a:solidFill>
                  <a:srgbClr val="004C99"/>
                </a:solidFill>
                <a:latin typeface="Calibri"/>
                <a:ea typeface="DejaVu Sans"/>
              </a:rPr>
              <a:t> </a:t>
            </a:r>
            <a:r>
              <a:rPr lang="en-US" sz="2394" b="1" spc="-1" dirty="0" err="1">
                <a:solidFill>
                  <a:srgbClr val="004C99"/>
                </a:solidFill>
                <a:latin typeface="Calibri"/>
                <a:ea typeface="DejaVu Sans"/>
              </a:rPr>
              <a:t>mécanismes</a:t>
            </a:r>
            <a:br>
              <a:rPr lang="en-US" sz="2394" b="1" spc="-1" dirty="0">
                <a:solidFill>
                  <a:srgbClr val="004C99"/>
                </a:solidFill>
                <a:latin typeface="Calibri"/>
                <a:ea typeface="DejaVu Sans"/>
              </a:rPr>
            </a:br>
            <a:r>
              <a:rPr lang="en-US" sz="2394" spc="-1" dirty="0" err="1">
                <a:solidFill>
                  <a:srgbClr val="004C99"/>
                </a:solidFill>
                <a:latin typeface="Calibri"/>
                <a:ea typeface="DejaVu Sans"/>
              </a:rPr>
              <a:t>Syndicats</a:t>
            </a:r>
            <a:r>
              <a:rPr lang="en-US" sz="2394" spc="-1" dirty="0">
                <a:solidFill>
                  <a:srgbClr val="004C99"/>
                </a:solidFill>
                <a:latin typeface="Calibri"/>
                <a:ea typeface="DejaVu Sans"/>
              </a:rPr>
              <a:t> et </a:t>
            </a:r>
            <a:r>
              <a:rPr lang="en-US" sz="2394" spc="-1" dirty="0" err="1">
                <a:solidFill>
                  <a:srgbClr val="004C99"/>
                </a:solidFill>
                <a:latin typeface="Calibri"/>
                <a:ea typeface="DejaVu Sans"/>
              </a:rPr>
              <a:t>pouvoir</a:t>
            </a:r>
            <a:r>
              <a:rPr lang="en-US" sz="2394" spc="-1" dirty="0">
                <a:solidFill>
                  <a:srgbClr val="004C99"/>
                </a:solidFill>
                <a:latin typeface="Calibri"/>
                <a:ea typeface="DejaVu Sans"/>
              </a:rPr>
              <a:t> de </a:t>
            </a:r>
            <a:r>
              <a:rPr lang="en-US" sz="2394" spc="-1" dirty="0" err="1">
                <a:solidFill>
                  <a:srgbClr val="004C99"/>
                </a:solidFill>
                <a:latin typeface="Calibri"/>
                <a:ea typeface="DejaVu Sans"/>
              </a:rPr>
              <a:t>négociation</a:t>
            </a:r>
            <a:r>
              <a:rPr lang="en-US" sz="2394" spc="-1" dirty="0">
                <a:solidFill>
                  <a:srgbClr val="004C99"/>
                </a:solidFill>
                <a:latin typeface="Calibri"/>
                <a:ea typeface="DejaVu Sans"/>
              </a:rPr>
              <a:t> collective </a:t>
            </a:r>
            <a:endParaRPr lang="fr-FR" sz="2394" spc="-1" dirty="0">
              <a:solidFill>
                <a:srgbClr val="000000"/>
              </a:solidFill>
              <a:latin typeface="Arial"/>
            </a:endParaRPr>
          </a:p>
        </p:txBody>
      </p:sp>
      <p:pic>
        <p:nvPicPr>
          <p:cNvPr id="684" name="Picture 18"/>
          <p:cNvPicPr/>
          <p:nvPr/>
        </p:nvPicPr>
        <p:blipFill>
          <a:blip r:embed="rId3"/>
          <a:stretch/>
        </p:blipFill>
        <p:spPr>
          <a:xfrm>
            <a:off x="1117357" y="1423890"/>
            <a:ext cx="6221192" cy="2405049"/>
          </a:xfrm>
          <a:prstGeom prst="rect">
            <a:avLst/>
          </a:prstGeom>
          <a:ln w="0">
            <a:noFill/>
          </a:ln>
        </p:spPr>
      </p:pic>
      <p:sp>
        <p:nvSpPr>
          <p:cNvPr id="685" name="TextBox 13"/>
          <p:cNvSpPr/>
          <p:nvPr/>
        </p:nvSpPr>
        <p:spPr>
          <a:xfrm>
            <a:off x="628299" y="5787200"/>
            <a:ext cx="2541822" cy="261929"/>
          </a:xfrm>
          <a:prstGeom prst="rect">
            <a:avLst/>
          </a:prstGeom>
          <a:noFill/>
          <a:ln w="0">
            <a:noFill/>
          </a:ln>
        </p:spPr>
        <p:style>
          <a:lnRef idx="0">
            <a:scrgbClr r="0" g="0" b="0"/>
          </a:lnRef>
          <a:fillRef idx="0">
            <a:scrgbClr r="0" g="0" b="0"/>
          </a:fillRef>
          <a:effectRef idx="0">
            <a:scrgbClr r="0" g="0" b="0"/>
          </a:effectRef>
          <a:fontRef idx="minor"/>
        </p:style>
        <p:txBody>
          <a:bodyPr lIns="76960" tIns="38480" rIns="76960" bIns="38480" anchor="t">
            <a:spAutoFit/>
          </a:bodyPr>
          <a:lstStyle/>
          <a:p>
            <a:pPr>
              <a:lnSpc>
                <a:spcPct val="100000"/>
              </a:lnSpc>
            </a:pPr>
            <a:r>
              <a:rPr lang="en-US" sz="1197" spc="-1" dirty="0">
                <a:solidFill>
                  <a:srgbClr val="000000"/>
                </a:solidFill>
                <a:latin typeface="Arial"/>
                <a:ea typeface="DejaVu Sans"/>
              </a:rPr>
              <a:t>Source: </a:t>
            </a:r>
            <a:r>
              <a:rPr lang="en-US" sz="1197" spc="-1" dirty="0" err="1">
                <a:solidFill>
                  <a:srgbClr val="000000"/>
                </a:solidFill>
                <a:latin typeface="Arial"/>
                <a:ea typeface="DejaVu Sans"/>
              </a:rPr>
              <a:t>Jäger</a:t>
            </a:r>
            <a:r>
              <a:rPr lang="en-US" sz="1197" spc="-1" dirty="0">
                <a:solidFill>
                  <a:srgbClr val="000000"/>
                </a:solidFill>
                <a:latin typeface="Arial"/>
                <a:ea typeface="DejaVu Sans"/>
              </a:rPr>
              <a:t> et al. (2022)</a:t>
            </a:r>
            <a:endParaRPr lang="fr-FR" sz="1197" spc="-1" dirty="0">
              <a:solidFill>
                <a:srgbClr val="000000"/>
              </a:solidFill>
              <a:latin typeface="Arial"/>
            </a:endParaRPr>
          </a:p>
        </p:txBody>
      </p:sp>
      <p:pic>
        <p:nvPicPr>
          <p:cNvPr id="687" name="Picture 19"/>
          <p:cNvPicPr/>
          <p:nvPr/>
        </p:nvPicPr>
        <p:blipFill>
          <a:blip r:embed="rId4"/>
          <a:stretch/>
        </p:blipFill>
        <p:spPr>
          <a:xfrm>
            <a:off x="400190" y="3954901"/>
            <a:ext cx="5199825" cy="1876287"/>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PlaceHolder 3"/>
          <p:cNvSpPr>
            <a:spLocks noGrp="1"/>
          </p:cNvSpPr>
          <p:nvPr>
            <p:ph type="sldNum" idx="2"/>
          </p:nvPr>
        </p:nvSpPr>
        <p:spPr>
          <a:xfrm>
            <a:off x="7552080" y="7008480"/>
            <a:ext cx="2403000" cy="399600"/>
          </a:xfrm>
          <a:prstGeom prst="rect">
            <a:avLst/>
          </a:prstGeom>
          <a:noFill/>
          <a:ln w="0">
            <a:noFill/>
          </a:ln>
        </p:spPr>
        <p:txBody>
          <a:bodyPr lIns="90000" tIns="45000" rIns="90000" bIns="45000" anchor="ctr">
            <a:noAutofit/>
          </a:bodyPr>
          <a:lstStyle>
            <a:defPPr>
              <a:defRPr lang="fr-FR"/>
            </a:defPPr>
            <a:lvl1pPr marL="0" indent="0" algn="r" defTabSz="914400" rtl="0" eaLnBrk="1" latinLnBrk="0" hangingPunct="1">
              <a:lnSpc>
                <a:spcPct val="100000"/>
              </a:lnSpc>
              <a:buNone/>
              <a:tabLst>
                <a:tab pos="0" algn="l"/>
              </a:tabLst>
              <a:defRPr lang="fr-FR" sz="1200" b="0" strike="noStrike" kern="1200" spc="-1">
                <a:solidFill>
                  <a:srgbClr val="8B8B8B"/>
                </a:solidFill>
                <a:latin typeface="Calibri"/>
                <a:ea typeface="DejaVu Sans"/>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4A8CA-F6C8-4FFB-B065-F9A316C5BDD3}" type="slidenum">
              <a:rPr lang="en-US" smtClean="0"/>
              <a:pPr/>
              <a:t>27</a:t>
            </a:fld>
            <a:endParaRPr lang="fr-FR">
              <a:solidFill>
                <a:srgbClr val="000000"/>
              </a:solidFill>
              <a:latin typeface="Times New Roman"/>
            </a:endParaRPr>
          </a:p>
        </p:txBody>
      </p:sp>
      <p:sp>
        <p:nvSpPr>
          <p:cNvPr id="690" name="PlaceHolder 2"/>
          <p:cNvSpPr>
            <a:spLocks noGrp="1"/>
          </p:cNvSpPr>
          <p:nvPr>
            <p:ph type="dt" idx="3"/>
          </p:nvPr>
        </p:nvSpPr>
        <p:spPr>
          <a:xfrm>
            <a:off x="734760" y="7008480"/>
            <a:ext cx="2403000" cy="399600"/>
          </a:xfrm>
          <a:prstGeom prst="rect">
            <a:avLst/>
          </a:prstGeom>
          <a:noFill/>
          <a:ln w="0">
            <a:noFill/>
          </a:ln>
        </p:spPr>
        <p:txBody>
          <a:bodyPr lIns="90000" tIns="45000" rIns="90000" bIns="45000" anchor="ctr">
            <a:noAutofit/>
          </a:bodyPr>
          <a:lstStyle>
            <a:defPPr>
              <a:defRPr lang="fr-FR"/>
            </a:defPPr>
            <a:lvl1pPr marL="0" indent="0" algn="l" defTabSz="914400" rtl="0" eaLnBrk="1" latinLnBrk="0" hangingPunct="1">
              <a:buNone/>
              <a:defRPr lang="fr-FR" sz="1400" b="0" strike="noStrike" kern="1200" spc="-1">
                <a:solidFill>
                  <a:srgbClr val="000000"/>
                </a:solidFill>
                <a:latin typeface="Times New Roma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latin typeface="Times New Roman"/>
            </a:endParaRPr>
          </a:p>
        </p:txBody>
      </p:sp>
      <p:sp>
        <p:nvSpPr>
          <p:cNvPr id="689" name="PlaceHolder 1"/>
          <p:cNvSpPr>
            <a:spLocks noGrp="1"/>
          </p:cNvSpPr>
          <p:nvPr>
            <p:ph type="title" idx="4294967295"/>
          </p:nvPr>
        </p:nvSpPr>
        <p:spPr>
          <a:xfrm>
            <a:off x="457140" y="537934"/>
            <a:ext cx="7884257" cy="758833"/>
          </a:xfrm>
          <a:prstGeom prst="rect">
            <a:avLst/>
          </a:prstGeom>
          <a:noFill/>
          <a:ln w="0">
            <a:noFill/>
          </a:ln>
        </p:spPr>
        <p:txBody>
          <a:bodyPr vert="horz" lIns="76960" tIns="38480" rIns="76960" bIns="38480" rtlCol="0" anchor="ctr">
            <a:noAutofit/>
          </a:bodyPr>
          <a:lstStyle/>
          <a:p>
            <a:pPr>
              <a:lnSpc>
                <a:spcPct val="90000"/>
              </a:lnSpc>
              <a:tabLst>
                <a:tab pos="0" algn="l"/>
              </a:tabLst>
            </a:pPr>
            <a:r>
              <a:rPr lang="en-US" sz="2394" b="1" spc="-1" dirty="0" err="1">
                <a:solidFill>
                  <a:srgbClr val="004C99"/>
                </a:solidFill>
                <a:latin typeface="Calibri"/>
                <a:ea typeface="DejaVu Sans"/>
              </a:rPr>
              <a:t>Effets</a:t>
            </a:r>
            <a:r>
              <a:rPr lang="en-US" sz="2394" b="1" spc="-1" dirty="0">
                <a:solidFill>
                  <a:srgbClr val="004C99"/>
                </a:solidFill>
                <a:latin typeface="Calibri"/>
                <a:ea typeface="DejaVu Sans"/>
              </a:rPr>
              <a:t> de la Prime </a:t>
            </a:r>
            <a:r>
              <a:rPr lang="en-US" sz="2394" b="1" spc="-1" dirty="0" err="1">
                <a:solidFill>
                  <a:srgbClr val="004C99"/>
                </a:solidFill>
                <a:latin typeface="Calibri"/>
                <a:ea typeface="DejaVu Sans"/>
              </a:rPr>
              <a:t>exceptionelle</a:t>
            </a:r>
            <a:r>
              <a:rPr lang="en-US" sz="2394" b="1" spc="-1" dirty="0">
                <a:solidFill>
                  <a:srgbClr val="004C99"/>
                </a:solidFill>
                <a:latin typeface="Calibri"/>
                <a:ea typeface="DejaVu Sans"/>
              </a:rPr>
              <a:t> de </a:t>
            </a:r>
            <a:r>
              <a:rPr lang="en-US" sz="2394" b="1" spc="-1" dirty="0" err="1">
                <a:solidFill>
                  <a:srgbClr val="004C99"/>
                </a:solidFill>
                <a:latin typeface="Calibri"/>
                <a:ea typeface="DejaVu Sans"/>
              </a:rPr>
              <a:t>Pouvoir</a:t>
            </a:r>
            <a:r>
              <a:rPr lang="en-US" sz="2394" b="1" spc="-1" dirty="0">
                <a:solidFill>
                  <a:srgbClr val="004C99"/>
                </a:solidFill>
                <a:latin typeface="Calibri"/>
                <a:ea typeface="DejaVu Sans"/>
              </a:rPr>
              <a:t> </a:t>
            </a:r>
            <a:r>
              <a:rPr lang="en-US" sz="2394" b="1" spc="-1" dirty="0" err="1">
                <a:solidFill>
                  <a:srgbClr val="004C99"/>
                </a:solidFill>
                <a:latin typeface="Calibri"/>
                <a:ea typeface="DejaVu Sans"/>
              </a:rPr>
              <a:t>d’Achat</a:t>
            </a:r>
            <a:endParaRPr lang="fr-FR" sz="2394" spc="-1" dirty="0">
              <a:solidFill>
                <a:srgbClr val="000000"/>
              </a:solidFill>
              <a:latin typeface="Arial"/>
            </a:endParaRPr>
          </a:p>
        </p:txBody>
      </p:sp>
      <p:pic>
        <p:nvPicPr>
          <p:cNvPr id="695" name="Picture 20"/>
          <p:cNvPicPr/>
          <p:nvPr/>
        </p:nvPicPr>
        <p:blipFill>
          <a:blip r:embed="rId3"/>
          <a:stretch/>
        </p:blipFill>
        <p:spPr>
          <a:xfrm>
            <a:off x="628298" y="2702885"/>
            <a:ext cx="3484732" cy="2649258"/>
          </a:xfrm>
          <a:prstGeom prst="rect">
            <a:avLst/>
          </a:prstGeom>
          <a:ln w="0">
            <a:noFill/>
          </a:ln>
        </p:spPr>
      </p:pic>
      <p:pic>
        <p:nvPicPr>
          <p:cNvPr id="696" name="Picture 21"/>
          <p:cNvPicPr/>
          <p:nvPr/>
        </p:nvPicPr>
        <p:blipFill>
          <a:blip r:embed="rId4"/>
          <a:stretch/>
        </p:blipFill>
        <p:spPr>
          <a:xfrm>
            <a:off x="4771188" y="2702885"/>
            <a:ext cx="3846750" cy="2302016"/>
          </a:xfrm>
          <a:prstGeom prst="rect">
            <a:avLst/>
          </a:prstGeom>
          <a:ln w="0">
            <a:noFill/>
          </a:ln>
        </p:spPr>
      </p:pic>
      <p:sp>
        <p:nvSpPr>
          <p:cNvPr id="697" name="PlaceHolder 43"/>
          <p:cNvSpPr/>
          <p:nvPr/>
        </p:nvSpPr>
        <p:spPr>
          <a:xfrm>
            <a:off x="457140" y="1745507"/>
            <a:ext cx="7856346" cy="321999"/>
          </a:xfrm>
          <a:prstGeom prst="rect">
            <a:avLst/>
          </a:prstGeom>
          <a:noFill/>
          <a:ln w="0">
            <a:noFill/>
          </a:ln>
        </p:spPr>
        <p:style>
          <a:lnRef idx="0">
            <a:scrgbClr r="0" g="0" b="0"/>
          </a:lnRef>
          <a:fillRef idx="0">
            <a:scrgbClr r="0" g="0" b="0"/>
          </a:fillRef>
          <a:effectRef idx="0">
            <a:scrgbClr r="0" g="0" b="0"/>
          </a:effectRef>
          <a:fontRef idx="minor"/>
        </p:style>
        <p:txBody>
          <a:bodyPr lIns="76344" tIns="38172" rIns="76344" bIns="38172" anchor="t">
            <a:noAutofit/>
          </a:bodyPr>
          <a:lstStyle/>
          <a:p>
            <a:pPr marL="79114">
              <a:lnSpc>
                <a:spcPct val="90000"/>
              </a:lnSpc>
              <a:spcBef>
                <a:spcPts val="1037"/>
              </a:spcBef>
              <a:tabLst>
                <a:tab pos="0" algn="l"/>
              </a:tabLst>
            </a:pPr>
            <a:r>
              <a:rPr lang="en-US" sz="1539" spc="-1" dirty="0">
                <a:solidFill>
                  <a:srgbClr val="000000"/>
                </a:solidFill>
                <a:latin typeface="Arial"/>
                <a:ea typeface="DejaVu Sans"/>
              </a:rPr>
              <a:t>L’INSEE </a:t>
            </a:r>
            <a:r>
              <a:rPr lang="en-US" sz="1539" spc="-1" dirty="0" err="1">
                <a:solidFill>
                  <a:srgbClr val="000000"/>
                </a:solidFill>
                <a:latin typeface="Arial"/>
                <a:ea typeface="DejaVu Sans"/>
              </a:rPr>
              <a:t>estime</a:t>
            </a:r>
            <a:r>
              <a:rPr lang="en-US" sz="1539" spc="-1" dirty="0">
                <a:solidFill>
                  <a:srgbClr val="000000"/>
                </a:solidFill>
                <a:latin typeface="Arial"/>
                <a:ea typeface="DejaVu Sans"/>
              </a:rPr>
              <a:t> que les </a:t>
            </a:r>
            <a:r>
              <a:rPr lang="en-US" sz="1539" spc="-1" dirty="0" err="1">
                <a:solidFill>
                  <a:srgbClr val="000000"/>
                </a:solidFill>
                <a:latin typeface="Arial"/>
                <a:ea typeface="DejaVu Sans"/>
              </a:rPr>
              <a:t>effets</a:t>
            </a:r>
            <a:r>
              <a:rPr lang="en-US" sz="1539" spc="-1" dirty="0">
                <a:solidFill>
                  <a:srgbClr val="000000"/>
                </a:solidFill>
                <a:latin typeface="Arial"/>
                <a:ea typeface="DejaVu Sans"/>
              </a:rPr>
              <a:t> de substitution de la PEPA aux </a:t>
            </a:r>
            <a:r>
              <a:rPr lang="en-US" sz="1539" spc="-1" dirty="0" err="1">
                <a:solidFill>
                  <a:srgbClr val="000000"/>
                </a:solidFill>
                <a:latin typeface="Arial"/>
                <a:ea typeface="DejaVu Sans"/>
              </a:rPr>
              <a:t>salaires</a:t>
            </a:r>
            <a:r>
              <a:rPr lang="en-US" sz="1539" spc="-1" dirty="0">
                <a:solidFill>
                  <a:srgbClr val="000000"/>
                </a:solidFill>
                <a:latin typeface="Arial"/>
                <a:ea typeface="DejaVu Sans"/>
              </a:rPr>
              <a:t> </a:t>
            </a:r>
            <a:r>
              <a:rPr lang="en-US" sz="1539" spc="-1" dirty="0" err="1">
                <a:solidFill>
                  <a:srgbClr val="000000"/>
                </a:solidFill>
                <a:latin typeface="Arial"/>
                <a:ea typeface="DejaVu Sans"/>
              </a:rPr>
              <a:t>seraient</a:t>
            </a:r>
            <a:r>
              <a:rPr lang="en-US" sz="1539" spc="-1" dirty="0">
                <a:solidFill>
                  <a:srgbClr val="000000"/>
                </a:solidFill>
                <a:latin typeface="Arial"/>
                <a:ea typeface="DejaVu Sans"/>
              </a:rPr>
              <a:t> de </a:t>
            </a:r>
            <a:r>
              <a:rPr lang="en-US" sz="1539" spc="-1" dirty="0" err="1">
                <a:solidFill>
                  <a:srgbClr val="000000"/>
                </a:solidFill>
                <a:latin typeface="Arial"/>
                <a:ea typeface="DejaVu Sans"/>
              </a:rPr>
              <a:t>l’ordre</a:t>
            </a:r>
            <a:r>
              <a:rPr lang="en-US" sz="1539" spc="-1" dirty="0">
                <a:solidFill>
                  <a:srgbClr val="000000"/>
                </a:solidFill>
                <a:latin typeface="Arial"/>
                <a:ea typeface="DejaVu Sans"/>
              </a:rPr>
              <a:t> de 15 à 40%, </a:t>
            </a:r>
            <a:r>
              <a:rPr lang="en-US" sz="1539" spc="-1" dirty="0" err="1">
                <a:solidFill>
                  <a:srgbClr val="000000"/>
                </a:solidFill>
                <a:latin typeface="Arial"/>
                <a:ea typeface="DejaVu Sans"/>
              </a:rPr>
              <a:t>selon</a:t>
            </a:r>
            <a:r>
              <a:rPr lang="en-US" sz="1539" spc="-1" dirty="0">
                <a:solidFill>
                  <a:srgbClr val="000000"/>
                </a:solidFill>
                <a:latin typeface="Arial"/>
                <a:ea typeface="DejaVu Sans"/>
              </a:rPr>
              <a:t> </a:t>
            </a:r>
            <a:r>
              <a:rPr lang="en-US" sz="1539" spc="-1" dirty="0" err="1">
                <a:solidFill>
                  <a:srgbClr val="000000"/>
                </a:solidFill>
                <a:latin typeface="Arial"/>
                <a:ea typeface="DejaVu Sans"/>
              </a:rPr>
              <a:t>qu’on</a:t>
            </a:r>
            <a:r>
              <a:rPr lang="en-US" sz="1539" spc="-1" dirty="0">
                <a:solidFill>
                  <a:srgbClr val="000000"/>
                </a:solidFill>
                <a:latin typeface="Arial"/>
                <a:ea typeface="DejaVu Sans"/>
              </a:rPr>
              <a:t> </a:t>
            </a:r>
            <a:r>
              <a:rPr lang="en-US" sz="1539" spc="-1" dirty="0" err="1">
                <a:solidFill>
                  <a:srgbClr val="000000"/>
                </a:solidFill>
                <a:latin typeface="Arial"/>
                <a:ea typeface="DejaVu Sans"/>
              </a:rPr>
              <a:t>retient</a:t>
            </a:r>
            <a:r>
              <a:rPr lang="en-US" sz="1539" spc="-1" dirty="0">
                <a:solidFill>
                  <a:srgbClr val="000000"/>
                </a:solidFill>
                <a:latin typeface="Arial"/>
                <a:ea typeface="DejaVu Sans"/>
              </a:rPr>
              <a:t> </a:t>
            </a:r>
            <a:r>
              <a:rPr lang="en-US" sz="1539" spc="-1" dirty="0" err="1">
                <a:solidFill>
                  <a:srgbClr val="000000"/>
                </a:solidFill>
                <a:latin typeface="Arial"/>
                <a:ea typeface="DejaVu Sans"/>
              </a:rPr>
              <a:t>une</a:t>
            </a:r>
            <a:r>
              <a:rPr lang="en-US" sz="1539" spc="-1" dirty="0">
                <a:solidFill>
                  <a:srgbClr val="000000"/>
                </a:solidFill>
                <a:latin typeface="Arial"/>
                <a:ea typeface="DejaVu Sans"/>
              </a:rPr>
              <a:t> </a:t>
            </a:r>
            <a:r>
              <a:rPr lang="en-US" sz="1539" spc="-1" dirty="0" err="1">
                <a:solidFill>
                  <a:srgbClr val="000000"/>
                </a:solidFill>
                <a:latin typeface="Arial"/>
                <a:ea typeface="DejaVu Sans"/>
              </a:rPr>
              <a:t>approche</a:t>
            </a:r>
            <a:r>
              <a:rPr lang="en-US" sz="1539" spc="-1" dirty="0">
                <a:solidFill>
                  <a:srgbClr val="000000"/>
                </a:solidFill>
                <a:latin typeface="Arial"/>
                <a:ea typeface="DejaVu Sans"/>
              </a:rPr>
              <a:t> micro-</a:t>
            </a:r>
            <a:r>
              <a:rPr lang="en-US" sz="1539" spc="-1" dirty="0" err="1">
                <a:solidFill>
                  <a:srgbClr val="000000"/>
                </a:solidFill>
                <a:latin typeface="Arial"/>
                <a:ea typeface="DejaVu Sans"/>
              </a:rPr>
              <a:t>économique</a:t>
            </a:r>
            <a:r>
              <a:rPr lang="en-US" sz="1539" spc="-1" dirty="0">
                <a:solidFill>
                  <a:srgbClr val="000000"/>
                </a:solidFill>
                <a:latin typeface="Arial"/>
                <a:ea typeface="DejaVu Sans"/>
              </a:rPr>
              <a:t> (15 %) </a:t>
            </a:r>
            <a:r>
              <a:rPr lang="en-US" sz="1539" spc="-1" dirty="0" err="1">
                <a:solidFill>
                  <a:srgbClr val="000000"/>
                </a:solidFill>
                <a:latin typeface="Arial"/>
                <a:ea typeface="DejaVu Sans"/>
              </a:rPr>
              <a:t>ou</a:t>
            </a:r>
            <a:r>
              <a:rPr lang="en-US" sz="1539" spc="-1" dirty="0">
                <a:solidFill>
                  <a:srgbClr val="000000"/>
                </a:solidFill>
                <a:latin typeface="Arial"/>
                <a:ea typeface="DejaVu Sans"/>
              </a:rPr>
              <a:t> macro-</a:t>
            </a:r>
            <a:r>
              <a:rPr lang="en-US" sz="1539" spc="-1" dirty="0" err="1">
                <a:solidFill>
                  <a:srgbClr val="000000"/>
                </a:solidFill>
                <a:latin typeface="Arial"/>
                <a:ea typeface="DejaVu Sans"/>
              </a:rPr>
              <a:t>économique</a:t>
            </a:r>
            <a:r>
              <a:rPr lang="en-US" sz="1539" spc="-1" dirty="0">
                <a:solidFill>
                  <a:srgbClr val="000000"/>
                </a:solidFill>
                <a:latin typeface="Arial"/>
                <a:ea typeface="DejaVu Sans"/>
              </a:rPr>
              <a:t> (40 %).</a:t>
            </a:r>
            <a:endParaRPr lang="fr-FR" sz="1539" spc="-1" dirty="0">
              <a:solidFill>
                <a:srgbClr val="000000"/>
              </a:solidFill>
              <a:latin typeface="Arial"/>
            </a:endParaRPr>
          </a:p>
        </p:txBody>
      </p:sp>
    </p:spTree>
    <p:extLst>
      <p:ext uri="{BB962C8B-B14F-4D97-AF65-F5344CB8AC3E}">
        <p14:creationId xmlns:p14="http://schemas.microsoft.com/office/powerpoint/2010/main" val="3033313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1EB1-1A59-642B-6E88-509C393E622A}"/>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8593890B-1206-A02A-BB99-5DA94307EA65}"/>
              </a:ext>
            </a:extLst>
          </p:cNvPr>
          <p:cNvSpPr>
            <a:spLocks noGrp="1"/>
          </p:cNvSpPr>
          <p:nvPr>
            <p:ph idx="1"/>
          </p:nvPr>
        </p:nvSpPr>
        <p:spPr/>
        <p:txBody>
          <a:bodyPr/>
          <a:lstStyle/>
          <a:p>
            <a:r>
              <a:rPr lang="en-US" dirty="0"/>
              <a:t>International evidence is not form subsidized</a:t>
            </a:r>
          </a:p>
          <a:p>
            <a:r>
              <a:rPr lang="en-US" dirty="0"/>
              <a:t>Tax benefits implies and incentive to adopt for the “wrong reason”: disincentivize a better way to provide incentives?</a:t>
            </a:r>
          </a:p>
          <a:p>
            <a:r>
              <a:rPr lang="en-US" dirty="0"/>
              <a:t>Effect of part is from mandate that binds on lower sill workers.</a:t>
            </a:r>
          </a:p>
        </p:txBody>
      </p:sp>
    </p:spTree>
    <p:extLst>
      <p:ext uri="{BB962C8B-B14F-4D97-AF65-F5344CB8AC3E}">
        <p14:creationId xmlns:p14="http://schemas.microsoft.com/office/powerpoint/2010/main" val="162598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75F0-CF87-3EBB-06A7-3E3AC79EB8AF}"/>
              </a:ext>
            </a:extLst>
          </p:cNvPr>
          <p:cNvSpPr>
            <a:spLocks noGrp="1"/>
          </p:cNvSpPr>
          <p:nvPr>
            <p:ph type="title"/>
          </p:nvPr>
        </p:nvSpPr>
        <p:spPr/>
        <p:txBody>
          <a:bodyPr/>
          <a:lstStyle/>
          <a:p>
            <a:r>
              <a:rPr lang="en-US" dirty="0"/>
              <a:t>Mechanisms </a:t>
            </a:r>
            <a:br>
              <a:rPr lang="en-US" dirty="0"/>
            </a:br>
            <a:r>
              <a:rPr lang="en-US" dirty="0"/>
              <a:t>for Profit Sharing in Firms</a:t>
            </a:r>
          </a:p>
        </p:txBody>
      </p:sp>
      <p:sp>
        <p:nvSpPr>
          <p:cNvPr id="3" name="Content Placeholder 2">
            <a:extLst>
              <a:ext uri="{FF2B5EF4-FFF2-40B4-BE49-F238E27FC236}">
                <a16:creationId xmlns:a16="http://schemas.microsoft.com/office/drawing/2014/main" id="{1502348A-1DD0-C87C-423B-65B25C757EF9}"/>
              </a:ext>
            </a:extLst>
          </p:cNvPr>
          <p:cNvSpPr>
            <a:spLocks noGrp="1"/>
          </p:cNvSpPr>
          <p:nvPr>
            <p:ph idx="1"/>
          </p:nvPr>
        </p:nvSpPr>
        <p:spPr>
          <a:xfrm>
            <a:off x="457200" y="1838740"/>
            <a:ext cx="8229600" cy="4525963"/>
          </a:xfrm>
        </p:spPr>
        <p:txBody>
          <a:bodyPr>
            <a:normAutofit lnSpcReduction="10000"/>
          </a:bodyPr>
          <a:lstStyle/>
          <a:p>
            <a:r>
              <a:rPr lang="en-US" dirty="0"/>
              <a:t>Wages</a:t>
            </a:r>
          </a:p>
          <a:p>
            <a:endParaRPr lang="en-US" dirty="0"/>
          </a:p>
          <a:p>
            <a:r>
              <a:rPr lang="en-US" dirty="0"/>
              <a:t>Pay-for-performance:</a:t>
            </a:r>
          </a:p>
          <a:p>
            <a:pPr lvl="1"/>
            <a:r>
              <a:rPr lang="en-US" dirty="0"/>
              <a:t>Individual (</a:t>
            </a:r>
            <a:r>
              <a:rPr lang="en-US" dirty="0" err="1"/>
              <a:t>Safelite</a:t>
            </a:r>
            <a:r>
              <a:rPr lang="en-US" dirty="0"/>
              <a:t> example: ½ of prod effect)</a:t>
            </a:r>
          </a:p>
          <a:p>
            <a:pPr lvl="1"/>
            <a:r>
              <a:rPr lang="en-US" dirty="0"/>
              <a:t>Team</a:t>
            </a:r>
          </a:p>
          <a:p>
            <a:endParaRPr lang="en-US" dirty="0"/>
          </a:p>
          <a:p>
            <a:r>
              <a:rPr lang="en-US" b="1" dirty="0"/>
              <a:t>Broad based profit-sharing schemes</a:t>
            </a:r>
          </a:p>
          <a:p>
            <a:endParaRPr lang="en-US" dirty="0"/>
          </a:p>
          <a:p>
            <a:r>
              <a:rPr lang="en-US" b="1" dirty="0"/>
              <a:t>ESOPs, invested savings or equity shares</a:t>
            </a:r>
          </a:p>
          <a:p>
            <a:pPr marL="0" indent="0">
              <a:buNone/>
            </a:pPr>
            <a:endParaRPr lang="en-US" b="1" dirty="0"/>
          </a:p>
          <a:p>
            <a:pPr marL="0" indent="0">
              <a:buNone/>
            </a:pPr>
            <a:r>
              <a:rPr lang="en-US" b="1" dirty="0"/>
              <a:t>-&gt; </a:t>
            </a:r>
            <a:r>
              <a:rPr lang="en-US" b="1" i="1" dirty="0"/>
              <a:t>Should Government incentivize these?</a:t>
            </a:r>
          </a:p>
        </p:txBody>
      </p:sp>
    </p:spTree>
    <p:extLst>
      <p:ext uri="{BB962C8B-B14F-4D97-AF65-F5344CB8AC3E}">
        <p14:creationId xmlns:p14="http://schemas.microsoft.com/office/powerpoint/2010/main" val="380247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FB48-67D2-E952-38B7-27D06CCA9CD3}"/>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C3345E59-4194-1652-5D19-A34AA594DD18}"/>
              </a:ext>
            </a:extLst>
          </p:cNvPr>
          <p:cNvSpPr>
            <a:spLocks noGrp="1"/>
          </p:cNvSpPr>
          <p:nvPr>
            <p:ph idx="1"/>
          </p:nvPr>
        </p:nvSpPr>
        <p:spPr/>
        <p:txBody>
          <a:bodyPr>
            <a:normAutofit fontScale="92500" lnSpcReduction="20000"/>
          </a:bodyPr>
          <a:lstStyle/>
          <a:p>
            <a:pPr marL="514350" indent="-514350">
              <a:buFont typeface="+mj-lt"/>
              <a:buAutoNum type="romanUcPeriod"/>
            </a:pPr>
            <a:r>
              <a:rPr lang="en-US" dirty="0"/>
              <a:t>Profit-sharing in Europe</a:t>
            </a:r>
          </a:p>
          <a:p>
            <a:pPr marL="514350" indent="-514350">
              <a:buFont typeface="+mj-lt"/>
              <a:buAutoNum type="romanUcPeriod"/>
            </a:pPr>
            <a:endParaRPr lang="en-US" dirty="0"/>
          </a:p>
          <a:p>
            <a:pPr marL="514350" indent="-514350">
              <a:buFont typeface="+mj-lt"/>
              <a:buAutoNum type="romanUcPeriod"/>
            </a:pPr>
            <a:r>
              <a:rPr lang="en-US" dirty="0"/>
              <a:t>What is the impact of the government incentivized schemes?</a:t>
            </a:r>
          </a:p>
          <a:p>
            <a:pPr lvl="1"/>
            <a:r>
              <a:rPr lang="en-US" dirty="0"/>
              <a:t>What to expect?</a:t>
            </a:r>
          </a:p>
          <a:p>
            <a:pPr lvl="1"/>
            <a:r>
              <a:rPr lang="en-US" dirty="0"/>
              <a:t>Evidence for mandated scheme in France (participation)</a:t>
            </a:r>
          </a:p>
          <a:p>
            <a:pPr lvl="1"/>
            <a:r>
              <a:rPr lang="en-US" dirty="0"/>
              <a:t>Evidence from voluntary adoption schemes in France and internationally</a:t>
            </a:r>
          </a:p>
          <a:p>
            <a:pPr marL="971550" lvl="1" indent="-514350">
              <a:buFont typeface="+mj-lt"/>
              <a:buAutoNum type="romanUcPeriod"/>
            </a:pPr>
            <a:endParaRPr lang="en-US" dirty="0"/>
          </a:p>
          <a:p>
            <a:pPr marL="514350" indent="-514350">
              <a:buFont typeface="+mj-lt"/>
              <a:buAutoNum type="romanUcPeriod"/>
            </a:pPr>
            <a:r>
              <a:rPr lang="en-US" dirty="0"/>
              <a:t>Discussion</a:t>
            </a:r>
          </a:p>
          <a:p>
            <a:pPr marL="57150" indent="0">
              <a:buNone/>
            </a:pPr>
            <a:endParaRPr lang="en-US" dirty="0"/>
          </a:p>
          <a:p>
            <a:pPr marL="57150" indent="0">
              <a:buNone/>
            </a:pPr>
            <a:r>
              <a:rPr lang="en-US" sz="1900" dirty="0"/>
              <a:t>Much of this comes from Guadalupe, </a:t>
            </a:r>
            <a:r>
              <a:rPr lang="en-US" sz="1900" dirty="0" err="1"/>
              <a:t>Landais</a:t>
            </a:r>
            <a:r>
              <a:rPr lang="en-US" sz="1900" dirty="0"/>
              <a:t>, </a:t>
            </a:r>
            <a:r>
              <a:rPr lang="en-US" sz="1900" dirty="0" err="1"/>
              <a:t>Sraer</a:t>
            </a:r>
            <a:r>
              <a:rPr lang="en-US" sz="1900" dirty="0"/>
              <a:t> “Que faut-il </a:t>
            </a:r>
            <a:r>
              <a:rPr lang="en-US" sz="1900" dirty="0" err="1"/>
              <a:t>attendre</a:t>
            </a:r>
            <a:r>
              <a:rPr lang="en-US" sz="1900" dirty="0"/>
              <a:t> des </a:t>
            </a:r>
            <a:r>
              <a:rPr lang="en-US" sz="1900" dirty="0" err="1"/>
              <a:t>mécanismes</a:t>
            </a:r>
            <a:r>
              <a:rPr lang="en-US" sz="1900" dirty="0"/>
              <a:t> de partage de la </a:t>
            </a:r>
            <a:r>
              <a:rPr lang="en-US" sz="1900" dirty="0" err="1"/>
              <a:t>valeur</a:t>
            </a:r>
            <a:r>
              <a:rPr lang="en-US" sz="1900" dirty="0"/>
              <a:t> ?” Les notes du conseil </a:t>
            </a:r>
            <a:r>
              <a:rPr lang="en-US" sz="1900" dirty="0" err="1"/>
              <a:t>d’analyse</a:t>
            </a:r>
            <a:r>
              <a:rPr lang="en-US" sz="1900" dirty="0"/>
              <a:t> </a:t>
            </a:r>
            <a:r>
              <a:rPr lang="en-US" sz="1900" dirty="0" err="1"/>
              <a:t>économique</a:t>
            </a:r>
            <a:r>
              <a:rPr lang="en-US" sz="1900" dirty="0"/>
              <a:t>, n° 79, </a:t>
            </a:r>
            <a:r>
              <a:rPr lang="en-US" sz="1900" dirty="0" err="1"/>
              <a:t>juillet</a:t>
            </a:r>
            <a:r>
              <a:rPr lang="en-US" sz="1900" dirty="0"/>
              <a:t> 2023</a:t>
            </a:r>
          </a:p>
          <a:p>
            <a:pPr lvl="1"/>
            <a:endParaRPr lang="en-US" dirty="0"/>
          </a:p>
        </p:txBody>
      </p:sp>
    </p:spTree>
    <p:extLst>
      <p:ext uri="{BB962C8B-B14F-4D97-AF65-F5344CB8AC3E}">
        <p14:creationId xmlns:p14="http://schemas.microsoft.com/office/powerpoint/2010/main" val="121943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9B7D07-0164-0B59-A6D3-E19900363357}"/>
              </a:ext>
            </a:extLst>
          </p:cNvPr>
          <p:cNvPicPr>
            <a:picLocks noChangeAspect="1"/>
          </p:cNvPicPr>
          <p:nvPr/>
        </p:nvPicPr>
        <p:blipFill>
          <a:blip r:embed="rId2">
            <a:lum/>
            <a:alphaModFix/>
          </a:blip>
          <a:srcRect/>
          <a:stretch>
            <a:fillRect/>
          </a:stretch>
        </p:blipFill>
        <p:spPr>
          <a:xfrm>
            <a:off x="871538" y="324168"/>
            <a:ext cx="6043612" cy="5600076"/>
          </a:xfrm>
          <a:prstGeom prst="rect">
            <a:avLst/>
          </a:prstGeom>
          <a:noFill/>
          <a:ln>
            <a:noFill/>
          </a:ln>
        </p:spPr>
      </p:pic>
      <p:sp>
        <p:nvSpPr>
          <p:cNvPr id="4" name="TextBox 3">
            <a:extLst>
              <a:ext uri="{FF2B5EF4-FFF2-40B4-BE49-F238E27FC236}">
                <a16:creationId xmlns:a16="http://schemas.microsoft.com/office/drawing/2014/main" id="{4C1953AF-18B0-1AEF-4B30-107E6A78614C}"/>
              </a:ext>
            </a:extLst>
          </p:cNvPr>
          <p:cNvSpPr txBox="1"/>
          <p:nvPr/>
        </p:nvSpPr>
        <p:spPr>
          <a:xfrm>
            <a:off x="785813" y="6022181"/>
            <a:ext cx="3498073" cy="307777"/>
          </a:xfrm>
          <a:prstGeom prst="rect">
            <a:avLst/>
          </a:prstGeom>
          <a:noFill/>
        </p:spPr>
        <p:txBody>
          <a:bodyPr wrap="none" rtlCol="0">
            <a:spAutoFit/>
          </a:bodyPr>
          <a:lstStyle/>
          <a:p>
            <a:r>
              <a:rPr lang="en-US" sz="1400" dirty="0"/>
              <a:t>Source: Rapport Mission </a:t>
            </a:r>
            <a:r>
              <a:rPr lang="en-US" sz="1400" dirty="0" err="1"/>
              <a:t>Parlementaire</a:t>
            </a:r>
            <a:r>
              <a:rPr lang="en-US" sz="1400" dirty="0"/>
              <a:t>, 2023</a:t>
            </a:r>
          </a:p>
        </p:txBody>
      </p:sp>
      <p:sp>
        <p:nvSpPr>
          <p:cNvPr id="5" name="TextBox 4">
            <a:extLst>
              <a:ext uri="{FF2B5EF4-FFF2-40B4-BE49-F238E27FC236}">
                <a16:creationId xmlns:a16="http://schemas.microsoft.com/office/drawing/2014/main" id="{1CC24443-3C9E-B9AB-85AA-31E6AAB28AA3}"/>
              </a:ext>
            </a:extLst>
          </p:cNvPr>
          <p:cNvSpPr txBox="1"/>
          <p:nvPr/>
        </p:nvSpPr>
        <p:spPr>
          <a:xfrm>
            <a:off x="1641880" y="5014913"/>
            <a:ext cx="1785938" cy="261610"/>
          </a:xfrm>
          <a:prstGeom prst="rect">
            <a:avLst/>
          </a:prstGeom>
          <a:solidFill>
            <a:schemeClr val="bg1"/>
          </a:solidFill>
        </p:spPr>
        <p:txBody>
          <a:bodyPr wrap="square" rtlCol="0">
            <a:spAutoFit/>
          </a:bodyPr>
          <a:lstStyle/>
          <a:p>
            <a:r>
              <a:rPr lang="en-US" sz="1100" dirty="0"/>
              <a:t>Ownership w savings plans</a:t>
            </a:r>
          </a:p>
        </p:txBody>
      </p:sp>
      <p:sp>
        <p:nvSpPr>
          <p:cNvPr id="6" name="TextBox 5">
            <a:extLst>
              <a:ext uri="{FF2B5EF4-FFF2-40B4-BE49-F238E27FC236}">
                <a16:creationId xmlns:a16="http://schemas.microsoft.com/office/drawing/2014/main" id="{D90C1E79-F878-3CA3-4ACA-C3880630CB6E}"/>
              </a:ext>
            </a:extLst>
          </p:cNvPr>
          <p:cNvSpPr txBox="1"/>
          <p:nvPr/>
        </p:nvSpPr>
        <p:spPr>
          <a:xfrm>
            <a:off x="3615935" y="5014913"/>
            <a:ext cx="3163483" cy="261610"/>
          </a:xfrm>
          <a:prstGeom prst="rect">
            <a:avLst/>
          </a:prstGeom>
          <a:solidFill>
            <a:schemeClr val="bg1"/>
          </a:solidFill>
        </p:spPr>
        <p:txBody>
          <a:bodyPr wrap="square" rtlCol="0">
            <a:spAutoFit/>
          </a:bodyPr>
          <a:lstStyle/>
          <a:p>
            <a:r>
              <a:rPr lang="en-US" sz="1100" dirty="0"/>
              <a:t>Employee ownership for governance reasons</a:t>
            </a:r>
          </a:p>
        </p:txBody>
      </p:sp>
      <p:sp>
        <p:nvSpPr>
          <p:cNvPr id="7" name="TextBox 6">
            <a:extLst>
              <a:ext uri="{FF2B5EF4-FFF2-40B4-BE49-F238E27FC236}">
                <a16:creationId xmlns:a16="http://schemas.microsoft.com/office/drawing/2014/main" id="{4EBE7CD8-3117-0C7E-4D31-F5ED34F33DD2}"/>
              </a:ext>
            </a:extLst>
          </p:cNvPr>
          <p:cNvSpPr txBox="1"/>
          <p:nvPr/>
        </p:nvSpPr>
        <p:spPr>
          <a:xfrm>
            <a:off x="1641880" y="5243655"/>
            <a:ext cx="1551376" cy="430887"/>
          </a:xfrm>
          <a:prstGeom prst="rect">
            <a:avLst/>
          </a:prstGeom>
          <a:solidFill>
            <a:schemeClr val="bg1"/>
          </a:solidFill>
        </p:spPr>
        <p:txBody>
          <a:bodyPr wrap="square" rtlCol="0">
            <a:spAutoFit/>
          </a:bodyPr>
          <a:lstStyle/>
          <a:p>
            <a:r>
              <a:rPr lang="en-US" sz="1100" dirty="0"/>
              <a:t>Institutionalized profit sharing</a:t>
            </a:r>
          </a:p>
        </p:txBody>
      </p:sp>
      <p:sp>
        <p:nvSpPr>
          <p:cNvPr id="8" name="TextBox 7">
            <a:extLst>
              <a:ext uri="{FF2B5EF4-FFF2-40B4-BE49-F238E27FC236}">
                <a16:creationId xmlns:a16="http://schemas.microsoft.com/office/drawing/2014/main" id="{9F46B165-A199-EBD5-6899-5943F11A50D3}"/>
              </a:ext>
            </a:extLst>
          </p:cNvPr>
          <p:cNvSpPr txBox="1"/>
          <p:nvPr/>
        </p:nvSpPr>
        <p:spPr>
          <a:xfrm>
            <a:off x="3381373" y="5276523"/>
            <a:ext cx="669133" cy="430887"/>
          </a:xfrm>
          <a:prstGeom prst="rect">
            <a:avLst/>
          </a:prstGeom>
          <a:solidFill>
            <a:schemeClr val="bg1"/>
          </a:solidFill>
        </p:spPr>
        <p:txBody>
          <a:bodyPr wrap="square" rtlCol="0">
            <a:spAutoFit/>
          </a:bodyPr>
          <a:lstStyle/>
          <a:p>
            <a:r>
              <a:rPr lang="en-US" sz="1100" dirty="0"/>
              <a:t>Laissez faire</a:t>
            </a:r>
          </a:p>
        </p:txBody>
      </p:sp>
      <p:sp>
        <p:nvSpPr>
          <p:cNvPr id="9" name="TextBox 8">
            <a:extLst>
              <a:ext uri="{FF2B5EF4-FFF2-40B4-BE49-F238E27FC236}">
                <a16:creationId xmlns:a16="http://schemas.microsoft.com/office/drawing/2014/main" id="{CC8E7ABB-C723-1D76-B831-281136070DBE}"/>
              </a:ext>
            </a:extLst>
          </p:cNvPr>
          <p:cNvSpPr txBox="1"/>
          <p:nvPr/>
        </p:nvSpPr>
        <p:spPr>
          <a:xfrm>
            <a:off x="4260054" y="5243797"/>
            <a:ext cx="669133" cy="261610"/>
          </a:xfrm>
          <a:prstGeom prst="rect">
            <a:avLst/>
          </a:prstGeom>
          <a:solidFill>
            <a:schemeClr val="bg1"/>
          </a:solidFill>
        </p:spPr>
        <p:txBody>
          <a:bodyPr wrap="square" rtlCol="0">
            <a:spAutoFit/>
          </a:bodyPr>
          <a:lstStyle/>
          <a:p>
            <a:r>
              <a:rPr lang="en-US" sz="1100" dirty="0" err="1"/>
              <a:t>n.a.</a:t>
            </a:r>
            <a:r>
              <a:rPr lang="en-US" sz="1100" dirty="0"/>
              <a:t> </a:t>
            </a:r>
          </a:p>
        </p:txBody>
      </p:sp>
    </p:spTree>
    <p:extLst>
      <p:ext uri="{BB962C8B-B14F-4D97-AF65-F5344CB8AC3E}">
        <p14:creationId xmlns:p14="http://schemas.microsoft.com/office/powerpoint/2010/main" val="18640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961643-959E-3FEA-144E-CF7651AF3A20}"/>
              </a:ext>
            </a:extLst>
          </p:cNvPr>
          <p:cNvPicPr>
            <a:picLocks noChangeAspect="1"/>
          </p:cNvPicPr>
          <p:nvPr/>
        </p:nvPicPr>
        <p:blipFill>
          <a:blip r:embed="rId2">
            <a:lum/>
            <a:alphaModFix/>
          </a:blip>
          <a:srcRect/>
          <a:stretch>
            <a:fillRect/>
          </a:stretch>
        </p:blipFill>
        <p:spPr>
          <a:xfrm>
            <a:off x="1423340" y="1345725"/>
            <a:ext cx="5721092" cy="4400841"/>
          </a:xfrm>
          <a:prstGeom prst="rect">
            <a:avLst/>
          </a:prstGeom>
          <a:noFill/>
          <a:ln>
            <a:noFill/>
          </a:ln>
        </p:spPr>
      </p:pic>
      <p:sp>
        <p:nvSpPr>
          <p:cNvPr id="4" name="TextBox 3">
            <a:extLst>
              <a:ext uri="{FF2B5EF4-FFF2-40B4-BE49-F238E27FC236}">
                <a16:creationId xmlns:a16="http://schemas.microsoft.com/office/drawing/2014/main" id="{4C1953AF-18B0-1AEF-4B30-107E6A78614C}"/>
              </a:ext>
            </a:extLst>
          </p:cNvPr>
          <p:cNvSpPr txBox="1"/>
          <p:nvPr/>
        </p:nvSpPr>
        <p:spPr>
          <a:xfrm>
            <a:off x="785813" y="6275585"/>
            <a:ext cx="3498073" cy="307777"/>
          </a:xfrm>
          <a:prstGeom prst="rect">
            <a:avLst/>
          </a:prstGeom>
          <a:noFill/>
        </p:spPr>
        <p:txBody>
          <a:bodyPr wrap="none" rtlCol="0">
            <a:spAutoFit/>
          </a:bodyPr>
          <a:lstStyle/>
          <a:p>
            <a:r>
              <a:rPr lang="en-US" sz="1400" dirty="0"/>
              <a:t>Source: Rapport Mission </a:t>
            </a:r>
            <a:r>
              <a:rPr lang="en-US" sz="1400" dirty="0" err="1"/>
              <a:t>Parlementaire</a:t>
            </a:r>
            <a:r>
              <a:rPr lang="en-US" sz="1400" dirty="0"/>
              <a:t>, 2023</a:t>
            </a:r>
          </a:p>
        </p:txBody>
      </p:sp>
      <p:sp>
        <p:nvSpPr>
          <p:cNvPr id="5" name="Title 1">
            <a:extLst>
              <a:ext uri="{FF2B5EF4-FFF2-40B4-BE49-F238E27FC236}">
                <a16:creationId xmlns:a16="http://schemas.microsoft.com/office/drawing/2014/main" id="{7537BFA4-A40D-EFB5-2B16-025A54AAFBD1}"/>
              </a:ext>
            </a:extLst>
          </p:cNvPr>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3600" kern="1200">
                <a:solidFill>
                  <a:srgbClr val="FF0000"/>
                </a:solidFill>
                <a:latin typeface="Courier"/>
                <a:ea typeface="+mj-ea"/>
                <a:cs typeface="Courier"/>
              </a:defRPr>
            </a:lvl1pPr>
          </a:lstStyle>
          <a:p>
            <a:r>
              <a:rPr lang="en-US" dirty="0"/>
              <a:t>Profit Sharing in Europe</a:t>
            </a:r>
          </a:p>
        </p:txBody>
      </p:sp>
      <p:sp>
        <p:nvSpPr>
          <p:cNvPr id="6" name="TextBox 5">
            <a:extLst>
              <a:ext uri="{FF2B5EF4-FFF2-40B4-BE49-F238E27FC236}">
                <a16:creationId xmlns:a16="http://schemas.microsoft.com/office/drawing/2014/main" id="{21EF647F-6861-4BFC-F6EA-97BB961B18A0}"/>
              </a:ext>
            </a:extLst>
          </p:cNvPr>
          <p:cNvSpPr txBox="1"/>
          <p:nvPr/>
        </p:nvSpPr>
        <p:spPr>
          <a:xfrm>
            <a:off x="683436" y="1094472"/>
            <a:ext cx="7200900" cy="646331"/>
          </a:xfrm>
          <a:prstGeom prst="rect">
            <a:avLst/>
          </a:prstGeom>
          <a:solidFill>
            <a:schemeClr val="bg1"/>
          </a:solidFill>
        </p:spPr>
        <p:txBody>
          <a:bodyPr wrap="square" rtlCol="0">
            <a:spAutoFit/>
          </a:bodyPr>
          <a:lstStyle/>
          <a:p>
            <a:r>
              <a:rPr lang="en-US" dirty="0"/>
              <a:t>Share of firms reporting that more than 20% of employees have some form of variable pay, related to overall firm performance, 2019</a:t>
            </a:r>
          </a:p>
        </p:txBody>
      </p:sp>
    </p:spTree>
    <p:extLst>
      <p:ext uri="{BB962C8B-B14F-4D97-AF65-F5344CB8AC3E}">
        <p14:creationId xmlns:p14="http://schemas.microsoft.com/office/powerpoint/2010/main" val="102227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10006D-B382-F4CD-A309-B898E664F06B}"/>
              </a:ext>
            </a:extLst>
          </p:cNvPr>
          <p:cNvPicPr>
            <a:picLocks noChangeAspect="1"/>
          </p:cNvPicPr>
          <p:nvPr/>
        </p:nvPicPr>
        <p:blipFill>
          <a:blip r:embed="rId2"/>
          <a:stretch>
            <a:fillRect/>
          </a:stretch>
        </p:blipFill>
        <p:spPr>
          <a:xfrm>
            <a:off x="332154" y="1656862"/>
            <a:ext cx="4436402" cy="3505688"/>
          </a:xfrm>
          <a:prstGeom prst="rect">
            <a:avLst/>
          </a:prstGeom>
        </p:spPr>
      </p:pic>
      <p:pic>
        <p:nvPicPr>
          <p:cNvPr id="3" name="Picture 2">
            <a:extLst>
              <a:ext uri="{FF2B5EF4-FFF2-40B4-BE49-F238E27FC236}">
                <a16:creationId xmlns:a16="http://schemas.microsoft.com/office/drawing/2014/main" id="{D9AD01B2-486D-9524-6E32-0F597C04D928}"/>
              </a:ext>
            </a:extLst>
          </p:cNvPr>
          <p:cNvPicPr>
            <a:picLocks noChangeAspect="1"/>
          </p:cNvPicPr>
          <p:nvPr/>
        </p:nvPicPr>
        <p:blipFill>
          <a:blip r:embed="rId3"/>
          <a:stretch>
            <a:fillRect/>
          </a:stretch>
        </p:blipFill>
        <p:spPr>
          <a:xfrm>
            <a:off x="4664061" y="1656862"/>
            <a:ext cx="4228793" cy="3544276"/>
          </a:xfrm>
          <a:prstGeom prst="rect">
            <a:avLst/>
          </a:prstGeom>
        </p:spPr>
      </p:pic>
      <p:sp>
        <p:nvSpPr>
          <p:cNvPr id="4" name="TextBox 3">
            <a:extLst>
              <a:ext uri="{FF2B5EF4-FFF2-40B4-BE49-F238E27FC236}">
                <a16:creationId xmlns:a16="http://schemas.microsoft.com/office/drawing/2014/main" id="{B7463E94-22C7-1AC2-9687-92AA8FDEA907}"/>
              </a:ext>
            </a:extLst>
          </p:cNvPr>
          <p:cNvSpPr txBox="1"/>
          <p:nvPr/>
        </p:nvSpPr>
        <p:spPr>
          <a:xfrm>
            <a:off x="632013" y="5943600"/>
            <a:ext cx="8260842" cy="923330"/>
          </a:xfrm>
          <a:prstGeom prst="rect">
            <a:avLst/>
          </a:prstGeom>
          <a:noFill/>
        </p:spPr>
        <p:txBody>
          <a:bodyPr wrap="square" rtlCol="0">
            <a:spAutoFit/>
          </a:bodyPr>
          <a:lstStyle/>
          <a:p>
            <a:r>
              <a:rPr lang="en-US" u="sng" dirty="0"/>
              <a:t>Source</a:t>
            </a:r>
            <a:r>
              <a:rPr lang="en-US" dirty="0"/>
              <a:t>: Guadalupe, </a:t>
            </a:r>
            <a:r>
              <a:rPr lang="en-US" dirty="0" err="1"/>
              <a:t>Landais</a:t>
            </a:r>
            <a:r>
              <a:rPr lang="en-US" dirty="0"/>
              <a:t>, </a:t>
            </a:r>
            <a:r>
              <a:rPr lang="en-US" dirty="0" err="1"/>
              <a:t>Sraer</a:t>
            </a:r>
            <a:r>
              <a:rPr lang="en-US" dirty="0"/>
              <a:t> “Que faut-il </a:t>
            </a:r>
            <a:r>
              <a:rPr lang="en-US" dirty="0" err="1"/>
              <a:t>attendre</a:t>
            </a:r>
            <a:r>
              <a:rPr lang="en-US" dirty="0"/>
              <a:t> des </a:t>
            </a:r>
            <a:r>
              <a:rPr lang="en-US" dirty="0" err="1"/>
              <a:t>mécanismes</a:t>
            </a:r>
            <a:r>
              <a:rPr lang="en-US" dirty="0"/>
              <a:t> de partage de la </a:t>
            </a:r>
            <a:r>
              <a:rPr lang="en-US" dirty="0" err="1"/>
              <a:t>valeur</a:t>
            </a:r>
            <a:r>
              <a:rPr lang="en-US" dirty="0"/>
              <a:t> ?” Les notes du conseil </a:t>
            </a:r>
            <a:r>
              <a:rPr lang="en-US" dirty="0" err="1"/>
              <a:t>d’analyse</a:t>
            </a:r>
            <a:r>
              <a:rPr lang="en-US" dirty="0"/>
              <a:t> </a:t>
            </a:r>
            <a:r>
              <a:rPr lang="en-US" dirty="0" err="1"/>
              <a:t>économique</a:t>
            </a:r>
            <a:r>
              <a:rPr lang="en-US" dirty="0"/>
              <a:t>, n° 79, 07/ 2023</a:t>
            </a:r>
          </a:p>
          <a:p>
            <a:endParaRPr lang="en-US" dirty="0"/>
          </a:p>
        </p:txBody>
      </p:sp>
    </p:spTree>
    <p:extLst>
      <p:ext uri="{BB962C8B-B14F-4D97-AF65-F5344CB8AC3E}">
        <p14:creationId xmlns:p14="http://schemas.microsoft.com/office/powerpoint/2010/main" val="405020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C149-ABFF-262F-90D4-3E873E0367A6}"/>
              </a:ext>
            </a:extLst>
          </p:cNvPr>
          <p:cNvSpPr>
            <a:spLocks noGrp="1"/>
          </p:cNvSpPr>
          <p:nvPr>
            <p:ph type="title"/>
          </p:nvPr>
        </p:nvSpPr>
        <p:spPr/>
        <p:txBody>
          <a:bodyPr/>
          <a:lstStyle/>
          <a:p>
            <a:r>
              <a:rPr lang="en-US" dirty="0">
                <a:sym typeface="Wingdings" pitchFamily="2" charset="2"/>
              </a:rPr>
              <a:t>Incentivized schemes in France</a:t>
            </a:r>
            <a:endParaRPr lang="en-US" dirty="0"/>
          </a:p>
        </p:txBody>
      </p:sp>
      <p:sp>
        <p:nvSpPr>
          <p:cNvPr id="3" name="Content Placeholder 2">
            <a:extLst>
              <a:ext uri="{FF2B5EF4-FFF2-40B4-BE49-F238E27FC236}">
                <a16:creationId xmlns:a16="http://schemas.microsoft.com/office/drawing/2014/main" id="{1822B6AE-1112-B81A-B4E4-D64A8DC2927E}"/>
              </a:ext>
            </a:extLst>
          </p:cNvPr>
          <p:cNvSpPr>
            <a:spLocks noGrp="1"/>
          </p:cNvSpPr>
          <p:nvPr>
            <p:ph idx="1"/>
          </p:nvPr>
        </p:nvSpPr>
        <p:spPr/>
        <p:txBody>
          <a:bodyPr>
            <a:normAutofit fontScale="92500" lnSpcReduction="20000"/>
          </a:bodyPr>
          <a:lstStyle/>
          <a:p>
            <a:pPr marL="114300" indent="0">
              <a:buNone/>
            </a:pPr>
            <a:endParaRPr lang="en-US" dirty="0">
              <a:sym typeface="Wingdings" pitchFamily="2" charset="2"/>
            </a:endParaRPr>
          </a:p>
          <a:p>
            <a:pPr marL="457200">
              <a:buFont typeface="Wingdings" pitchFamily="2" charset="2"/>
              <a:buChar char="à"/>
            </a:pPr>
            <a:r>
              <a:rPr lang="en-US" dirty="0">
                <a:sym typeface="Wingdings" pitchFamily="2" charset="2"/>
              </a:rPr>
              <a:t>M</a:t>
            </a:r>
            <a:r>
              <a:rPr lang="en-US" dirty="0"/>
              <a:t>andated profit-sharing scheme: Participation</a:t>
            </a:r>
          </a:p>
          <a:p>
            <a:pPr marL="857250" lvl="1">
              <a:buFont typeface="Wingdings" pitchFamily="2" charset="2"/>
              <a:buChar char="à"/>
            </a:pPr>
            <a:r>
              <a:rPr lang="en-US" dirty="0"/>
              <a:t> Compulsory for firms with 50+ employees</a:t>
            </a:r>
          </a:p>
          <a:p>
            <a:pPr marL="857250" lvl="1">
              <a:buFont typeface="Wingdings" pitchFamily="2" charset="2"/>
              <a:buChar char="à"/>
            </a:pPr>
            <a:r>
              <a:rPr lang="en-US" dirty="0"/>
              <a:t> Mechanical formula based on VA </a:t>
            </a:r>
          </a:p>
          <a:p>
            <a:pPr marL="514350">
              <a:buFont typeface="Wingdings" pitchFamily="2" charset="2"/>
              <a:buChar char="à"/>
            </a:pPr>
            <a:r>
              <a:rPr lang="en-US" dirty="0"/>
              <a:t>Several voluntary schemes</a:t>
            </a:r>
          </a:p>
          <a:p>
            <a:pPr marL="914400" lvl="1">
              <a:buFont typeface="Wingdings" pitchFamily="2" charset="2"/>
              <a:buChar char="à"/>
            </a:pPr>
            <a:r>
              <a:rPr lang="en-US" dirty="0"/>
              <a:t>Discretionary formula (objectives- </a:t>
            </a:r>
            <a:r>
              <a:rPr lang="en-US" dirty="0" err="1"/>
              <a:t>Intéressement</a:t>
            </a:r>
            <a:r>
              <a:rPr lang="en-US" dirty="0"/>
              <a:t>) or to all employees below a level of income (PEPA)</a:t>
            </a:r>
          </a:p>
          <a:p>
            <a:pPr marL="0" indent="0">
              <a:buNone/>
            </a:pPr>
            <a:endParaRPr lang="en-US" dirty="0"/>
          </a:p>
          <a:p>
            <a:pPr marL="0" indent="0">
              <a:buNone/>
            </a:pPr>
            <a:r>
              <a:rPr lang="en-US" b="1" dirty="0"/>
              <a:t>Commonalities:</a:t>
            </a:r>
          </a:p>
          <a:p>
            <a:r>
              <a:rPr lang="en-US" dirty="0"/>
              <a:t>“Team” is the firm: Broad based</a:t>
            </a:r>
          </a:p>
          <a:p>
            <a:r>
              <a:rPr lang="en-US" dirty="0"/>
              <a:t>Significant tax benefits (no/lower social security costs, does not contribute to profits, and exempt from Income Tax for employee if saved)</a:t>
            </a:r>
          </a:p>
        </p:txBody>
      </p:sp>
    </p:spTree>
    <p:extLst>
      <p:ext uri="{BB962C8B-B14F-4D97-AF65-F5344CB8AC3E}">
        <p14:creationId xmlns:p14="http://schemas.microsoft.com/office/powerpoint/2010/main" val="121263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4"/>
          <p:cNvSpPr>
            <a:spLocks noGrp="1"/>
          </p:cNvSpPr>
          <p:nvPr>
            <p:ph type="sldNum" idx="2"/>
          </p:nvPr>
        </p:nvSpPr>
        <p:spPr>
          <a:xfrm>
            <a:off x="7552080" y="7008480"/>
            <a:ext cx="2403000" cy="399600"/>
          </a:xfrm>
          <a:prstGeom prst="rect">
            <a:avLst/>
          </a:prstGeom>
          <a:noFill/>
          <a:ln w="0">
            <a:noFill/>
          </a:ln>
        </p:spPr>
        <p:txBody>
          <a:bodyPr lIns="90000" tIns="45000" rIns="90000" bIns="45000" anchor="ctr">
            <a:noAutofit/>
          </a:bodyPr>
          <a:lstStyle>
            <a:defPPr>
              <a:defRPr lang="fr-FR"/>
            </a:defPPr>
            <a:lvl1pPr marL="0" indent="0" algn="r" defTabSz="914400" rtl="0" eaLnBrk="1" latinLnBrk="0" hangingPunct="1">
              <a:lnSpc>
                <a:spcPct val="100000"/>
              </a:lnSpc>
              <a:buNone/>
              <a:tabLst>
                <a:tab pos="0" algn="l"/>
              </a:tabLst>
              <a:defRPr lang="fr-FR" sz="1200" b="0" strike="noStrike" kern="1200" spc="-1">
                <a:solidFill>
                  <a:srgbClr val="8B8B8B"/>
                </a:solidFill>
                <a:latin typeface="Calibri"/>
                <a:ea typeface="DejaVu Sans"/>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4A8CA-F6C8-4FFB-B065-F9A316C5BDD3}" type="slidenum">
              <a:rPr lang="en-US" smtClean="0"/>
              <a:pPr/>
              <a:t>9</a:t>
            </a:fld>
            <a:endParaRPr lang="fr-FR">
              <a:solidFill>
                <a:srgbClr val="000000"/>
              </a:solidFill>
              <a:latin typeface="Times New Roman"/>
            </a:endParaRPr>
          </a:p>
        </p:txBody>
      </p:sp>
      <p:sp>
        <p:nvSpPr>
          <p:cNvPr id="419" name="PlaceHolder 3"/>
          <p:cNvSpPr>
            <a:spLocks noGrp="1"/>
          </p:cNvSpPr>
          <p:nvPr>
            <p:ph type="dt" idx="3"/>
          </p:nvPr>
        </p:nvSpPr>
        <p:spPr>
          <a:xfrm>
            <a:off x="734760" y="7008480"/>
            <a:ext cx="2403000" cy="399600"/>
          </a:xfrm>
          <a:prstGeom prst="rect">
            <a:avLst/>
          </a:prstGeom>
          <a:noFill/>
          <a:ln w="0">
            <a:noFill/>
          </a:ln>
        </p:spPr>
        <p:txBody>
          <a:bodyPr lIns="90000" tIns="45000" rIns="90000" bIns="45000" anchor="ctr">
            <a:noAutofit/>
          </a:bodyPr>
          <a:lstStyle>
            <a:defPPr>
              <a:defRPr lang="fr-FR"/>
            </a:defPPr>
            <a:lvl1pPr marL="0" indent="0" algn="l" defTabSz="914400" rtl="0" eaLnBrk="1" latinLnBrk="0" hangingPunct="1">
              <a:buNone/>
              <a:defRPr lang="fr-FR" sz="1400" b="0" strike="noStrike" kern="1200" spc="-1">
                <a:solidFill>
                  <a:srgbClr val="000000"/>
                </a:solidFill>
                <a:latin typeface="Times New Roma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latin typeface="Times New Roman"/>
            </a:endParaRPr>
          </a:p>
        </p:txBody>
      </p:sp>
      <p:sp>
        <p:nvSpPr>
          <p:cNvPr id="417" name="PlaceHolder 1"/>
          <p:cNvSpPr>
            <a:spLocks noGrp="1"/>
          </p:cNvSpPr>
          <p:nvPr>
            <p:ph type="title" idx="4294967295"/>
          </p:nvPr>
        </p:nvSpPr>
        <p:spPr>
          <a:xfrm>
            <a:off x="585720" y="489861"/>
            <a:ext cx="7884257" cy="758833"/>
          </a:xfrm>
          <a:prstGeom prst="rect">
            <a:avLst/>
          </a:prstGeom>
          <a:noFill/>
          <a:ln w="0">
            <a:noFill/>
          </a:ln>
        </p:spPr>
        <p:txBody>
          <a:bodyPr vert="horz" lIns="76960" tIns="38480" rIns="76960" bIns="38480" rtlCol="0" anchor="ctr">
            <a:noAutofit/>
          </a:bodyPr>
          <a:lstStyle/>
          <a:p>
            <a:pPr>
              <a:lnSpc>
                <a:spcPct val="90000"/>
              </a:lnSpc>
              <a:tabLst>
                <a:tab pos="0" algn="l"/>
              </a:tabLst>
            </a:pPr>
            <a:r>
              <a:rPr lang="fr-FR" spc="-1" dirty="0" err="1">
                <a:latin typeface="Courier" pitchFamily="2" charset="0"/>
              </a:rPr>
              <a:t>Regulated</a:t>
            </a:r>
            <a:r>
              <a:rPr lang="fr-FR" spc="-1" dirty="0">
                <a:latin typeface="Courier" pitchFamily="2" charset="0"/>
              </a:rPr>
              <a:t> Profit Sharing </a:t>
            </a:r>
            <a:r>
              <a:rPr lang="fr-FR" spc="-1" dirty="0" err="1">
                <a:latin typeface="Courier" pitchFamily="2" charset="0"/>
              </a:rPr>
              <a:t>Schemes</a:t>
            </a:r>
            <a:r>
              <a:rPr lang="fr-FR" spc="-1" dirty="0">
                <a:latin typeface="Courier" pitchFamily="2" charset="0"/>
              </a:rPr>
              <a:t> in France</a:t>
            </a:r>
          </a:p>
        </p:txBody>
      </p:sp>
      <p:sp>
        <p:nvSpPr>
          <p:cNvPr id="422" name="Espace réservé du contenu 3"/>
          <p:cNvSpPr/>
          <p:nvPr/>
        </p:nvSpPr>
        <p:spPr>
          <a:xfrm>
            <a:off x="3540142" y="5302273"/>
            <a:ext cx="2157948" cy="280749"/>
          </a:xfrm>
          <a:prstGeom prst="rect">
            <a:avLst/>
          </a:prstGeom>
          <a:noFill/>
          <a:ln w="0">
            <a:noFill/>
          </a:ln>
        </p:spPr>
        <p:style>
          <a:lnRef idx="0">
            <a:scrgbClr r="0" g="0" b="0"/>
          </a:lnRef>
          <a:fillRef idx="0">
            <a:scrgbClr r="0" g="0" b="0"/>
          </a:fillRef>
          <a:effectRef idx="0">
            <a:scrgbClr r="0" g="0" b="0"/>
          </a:effectRef>
          <a:fontRef idx="minor"/>
        </p:style>
        <p:txBody>
          <a:bodyPr lIns="76960" tIns="38480" rIns="76960" bIns="38480" anchor="t">
            <a:noAutofit/>
          </a:bodyPr>
          <a:lstStyle/>
          <a:p>
            <a:pPr algn="just">
              <a:lnSpc>
                <a:spcPct val="90000"/>
              </a:lnSpc>
              <a:spcBef>
                <a:spcPts val="856"/>
              </a:spcBef>
              <a:tabLst>
                <a:tab pos="0" algn="l"/>
              </a:tabLst>
            </a:pPr>
            <a:r>
              <a:rPr lang="fr-FR" sz="1197" b="1" spc="-1" dirty="0">
                <a:solidFill>
                  <a:schemeClr val="accent1">
                    <a:lumMod val="50000"/>
                  </a:schemeClr>
                </a:solidFill>
                <a:latin typeface="Calibri"/>
                <a:ea typeface="DejaVu Sans"/>
              </a:rPr>
              <a:t>Source</a:t>
            </a:r>
            <a:r>
              <a:rPr lang="fr-FR" sz="1197" spc="-1" dirty="0">
                <a:solidFill>
                  <a:schemeClr val="accent1">
                    <a:lumMod val="50000"/>
                  </a:schemeClr>
                </a:solidFill>
                <a:latin typeface="Calibri"/>
                <a:ea typeface="DejaVu Sans"/>
              </a:rPr>
              <a:t> : DARES et CAE</a:t>
            </a:r>
            <a:endParaRPr lang="fr-FR" sz="1197" spc="-1" dirty="0">
              <a:solidFill>
                <a:srgbClr val="000000"/>
              </a:solidFill>
              <a:latin typeface="Arial"/>
            </a:endParaRPr>
          </a:p>
        </p:txBody>
      </p:sp>
      <p:pic>
        <p:nvPicPr>
          <p:cNvPr id="425" name="Image 424"/>
          <p:cNvPicPr/>
          <p:nvPr/>
        </p:nvPicPr>
        <p:blipFill>
          <a:blip r:embed="rId2"/>
          <a:stretch/>
        </p:blipFill>
        <p:spPr>
          <a:xfrm>
            <a:off x="585720" y="1872093"/>
            <a:ext cx="8200471" cy="332276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29636</TotalTime>
  <Words>1809</Words>
  <Application>Microsoft Macintosh PowerPoint</Application>
  <PresentationFormat>On-screen Show (4:3)</PresentationFormat>
  <Paragraphs>186</Paragraphs>
  <Slides>28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Courier</vt:lpstr>
      <vt:lpstr>Helvetica</vt:lpstr>
      <vt:lpstr>Söhne</vt:lpstr>
      <vt:lpstr>Times New Roman</vt:lpstr>
      <vt:lpstr>VAGRounded</vt:lpstr>
      <vt:lpstr>Wingdings</vt:lpstr>
      <vt:lpstr>Office Theme</vt:lpstr>
      <vt:lpstr>The role of government and firms  in Profit Sharing with employees: Evidence for a discussion</vt:lpstr>
      <vt:lpstr>Why Profit Sharing</vt:lpstr>
      <vt:lpstr>Mechanisms  for Profit Sharing in Firms</vt:lpstr>
      <vt:lpstr>Roadmap</vt:lpstr>
      <vt:lpstr>PowerPoint Presentation</vt:lpstr>
      <vt:lpstr>PowerPoint Presentation</vt:lpstr>
      <vt:lpstr>PowerPoint Presentation</vt:lpstr>
      <vt:lpstr>Incentivized schemes in France</vt:lpstr>
      <vt:lpstr>Regulated Profit Sharing Schemes in France</vt:lpstr>
      <vt:lpstr>Economic Importance</vt:lpstr>
      <vt:lpstr>Large firms distribute more</vt:lpstr>
      <vt:lpstr>Predicted effect of schemes</vt:lpstr>
      <vt:lpstr>Work on Compulsory Scheme in France</vt:lpstr>
      <vt:lpstr>PowerPoint Presentation</vt:lpstr>
      <vt:lpstr>PowerPoint Presentation</vt:lpstr>
      <vt:lpstr>PowerPoint Presentation</vt:lpstr>
      <vt:lpstr>Where does the redistribution come from? </vt:lpstr>
      <vt:lpstr>PowerPoint Presentation</vt:lpstr>
      <vt:lpstr>PowerPoint Presentation</vt:lpstr>
      <vt:lpstr>PowerPoint Presentation</vt:lpstr>
      <vt:lpstr>PowerPoint Presentation</vt:lpstr>
      <vt:lpstr>SUMMARY: Effect of (tax incentivized) broad based profit Sharing schemes</vt:lpstr>
      <vt:lpstr>DISCUSSION: What would help?</vt:lpstr>
      <vt:lpstr>Additional Slides</vt:lpstr>
      <vt:lpstr>PowerPoint Presentation</vt:lpstr>
      <vt:lpstr>Les autres mécanismes Syndicats et pouvoir de négociation collective </vt:lpstr>
      <vt:lpstr>Effets de la Prime exceptionelle de Pouvoir d’Achat</vt:lpstr>
      <vt:lpstr>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Guadalupe</dc:creator>
  <cp:lastModifiedBy>GUADALUPE Maria</cp:lastModifiedBy>
  <cp:revision>297</cp:revision>
  <cp:lastPrinted>2020-01-14T14:04:38Z</cp:lastPrinted>
  <dcterms:created xsi:type="dcterms:W3CDTF">2018-10-17T06:34:26Z</dcterms:created>
  <dcterms:modified xsi:type="dcterms:W3CDTF">2023-07-19T12:38:12Z</dcterms:modified>
</cp:coreProperties>
</file>