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1"/>
  </p:sldMasterIdLst>
  <p:notesMasterIdLst>
    <p:notesMasterId r:id="rId22"/>
  </p:notesMasterIdLst>
  <p:sldIdLst>
    <p:sldId id="992" r:id="rId2"/>
    <p:sldId id="276" r:id="rId3"/>
    <p:sldId id="993" r:id="rId4"/>
    <p:sldId id="958" r:id="rId5"/>
    <p:sldId id="961" r:id="rId6"/>
    <p:sldId id="598" r:id="rId7"/>
    <p:sldId id="984" r:id="rId8"/>
    <p:sldId id="960" r:id="rId9"/>
    <p:sldId id="562" r:id="rId10"/>
    <p:sldId id="282" r:id="rId11"/>
    <p:sldId id="279" r:id="rId12"/>
    <p:sldId id="281" r:id="rId13"/>
    <p:sldId id="286" r:id="rId14"/>
    <p:sldId id="287" r:id="rId15"/>
    <p:sldId id="995" r:id="rId16"/>
    <p:sldId id="264" r:id="rId17"/>
    <p:sldId id="266" r:id="rId18"/>
    <p:sldId id="962" r:id="rId19"/>
    <p:sldId id="969" r:id="rId20"/>
    <p:sldId id="9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purl.oclc.org/ooxml/drawingml/main" xmlns:r="http://purl.oclc.org/ooxml/officeDocument/relationships" xmlns:p="http://purl.oclc.org/ooxml/presentationml/main">
  <p:cmAuthor id="1" name="Viral Acharya" initials="VA" lastIdx="11" clrIdx="0">
    <p:extLst>
      <p:ext uri="{19B8F6BF-5375-455C-9EA6-DF929625EA0E}">
        <p15:presenceInfo xmlns:p15="http://schemas.microsoft.com/office/powerpoint/2012/main" userId="a5178110b5223813" providerId="Windows Live"/>
      </p:ext>
    </p:extLst>
  </p:cmAuthor>
  <p:cmAuthor id="2" name="Rahul Singh Chauhan" initials="RSC" lastIdx="2" clrIdx="1">
    <p:extLst>
      <p:ext uri="{19B8F6BF-5375-455C-9EA6-DF929625EA0E}">
        <p15:presenceInfo xmlns:p15="http://schemas.microsoft.com/office/powerpoint/2012/main" userId="d974b705b89319ae" providerId="Windows Live"/>
      </p:ext>
    </p:extLst>
  </p:cmAuthor>
</p:cmAuthorLst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%" g="0%" b="0%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%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4.953%" autoAdjust="0"/>
    <p:restoredTop sz="94.66%"/>
  </p:normalViewPr>
  <p:slideViewPr>
    <p:cSldViewPr snapToGrid="0" showGuides="1">
      <p:cViewPr varScale="1">
        <p:scale>
          <a:sx n="67" d="100"/>
          <a:sy n="67" d="100"/>
        </p:scale>
        <p:origin x="3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26" Type="http://purl.oclc.org/ooxml/officeDocument/relationships/theme" Target="theme/theme1.xml"/><Relationship Id="rId3" Type="http://purl.oclc.org/ooxml/officeDocument/relationships/slide" Target="slides/slide2.xml"/><Relationship Id="rId21" Type="http://purl.oclc.org/ooxml/officeDocument/relationships/slide" Target="slides/slide20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viewProps" Target="viewProps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slide" Target="slides/slide19.xml"/><Relationship Id="rId29" Type="http://purl.oclc.org/ooxml/officeDocument/relationships/customXml" Target="../customXml/item2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presProps" Target="presProps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commentAuthors" Target="commentAuthors.xml"/><Relationship Id="rId28" Type="http://purl.oclc.org/ooxml/officeDocument/relationships/customXml" Target="../customXml/item1.xml"/><Relationship Id="rId10" Type="http://purl.oclc.org/ooxml/officeDocument/relationships/slide" Target="slides/slide9.xml"/><Relationship Id="rId19" Type="http://purl.oclc.org/ooxml/officeDocument/relationships/slide" Target="slides/slide18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notesMaster" Target="notesMasters/notesMaster1.xml"/><Relationship Id="rId27" Type="http://purl.oclc.org/ooxml/officeDocument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2361-572A-4985-8868-29234E9B577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59B79-3C34-4631-9D05-F64578DF1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8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9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blue line in this figure are time deposits (CDs), the red line is demand deposits (checking, savings, money-market savings, etc.), and green line is the aggregate reserves. All are plotted relative to GDP.</a:t>
            </a:r>
          </a:p>
          <a:p>
            <a:endParaRPr lang="en-US" dirty="0"/>
          </a:p>
          <a:p>
            <a:r>
              <a:rPr lang="en-US" dirty="0"/>
              <a:t>By decomposing deposits into time deposits and non-time or demandable deposits we see that time deposits shrink substantially during QE, stabilize some during post-QE and even rise during QT, whereas demand deposits rise more than one for one during QE, keep growing post-QE, and come down relative to GDP only marginally so during QT.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paper, we show that these effects are driven almost entirely by the uninsured portion of deposits.</a:t>
            </a:r>
          </a:p>
          <a:p>
            <a:endParaRPr lang="en-US" dirty="0"/>
          </a:p>
          <a:p>
            <a:r>
              <a:rPr lang="en-US" dirty="0"/>
              <a:t>Maturity-shortening of bank deposits is thus another dimension of liquidity dependence induced by QE, which makes QT potentially an uphill task.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488E8-BED6-4CB0-BFFC-44244929A8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72426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88E8-BED6-4CB0-BFFC-44244929A8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2168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%" dirty="0"/>
              <a:t> t</a:t>
            </a:r>
            <a:r>
              <a:rPr lang="en-US" dirty="0"/>
              <a:t>he second way that the asset swap can take place, the non-bank sector (say</a:t>
            </a:r>
            <a:r>
              <a:rPr lang="en-US" baseline="0%" dirty="0"/>
              <a:t> the public) </a:t>
            </a:r>
            <a:r>
              <a:rPr lang="en-US" dirty="0"/>
              <a:t>sells eligible assets to the central bank.</a:t>
            </a:r>
            <a:r>
              <a:rPr lang="en-US" baseline="0%" dirty="0"/>
              <a:t> The payment is deposited in commercial</a:t>
            </a:r>
            <a:r>
              <a:rPr lang="en-US" dirty="0"/>
              <a:t> banks; banks add reserves to their assets and these are effectively “financed” by deposits of the non-bank financial sector that engaged in asset swap with the Fed. </a:t>
            </a:r>
          </a:p>
          <a:p>
            <a:endParaRPr lang="en-US" dirty="0"/>
          </a:p>
          <a:p>
            <a:r>
              <a:rPr lang="en-US" dirty="0"/>
              <a:t>Without any indirect or multiplier effects via the bank balance-sheet, there is a one for one expansion of banking sector balance-sheet with reserves. Importantly, its deposits, which typically are</a:t>
            </a:r>
            <a:r>
              <a:rPr lang="en-US" baseline="0%" dirty="0"/>
              <a:t> </a:t>
            </a:r>
            <a:r>
              <a:rPr lang="en-US" dirty="0"/>
              <a:t>wholesale demandable deposits, expand with reserves.</a:t>
            </a:r>
          </a:p>
          <a:p>
            <a:endParaRPr lang="en-US" dirty="0"/>
          </a:p>
          <a:p>
            <a:r>
              <a:rPr lang="en-US" dirty="0"/>
              <a:t>Given these different ways that Fed expansion of balance-sheet affects the banking sector, the following questions arise: </a:t>
            </a:r>
          </a:p>
          <a:p>
            <a:endParaRPr lang="en-US" dirty="0"/>
          </a:p>
          <a:p>
            <a:r>
              <a:rPr lang="en-US" dirty="0"/>
              <a:t>How does Fed balance-sheet expansion affect the size and demandable deposit base of the banking sector? </a:t>
            </a:r>
          </a:p>
          <a:p>
            <a:endParaRPr lang="en-US" dirty="0"/>
          </a:p>
          <a:p>
            <a:r>
              <a:rPr lang="en-US" dirty="0"/>
              <a:t>Do other demandable liabilities issued</a:t>
            </a:r>
            <a:r>
              <a:rPr lang="en-US" baseline="0%" dirty="0"/>
              <a:t> by banks also grow because of the availability of reserves?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banking sector liabilities grow, do they reverse via the same mechanism when the Fed shrinks its balance-sheet?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488E8-BED6-4CB0-BFFC-44244929A8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0298-F564-EF36-5E90-0240B6F64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60E82-BFFC-461D-6D9F-9C80636B4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DD691-F84F-E463-E2C1-BC153C0C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5A5-DAC3-4BE9-A729-59C120A8DED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76024-F611-8CDC-60F4-DA37E5F7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E8290-B3C3-9AE5-8686-C00539E2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9D3-2BD5-4978-8534-8F143720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04402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2190-60C4-60F2-B25C-EEB9DAD6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07551-2269-050D-88BB-2211204EB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22208-B489-78AA-2C8B-18F59E4A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5A5-DAC3-4BE9-A729-59C120A8DED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D5A40-1781-C310-0EDE-6A67B87E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18ED-4AC7-667B-083B-ABD0B40A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9D3-2BD5-4978-8534-8F143720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66363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40BDC-1287-1D0A-9404-BE5C4253E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D5988-F9DA-0DF7-E9F2-F46D3B252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7749-1744-2CBE-3DE7-51B44C02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5A5-DAC3-4BE9-A729-59C120A8DED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EC13B-0006-8E2A-1E2E-4FA7C273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DD049-AAAC-697A-7E7F-B2EA1A24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9D3-2BD5-4978-8534-8F143720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5362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userDrawn="1">
  <p:cSld name="1_Title Slid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0710" y="419100"/>
            <a:ext cx="1004824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80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pPr lvl="0"/>
            <a:r>
              <a:rPr lang="en-US" dirty="0"/>
              <a:t>Click to edit title with a single line of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390650"/>
            <a:ext cx="99822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131532148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7235-7AC9-D490-0A70-3FE898CB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B7ECD-C15A-104F-6E6F-51CC3636E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B651C-35CF-B858-61B0-10AFE8212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5A5-DAC3-4BE9-A729-59C120A8DED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29ED-5767-E2D4-E8C5-13811C29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CBE18-0C86-4DE3-6452-91EE834D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9D3-2BD5-4978-8534-8F143720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6022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79D1-23C9-E5A4-921D-29AD4D50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3A1FE-6D53-0DCA-43FF-5624BA758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983A7-2BD0-ADAE-05A5-5271DE83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5A5-DAC3-4BE9-A729-59C120A8DED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CBB5F-55D0-80F7-2CD2-0CFC059E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0F863-CA5C-8570-1113-E0DD149A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9D3-2BD5-4978-8534-8F143720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88496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4DFC-8969-693D-5CC5-36385F95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F3BBC-B72D-AE59-3ACD-6652952D3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5BCB7-E687-D765-15E6-04BDC6D1D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8EF62-891B-2310-4B85-B5BBF6C8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5A5-DAC3-4BE9-A729-59C120A8DED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A5861-A4FF-1B06-797F-FA959090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57E2A-970E-D795-CEB3-14C96552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9D3-2BD5-4978-8534-8F143720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31009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CC20-6AFC-7DE6-2CEA-8D98BE52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E8603-5ED6-7DF7-7DA8-1F293C1F7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F195E-1C82-C592-52CB-193E41ED9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2456D-ABD1-FF8D-FBCB-CEAFBEFED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BB30B-3F09-7745-E679-06954C608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9DDDB7-AC0D-EBAE-5D10-4F11480E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5A5-DAC3-4BE9-A729-59C120A8DED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AEDB8E-F40C-5B2D-543B-2EB98FF0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D809F-9F77-FCD5-ED95-C8F677E6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9D3-2BD5-4978-8534-8F143720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4722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191B-4B7D-10E3-959F-7A248EE0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EE86C-2E21-08F8-2B15-54DBEAFB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5A5-DAC3-4BE9-A729-59C120A8DED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FBCDD-2B5F-CBE1-9238-390CA089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8DD06-C6B4-7C62-1DEE-67017D54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9D3-2BD5-4978-8534-8F143720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70224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72213-1121-2897-44DE-10C0AB1F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5A5-DAC3-4BE9-A729-59C120A8DED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D9884-6FC2-195D-90E5-4F1EEE28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3F6DD-99E4-B399-AEE6-27C5C379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9D3-2BD5-4978-8534-8F143720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49015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D08B-6210-7D33-6049-CFE0FE80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AA41F-0B11-307E-2F23-6C145825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4D7C9-1E74-2D30-4018-2B767AB79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FFB99-286E-F137-A6E0-039B36F1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5A5-DAC3-4BE9-A729-59C120A8DED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84AD6-F771-85DC-5E47-CD806C3F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2D6DB-9DB5-3D27-33DC-9E1BA4F0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9D3-2BD5-4978-8534-8F143720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53924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2AF2-115E-D1D3-16D0-200B8566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66770-2DFC-9E73-7C5A-DE4CDEC2B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DA2BA-17A7-7DB5-EB65-0FB34D5F0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D847A-EAB0-4618-E59D-E3F47C51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5A5-DAC3-4BE9-A729-59C120A8DED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C03BB-2123-612E-8DB2-ED66C549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62960-2695-FC85-081E-2888A2DC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19D3-2BD5-4978-8534-8F143720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5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theme" Target="../theme/theme1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96E7B-768C-EAEA-8661-2F83DBFE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F3901-B2A4-0A0C-898A-FB51AA94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0368F-3BDF-E75A-077C-B2BD3BB98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A9E225A5-DAC3-4BE9-A729-59C120A8DED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37B29-75A3-27A5-AA59-8FD896CD6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150A0-CC7D-CD96-86BC-76389B3C8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B9AC19D3-2BD5-4978-8534-8F143720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hyperlink" Target="vlab.stern.nyu.edu/srisk" TargetMode="External"/><Relationship Id="rId2" Type="http://purl.oclc.org/ooxml/officeDocument/relationships/image" Target="../media/image8.png"/><Relationship Id="rId1" Type="http://purl.oclc.org/ooxml/officeDocument/relationships/slideLayout" Target="../slideLayouts/slideLayout2.xml"/><Relationship Id="rId5" Type="http://purl.oclc.org/ooxml/officeDocument/relationships/image" Target="../media/image1.jpeg"/><Relationship Id="rId4" Type="http://purl.oclc.org/ooxml/officeDocument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image" Target="../media/image1.jpeg"/><Relationship Id="rId2" Type="http://purl.oclc.org/ooxml/officeDocument/relationships/image" Target="../media/image9.png"/><Relationship Id="rId1" Type="http://purl.oclc.org/ooxml/officeDocument/relationships/slideLayout" Target="../slideLayouts/slideLayout2.xml"/><Relationship Id="rId4" Type="http://purl.oclc.org/ooxml/officeDocument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1.jpeg"/><Relationship Id="rId2" Type="http://purl.oclc.org/ooxml/officeDocument/relationships/image" Target="../media/image12.png"/><Relationship Id="rId1" Type="http://purl.oclc.org/ooxml/officeDocument/relationships/slideLayout" Target="../slideLayouts/slideLayout2.xml"/><Relationship Id="rId4" Type="http://purl.oclc.org/ooxml/officeDocument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1.jpeg"/><Relationship Id="rId2" Type="http://purl.oclc.org/ooxml/officeDocument/relationships/image" Target="../media/image130.png"/><Relationship Id="rId1" Type="http://purl.oclc.org/ooxml/officeDocument/relationships/slideLayout" Target="../slideLayouts/slideLayout2.xml"/><Relationship Id="rId6" Type="http://purl.oclc.org/ooxml/officeDocument/relationships/image" Target="../media/image16.png"/><Relationship Id="rId5" Type="http://purl.oclc.org/ooxml/officeDocument/relationships/image" Target="../media/image15.png"/><Relationship Id="rId4" Type="http://purl.oclc.org/ooxml/officeDocument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image" Target="../media/image1.jpeg"/><Relationship Id="rId2" Type="http://purl.oclc.org/ooxml/officeDocument/relationships/image" Target="../media/image17.png"/><Relationship Id="rId1" Type="http://purl.oclc.org/ooxml/officeDocument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purl.oclc.org/ooxml/officeDocument/relationships/image" Target="../media/image18.png"/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20.emf"/><Relationship Id="rId2" Type="http://purl.oclc.org/ooxml/officeDocument/relationships/image" Target="../media/image19.emf"/><Relationship Id="rId1" Type="http://purl.oclc.org/ooxml/officeDocument/relationships/slideLayout" Target="../slideLayouts/slideLayout7.xml"/><Relationship Id="rId4" Type="http://purl.oclc.org/ooxml/officeDocument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purl.oclc.org/ooxml/officeDocument/relationships/hyperlink" Target="https://www.kansascityfed.org/Banking/documents/9272/Bank_Capital_Analysis_Report_-_2Q_2022.pdf" TargetMode="External"/><Relationship Id="rId2" Type="http://purl.oclc.org/ooxml/officeDocument/relationships/image" Target="../media/image22.png"/><Relationship Id="rId1" Type="http://purl.oclc.org/ooxml/officeDocument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purl.oclc.org/ooxml/officeDocument/relationships/hyperlink" Target="https://vlab.stern.nyu.edu/srisk" TargetMode="External"/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2.jpeg"/><Relationship Id="rId2" Type="http://purl.oclc.org/ooxml/officeDocument/relationships/image" Target="../media/image1.jpeg"/><Relationship Id="rId1" Type="http://purl.oclc.org/ooxml/officeDocument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hyperlink" Target="https://pages.stern.nyu.edu/~sternfin/vacharya/public_html/pdfs/ACRS_liquidity_ALL_v60Final.pdf" TargetMode="External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image" Target="../media/image3.png"/><Relationship Id="rId1" Type="http://purl.oclc.org/ooxml/officeDocument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purl.oclc.org/ooxml/officeDocument/relationships/image" Target="../media/image4.png"/><Relationship Id="rId1" Type="http://purl.oclc.org/ooxml/officeDocument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5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image" Target="../media/image6.png"/><Relationship Id="rId1" Type="http://purl.oclc.org/ooxml/officeDocument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529E-26B8-4AE9-907D-6FB0131A79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%"/>
          </a:bodyPr>
          <a:lstStyle/>
          <a:p>
            <a:r>
              <a:rPr lang="en-US" dirty="0"/>
              <a:t>Lessons Learned from the Recent US (and European) Banking 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1E165-1D15-4601-8E81-ED903372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90351"/>
          </a:xfrm>
        </p:spPr>
        <p:txBody>
          <a:bodyPr>
            <a:normAutofit/>
          </a:bodyPr>
          <a:lstStyle/>
          <a:p>
            <a:r>
              <a:rPr lang="en-US" dirty="0"/>
              <a:t>Viral V Acharya</a:t>
            </a:r>
          </a:p>
          <a:p>
            <a:r>
              <a:rPr lang="en-US" dirty="0"/>
              <a:t>NYU Stern School of Business</a:t>
            </a:r>
          </a:p>
          <a:p>
            <a:endParaRPr lang="en-US" sz="1700" dirty="0"/>
          </a:p>
          <a:p>
            <a:r>
              <a:rPr lang="en-US" sz="1700" dirty="0"/>
              <a:t>CEPR European Financial Architecture RPN</a:t>
            </a:r>
          </a:p>
          <a:p>
            <a:r>
              <a:rPr lang="en-US" sz="1700" dirty="0"/>
              <a:t>September 29,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84479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D6F3D5-AFF7-C5D3-0FA0-962115E23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II. Market-equity based stress test: </a:t>
                </a:r>
                <a14:m>
                  <m:oMath xmlns:m="http://purl.oclc.org/ooxml/officeDocument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𝑆𝑅𝐼𝑆𝐾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𝑆𝑅𝐼𝑆𝐾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𝑢𝑛𝑖𝑛𝑠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D6F3D5-AFF7-C5D3-0FA0-962115E23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.377%" t="-13.364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D8355-0533-33B9-EAD8-212A40290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41537"/>
                <a:ext cx="10515600" cy="4351338"/>
              </a:xfrm>
            </p:spPr>
            <p:txBody>
              <a:bodyPr>
                <a:normAutofit fontScale="62.5%" lnSpcReduction="20%"/>
              </a:bodyPr>
              <a:lstStyle/>
              <a:p>
                <a:pPr marL="0" indent="0">
                  <a:buNone/>
                </a:pPr>
                <a:r>
                  <a:rPr lang="en-US" dirty="0"/>
                  <a:t>SRISK = E[Capital Shortfall | Crisis]</a:t>
                </a:r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purl.oclc.org/ooxml/officeDocument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| Crisis]</a:t>
                </a:r>
              </a:p>
              <a:p>
                <a:pPr marL="0" indent="0">
                  <a:buNone/>
                </a:pPr>
                <a:r>
                  <a:rPr lang="en-US" dirty="0"/>
                  <a:t>Formula: </a:t>
                </a:r>
                <a14:m>
                  <m:oMath xmlns:m="http://purl.oclc.org/ooxml/officeDocument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𝑙𝑟𝑚𝑒𝑠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𝑚𝑣</m:t>
                    </m:r>
                  </m:oMath>
                </a14:m>
                <a:endParaRPr lang="en-US" b="0" i="1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purl.oclc.org/ooxml/officeDocument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𝑆𝑅𝐼𝑆𝐾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𝑝𝑟𝑢𝑑𝑒𝑛𝑡𝑖𝑎𝑙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𝑙𝑒𝑣𝑒𝑙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=8%</m:t>
                    </m:r>
                  </m:oMath>
                </a14:m>
                <a:r>
                  <a:rPr lang="en-US" dirty="0"/>
                  <a:t> (publicly available at </a:t>
                </a:r>
                <a:r>
                  <a:rPr lang="en-US" dirty="0">
                    <a:hlinkClick r:id="rId3" action="ppaction://hlinkfile"/>
                  </a:rPr>
                  <a:t>NYU Stern VLAB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purl.oclc.org/ooxml/officeDocument/math">
                    <m:oMathParaPr>
                      <m:jc m:val="left"/>
                    </m:oMathParaPr>
                    <m:oMath xmlns:m="http://purl.oclc.org/ooxml/officeDocument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𝑆𝑅𝐼𝑆𝐾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𝑢𝑛𝑖𝑛𝑠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=8% (1+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𝑈𝑛𝑖𝑛𝑠𝑢𝑟𝑒𝑑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𝐷𝑒𝑝𝑜𝑠𝑖𝑡𝑠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𝐷𝑒𝑝𝑜𝑠𝑖𝑡𝑠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)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purl.oclc.org/ooxml/officeDocument/math">
                    <m:oMathParaPr>
                      <m:jc m:val="left"/>
                    </m:oMathParaPr>
                    <m:oMath xmlns:m="http://purl.oclc.org/ooxml/officeDocument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Book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Debt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purl.oclc.org/ooxml/officeDocument/math">
                    <m:oMathParaPr>
                      <m:jc m:val="left"/>
                    </m:oMathParaPr>
                    <m:oMath xmlns:m="http://purl.oclc.org/ooxml/officeDocument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Market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Equity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purl.oclc.org/ooxml/officeDocument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𝑙𝑟𝑚𝑒𝑠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Long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Run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Marginal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Expected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Shortfall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(“downside beta” in 40% market correction)</a:t>
                </a:r>
              </a:p>
              <a:p>
                <a:pPr marL="0" indent="0">
                  <a:buNone/>
                </a:pPr>
                <a:r>
                  <a:rPr lang="en-US" dirty="0"/>
                  <a:t>Quasi-mv = D + mv = Book Debt + Market equity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 xmlns:a="http://schemas.openxmlformats.org/drawingml/2006/main" xmlns:r="http://schemas.openxmlformats.org/officeDocument/2006/relationships" xmlns:p="http://schemas.openxmlformats.org/presentationml/2006/main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D8355-0533-33B9-EAD8-212A40290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41537"/>
                <a:ext cx="10515600" cy="4351338"/>
              </a:xfrm>
              <a:blipFill>
                <a:blip r:embed="rId4"/>
                <a:stretch>
                  <a:fillRect l="-0.522%" t="-2.241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8D0BA44C-818B-2AC0-B827-9E78AB13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1752600" cy="3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66099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D6F3D5-AFF7-C5D3-0FA0-962115E23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890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Time series of </a:t>
                </a:r>
                <a14:m>
                  <m:oMath xmlns:m="http://purl.oclc.org/ooxml/officeDocument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𝑆𝑅𝐼𝑆𝐾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𝑢𝑛𝑖𝑛𝑠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𝑄𝑢𝑎𝑠𝑖𝑀𝑉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D6F3D5-AFF7-C5D3-0FA0-962115E23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8900"/>
                <a:ext cx="10515600" cy="1325563"/>
              </a:xfrm>
              <a:blipFill>
                <a:blip r:embed="rId2"/>
                <a:stretch>
                  <a:fillRect l="-2.377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D8355-0533-33B9-EAD8-212A40290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Banks with Book Assets: 100~250bn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0BA44C-818B-2AC0-B827-9E78AB13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6386804"/>
            <a:ext cx="1752600" cy="3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CF36B9-B718-45A7-B76C-449B5C42D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55800"/>
            <a:ext cx="6896100" cy="4597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2488EF-0AD4-6B82-72CA-60881AF0ACB8}"/>
              </a:ext>
            </a:extLst>
          </p:cNvPr>
          <p:cNvCxnSpPr>
            <a:cxnSpLocks/>
          </p:cNvCxnSpPr>
          <p:nvPr/>
        </p:nvCxnSpPr>
        <p:spPr>
          <a:xfrm>
            <a:off x="5562600" y="4191000"/>
            <a:ext cx="0" cy="175260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40266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D6F3D5-AFF7-C5D3-0FA0-962115E23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95350" y="122237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Time series of </a:t>
                </a:r>
                <a14:m>
                  <m:oMath xmlns:m="http://purl.oclc.org/ooxml/officeDocument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𝑆𝑅𝐼𝑆𝐾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𝑢𝑛𝑖𝑛𝑠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𝑄𝑢𝑎𝑠𝑖𝑀𝑉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D6F3D5-AFF7-C5D3-0FA0-962115E23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5350" y="122237"/>
                <a:ext cx="10515600" cy="1325563"/>
              </a:xfrm>
              <a:blipFill>
                <a:blip r:embed="rId2"/>
                <a:stretch>
                  <a:fillRect l="-2.377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D8355-0533-33B9-EAD8-212A40290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Banks with Book Assets: 50~100bn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0BA44C-818B-2AC0-B827-9E78AB13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6402971"/>
            <a:ext cx="1752600" cy="3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441349-4236-4B0D-9697-D07678404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9812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9490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D6F3D5-AFF7-C5D3-0FA0-962115E232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533400"/>
                <a:ext cx="8616355" cy="9906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Bin-Scatterplot of </a:t>
                </a:r>
                <a14:m>
                  <m:oMath xmlns:m="http://purl.oclc.org/ooxml/officeDocument/math">
                    <m:r>
                      <a:rPr lang="en-US" sz="2400" i="1">
                        <a:latin typeface="Cambria Math" panose="02040503050406030204" pitchFamily="18" charset="0"/>
                      </a:rPr>
                      <m:t>𝑆𝑡𝑟𝑒𝑠𝑠𝑒𝑑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𝐿𝑒𝑣𝑒𝑟𝑎𝑔𝑒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𝑅𝑎𝑡𝑖𝑜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2 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31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𝑂𝑐𝑡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2022)</m:t>
                    </m:r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800" dirty="0"/>
                  <a:t>By</a:t>
                </a:r>
                <a:r>
                  <a:rPr lang="en-US" sz="2800" i="1" dirty="0"/>
                  <a:t> </a:t>
                </a:r>
                <a14:m>
                  <m:oMath xmlns:m="http://purl.oclc.org/ooxml/officeDocument/math">
                    <m:r>
                      <a:rPr lang="en-US" sz="2400" i="1">
                        <a:latin typeface="Cambria Math" panose="02040503050406030204" pitchFamily="18" charset="0"/>
                      </a:rPr>
                      <m:t>𝑃𝑟𝑖𝑐𝑒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𝐶h𝑎𝑛𝑔𝑒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𝑁𝑜𝑣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2022 ~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𝑀𝑎𝑟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2023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 xmlns:a="http://schemas.openxmlformats.org/drawingml/2006/main" xmlns:r="http://schemas.openxmlformats.org/officeDocument/2006/relationships" xmlns:p="http://schemas.openxmlformats.org/presentationml/2006/main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D6F3D5-AFF7-C5D3-0FA0-962115E23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533400"/>
                <a:ext cx="8616355" cy="990600"/>
              </a:xfrm>
              <a:blipFill>
                <a:blip r:embed="rId2"/>
                <a:stretch>
                  <a:fillRect l="-1.415%" t="-20.37%" b="-27.778%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8D0BA44C-818B-2AC0-B827-9E78AB13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438900"/>
            <a:ext cx="1752600" cy="3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598E66D-17D7-42A3-B18C-95D204A5A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72" y="2057400"/>
            <a:ext cx="4560528" cy="364842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3EB846-123E-4D46-A9DE-50ED8937DBDB}"/>
              </a:ext>
            </a:extLst>
          </p:cNvPr>
          <p:cNvSpPr txBox="1"/>
          <p:nvPr/>
        </p:nvSpPr>
        <p:spPr>
          <a:xfrm>
            <a:off x="3110469" y="5721063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Bank Size: &gt;50bn</a:t>
            </a:r>
          </a:p>
          <a:p>
            <a:r>
              <a:rPr lang="en-US" sz="1600" dirty="0"/>
              <a:t>Bank Number: 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446E2F-62CE-46CA-8CA7-75D2A53F65C8}"/>
              </a:ext>
            </a:extLst>
          </p:cNvPr>
          <p:cNvSpPr txBox="1"/>
          <p:nvPr/>
        </p:nvSpPr>
        <p:spPr>
          <a:xfrm>
            <a:off x="7432185" y="5717848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Bank Size: 1~50bn</a:t>
            </a:r>
          </a:p>
          <a:p>
            <a:r>
              <a:rPr lang="en-US" sz="1600" dirty="0"/>
              <a:t>Bank Number: 239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8E10A4-7C5B-4D31-89DE-037C0E21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48" y="2057401"/>
            <a:ext cx="4560528" cy="3648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85272A-A3EA-49C0-A5FC-116F64945C36}"/>
                  </a:ext>
                </a:extLst>
              </p:cNvPr>
              <p:cNvSpPr txBox="1"/>
              <p:nvPr/>
            </p:nvSpPr>
            <p:spPr>
              <a:xfrm>
                <a:off x="2057400" y="1665112"/>
                <a:ext cx="4955524" cy="565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purl.oclc.org/ooxml/officeDocument/math">
                    <m:oMathParaPr>
                      <m:jc m:val="centerGroup"/>
                    </m:oMathParaPr>
                    <m:oMath xmlns:m="http://purl.oclc.org/ooxml/officeDocument/math">
                      <m:r>
                        <a:rPr lang="en-US" i="1">
                          <a:latin typeface="Cambria Math" panose="02040503050406030204" pitchFamily="18" charset="0"/>
                        </a:rPr>
                        <m:t>𝑆𝑡𝑟𝑒𝑠𝑠𝑒𝑑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𝐿𝑒𝑣𝑒𝑟𝑎𝑔𝑒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2: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𝑢𝑛𝑖𝑛𝑠𝑢𝑟𝑒𝑑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𝑑𝑒𝑝𝑜𝑠𝑖𝑡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𝑙𝑟𝑚𝑒𝑠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 xmlns:a="http://schemas.openxmlformats.org/drawingml/2006/main" xmlns:r="http://schemas.openxmlformats.org/officeDocument/2006/relationships" xmlns:p="http://schemas.openxmlformats.org/presentationml/2006/main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85272A-A3EA-49C0-A5FC-116F64945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665112"/>
                <a:ext cx="4955524" cy="5651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219482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F3D5-AFF7-C5D3-0FA0-962115E2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033" y="406031"/>
            <a:ext cx="8229600" cy="990600"/>
          </a:xfrm>
        </p:spPr>
        <p:txBody>
          <a:bodyPr/>
          <a:lstStyle/>
          <a:p>
            <a:r>
              <a:rPr lang="en-US" dirty="0"/>
              <a:t>Price Change Regression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BBCC9A70-A3C7-46F0-96AD-2E8CF06FEF60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28801" y="1573408"/>
              <a:ext cx="8534399" cy="4878563"/>
            </p:xfrm>
            <a:graphic>
              <a:graphicData uri="http://purl.oclc.org/ooxml/drawingml/table">
                <a:tbl>
                  <a:tblPr firstRow="1" bandRow="1">
                    <a:tableStyleId>{5C22544A-7EE6-4342-B048-85BDC9FD1C3A}</a:tableStyleId>
                  </a:tblPr>
                  <a:tblGrid>
                    <a:gridCol w="1427598">
                      <a:extLst>
                        <a:ext uri="{9D8B030D-6E8A-4147-A177-3AD203B41FA5}">
                          <a16:colId xmlns:a16="http://schemas.microsoft.com/office/drawing/2014/main" val="3635378598"/>
                        </a:ext>
                      </a:extLst>
                    </a:gridCol>
                    <a:gridCol w="752132">
                      <a:extLst>
                        <a:ext uri="{9D8B030D-6E8A-4147-A177-3AD203B41FA5}">
                          <a16:colId xmlns:a16="http://schemas.microsoft.com/office/drawing/2014/main" val="4165864314"/>
                        </a:ext>
                      </a:extLst>
                    </a:gridCol>
                    <a:gridCol w="752132">
                      <a:extLst>
                        <a:ext uri="{9D8B030D-6E8A-4147-A177-3AD203B41FA5}">
                          <a16:colId xmlns:a16="http://schemas.microsoft.com/office/drawing/2014/main" val="3019400690"/>
                        </a:ext>
                      </a:extLst>
                    </a:gridCol>
                    <a:gridCol w="795754">
                      <a:extLst>
                        <a:ext uri="{9D8B030D-6E8A-4147-A177-3AD203B41FA5}">
                          <a16:colId xmlns:a16="http://schemas.microsoft.com/office/drawing/2014/main" val="1381644262"/>
                        </a:ext>
                      </a:extLst>
                    </a:gridCol>
                    <a:gridCol w="793110">
                      <a:extLst>
                        <a:ext uri="{9D8B030D-6E8A-4147-A177-3AD203B41FA5}">
                          <a16:colId xmlns:a16="http://schemas.microsoft.com/office/drawing/2014/main" val="822067603"/>
                        </a:ext>
                      </a:extLst>
                    </a:gridCol>
                    <a:gridCol w="722964">
                      <a:extLst>
                        <a:ext uri="{9D8B030D-6E8A-4147-A177-3AD203B41FA5}">
                          <a16:colId xmlns:a16="http://schemas.microsoft.com/office/drawing/2014/main" val="1436535621"/>
                        </a:ext>
                      </a:extLst>
                    </a:gridCol>
                    <a:gridCol w="841809">
                      <a:extLst>
                        <a:ext uri="{9D8B030D-6E8A-4147-A177-3AD203B41FA5}">
                          <a16:colId xmlns:a16="http://schemas.microsoft.com/office/drawing/2014/main" val="450242025"/>
                        </a:ext>
                      </a:extLst>
                    </a:gridCol>
                    <a:gridCol w="814556">
                      <a:extLst>
                        <a:ext uri="{9D8B030D-6E8A-4147-A177-3AD203B41FA5}">
                          <a16:colId xmlns:a16="http://schemas.microsoft.com/office/drawing/2014/main" val="2872242478"/>
                        </a:ext>
                      </a:extLst>
                    </a:gridCol>
                    <a:gridCol w="869062">
                      <a:extLst>
                        <a:ext uri="{9D8B030D-6E8A-4147-A177-3AD203B41FA5}">
                          <a16:colId xmlns:a16="http://schemas.microsoft.com/office/drawing/2014/main" val="1829380994"/>
                        </a:ext>
                      </a:extLst>
                    </a:gridCol>
                    <a:gridCol w="765282">
                      <a:extLst>
                        <a:ext uri="{9D8B030D-6E8A-4147-A177-3AD203B41FA5}">
                          <a16:colId xmlns:a16="http://schemas.microsoft.com/office/drawing/2014/main" val="3246435736"/>
                        </a:ext>
                      </a:extLst>
                    </a:gridCol>
                  </a:tblGrid>
                  <a:tr h="280867">
                    <a:tc>
                      <a:txBody>
                        <a:bodyPr/>
                        <a:lstStyle/>
                        <a:p>
                          <a:pPr algn="ctr"/>
                          <a:endParaRPr lang="en-US" sz="1050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Price Change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1967122"/>
                      </a:ext>
                    </a:extLst>
                  </a:tr>
                  <a:tr h="255544">
                    <a:tc>
                      <a:txBody>
                        <a:bodyPr/>
                        <a:lstStyle/>
                        <a:p>
                          <a:pPr algn="ctr"/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3787068"/>
                      </a:ext>
                    </a:extLst>
                  </a:tr>
                  <a:tr h="42274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f>
                                  <m:fPr>
                                    <m:ctrlP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𝑺𝑹𝑰𝑺𝑲</m:t>
                                    </m:r>
                                  </m:num>
                                  <m:den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𝑸𝒖𝒂𝒔𝒊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𝑴𝑽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-2.06</a:t>
                          </a:r>
                        </a:p>
                        <a:p>
                          <a:r>
                            <a:rPr lang="en-US" sz="1050" dirty="0"/>
                            <a:t>(2.09)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7145099"/>
                      </a:ext>
                    </a:extLst>
                  </a:tr>
                  <a:tr h="42274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f>
                                  <m:fPr>
                                    <m:ctrlP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  <m:t>𝑺𝑹𝑰𝑺𝑲</m:t>
                                        </m:r>
                                      </m:e>
                                      <m:sub>
                                        <m: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  <m:t>𝒖𝒏𝒊𝒏𝒔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𝑸𝒖𝒂𝒔𝒊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𝑴𝑽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-2.42</a:t>
                          </a:r>
                        </a:p>
                        <a:p>
                          <a:r>
                            <a:rPr lang="en-US" sz="1050" dirty="0"/>
                            <a:t>(1.46)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256963"/>
                      </a:ext>
                    </a:extLst>
                  </a:tr>
                  <a:tr h="41816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f>
                                  <m:fPr>
                                    <m:ctrlP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𝑼𝒏𝒊𝒏𝒔𝒖𝒓𝒆𝒅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𝑫𝒆𝒃𝒕</m:t>
                                    </m:r>
                                  </m:num>
                                  <m:den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𝑩𝒐𝒐𝒌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𝑫𝒆𝒃𝒕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-0.51**</a:t>
                          </a:r>
                        </a:p>
                        <a:p>
                          <a:r>
                            <a:rPr lang="en-US" sz="1050" dirty="0"/>
                            <a:t>(0.24)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-0.44</a:t>
                          </a:r>
                        </a:p>
                        <a:p>
                          <a:r>
                            <a:rPr lang="en-US" sz="1050" dirty="0"/>
                            <a:t>(0.26)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3963943"/>
                      </a:ext>
                    </a:extLst>
                  </a:tr>
                  <a:tr h="42610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f>
                                  <m:fPr>
                                    <m:ctrlP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𝑩𝒐𝒐𝒌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𝑫𝒆𝒃𝒕</m:t>
                                    </m:r>
                                  </m:num>
                                  <m:den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𝑸𝒖𝒂𝒔𝒊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𝑴𝑽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-1.28</a:t>
                          </a:r>
                        </a:p>
                        <a:p>
                          <a:r>
                            <a:rPr lang="en-US" sz="1050" dirty="0"/>
                            <a:t>(1.59)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0.18</a:t>
                          </a:r>
                        </a:p>
                        <a:p>
                          <a:r>
                            <a:rPr lang="en-US" sz="1050" dirty="0"/>
                            <a:t>(1.67)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6800037"/>
                      </a:ext>
                    </a:extLst>
                  </a:tr>
                  <a:tr h="418163">
                    <a:tc>
                      <a:txBody>
                        <a:bodyPr/>
                        <a:lstStyle/>
                        <a:p>
                          <a:pPr algn="l"/>
                          <a:endParaRPr lang="en-US" sz="105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purl.oclc.org/ooxml/officeDocument/math">
                              <m:oMathParaPr>
                                <m:jc m:val="center"/>
                              </m:oMathParaPr>
                              <m:oMath xmlns:m="http://purl.oclc.org/ooxml/officeDocument/math">
                                <m:r>
                                  <a:rPr lang="en-US" sz="1050" b="1" i="1" smtClean="0">
                                    <a:latin typeface="Cambria Math" panose="02040503050406030204" pitchFamily="18" charset="0"/>
                                  </a:rPr>
                                  <m:t>𝑳𝑹𝑴𝑬𝑺</m:t>
                                </m:r>
                              </m:oMath>
                            </m:oMathPara>
                          </a14:m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-0.80</a:t>
                          </a:r>
                        </a:p>
                        <a:p>
                          <a:r>
                            <a:rPr lang="en-US" sz="1050" dirty="0"/>
                            <a:t>(0.51)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-0.56</a:t>
                          </a:r>
                        </a:p>
                        <a:p>
                          <a:r>
                            <a:rPr lang="en-US" sz="1050" dirty="0"/>
                            <a:t>(0.55)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0503096"/>
                      </a:ext>
                    </a:extLst>
                  </a:tr>
                  <a:tr h="42481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f>
                                  <m:fPr>
                                    <m:ctrlP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𝑩𝒐𝒐𝒌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𝑫𝒆𝒃𝒕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  <m:t>𝑳𝑹𝑴𝑬𝑺</m:t>
                                        </m:r>
                                      </m:e>
                                    </m:d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𝑴𝑽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-1.00*</a:t>
                          </a:r>
                        </a:p>
                        <a:p>
                          <a:r>
                            <a:rPr lang="en-US" sz="1050" dirty="0"/>
                            <a:t>(0.54)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81672"/>
                      </a:ext>
                    </a:extLst>
                  </a:tr>
                  <a:tr h="42481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f>
                                  <m:fPr>
                                    <m:ctrlP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𝑼𝒏𝒊𝒏𝒔𝒖𝒓𝒆𝒅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𝑫𝒆𝒃𝒕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  <m:t>𝑳𝑹𝑴𝑬𝑺</m:t>
                                        </m:r>
                                      </m:e>
                                    </m:d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𝑴𝑽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-1.76***</a:t>
                          </a:r>
                        </a:p>
                        <a:p>
                          <a:r>
                            <a:rPr lang="en-US" sz="1050" dirty="0"/>
                            <a:t>(0.54)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4436379"/>
                      </a:ext>
                    </a:extLst>
                  </a:tr>
                  <a:tr h="42481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f>
                                  <m:fPr>
                                    <m:ctrlP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𝑼𝒏𝒊𝒏𝒔𝒖𝒓𝒆𝒅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𝑫𝒆𝒑𝒐𝒔𝒊𝒕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050" b="1" i="1" smtClean="0">
                                            <a:latin typeface="Cambria Math" panose="02040503050406030204" pitchFamily="18" charset="0"/>
                                          </a:rPr>
                                          <m:t>𝑳𝑹𝑴𝑬𝑺</m:t>
                                        </m:r>
                                      </m:e>
                                    </m:d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𝑴𝑽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-2.01***</a:t>
                          </a:r>
                        </a:p>
                        <a:p>
                          <a:r>
                            <a:rPr lang="en-US" sz="1050" dirty="0"/>
                            <a:t>(0.62)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500497"/>
                      </a:ext>
                    </a:extLst>
                  </a:tr>
                  <a:tr h="44497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1050" b="1" i="1" smtClean="0">
                                    <a:latin typeface="Cambria Math" panose="02040503050406030204" pitchFamily="18" charset="0"/>
                                  </a:rPr>
                                  <m:t>𝑪𝒐𝒏𝒔𝒕𝒂𝒏𝒕</m:t>
                                </m:r>
                              </m:oMath>
                            </m:oMathPara>
                          </a14:m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-21.29***</a:t>
                          </a:r>
                        </a:p>
                        <a:p>
                          <a:r>
                            <a:rPr lang="en-US" sz="1050" dirty="0"/>
                            <a:t>(6.49)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-10.57</a:t>
                          </a:r>
                        </a:p>
                        <a:p>
                          <a:r>
                            <a:rPr lang="en-US" sz="1050" dirty="0"/>
                            <a:t>(10.16)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3.16</a:t>
                          </a:r>
                        </a:p>
                        <a:p>
                          <a:r>
                            <a:rPr lang="en-US" sz="1050" dirty="0"/>
                            <a:t>(14.19)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88.47</a:t>
                          </a:r>
                        </a:p>
                        <a:p>
                          <a:r>
                            <a:rPr lang="en-US" sz="1050" dirty="0"/>
                            <a:t>(141.36)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14.36</a:t>
                          </a:r>
                        </a:p>
                        <a:p>
                          <a:r>
                            <a:rPr lang="en-US" sz="1050" dirty="0"/>
                            <a:t>(25.72)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11.16</a:t>
                          </a:r>
                        </a:p>
                        <a:p>
                          <a:r>
                            <a:rPr lang="en-US" sz="1050" dirty="0"/>
                            <a:t>(139.78)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-6.47</a:t>
                          </a:r>
                        </a:p>
                        <a:p>
                          <a:r>
                            <a:rPr lang="en-US" sz="1050" dirty="0"/>
                            <a:t>(11.30)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-5.87</a:t>
                          </a:r>
                        </a:p>
                        <a:p>
                          <a:r>
                            <a:rPr lang="en-US" sz="1050" dirty="0"/>
                            <a:t>(7.34)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-6.24</a:t>
                          </a:r>
                        </a:p>
                        <a:p>
                          <a:r>
                            <a:rPr lang="en-US" sz="1050" dirty="0"/>
                            <a:t>(7.31)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4612333"/>
                      </a:ext>
                    </a:extLst>
                  </a:tr>
                  <a:tr h="2555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50" b="1" dirty="0"/>
                            <a:t>Observations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5917421"/>
                      </a:ext>
                    </a:extLst>
                  </a:tr>
                  <a:tr h="25928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50" b="1" dirty="0"/>
                            <a:t>Adjusted </a:t>
                          </a:r>
                          <a14:m>
                            <m:oMath xmlns:m="http://purl.oclc.org/ooxml/officeDocument/math">
                              <m:sSup>
                                <m:sSupPr>
                                  <m:ctrlPr>
                                    <a:rPr lang="en-US" sz="105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105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sz="1050" b="1" dirty="0"/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-0.00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0.05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0.11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-0.01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0.05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0.08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0.07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>
                              <a:solidFill>
                                <a:srgbClr val="FF0000"/>
                              </a:solidFill>
                            </a:rPr>
                            <a:t>0.25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>
                              <a:solidFill>
                                <a:srgbClr val="FF0000"/>
                              </a:solidFill>
                            </a:rPr>
                            <a:t>0.24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497614"/>
                      </a:ext>
                    </a:extLst>
                  </a:tr>
                </a:tbl>
              </a:graphicData>
            </a:graphic>
          </p:graphicFrame>
        </mc:Choice>
        <mc:Fallback xmlns="" xmlns:a="http://schemas.openxmlformats.org/drawingml/2006/main" xmlns:r="http://schemas.openxmlformats.org/officeDocument/2006/relationships" xmlns:p="http://schemas.openxmlformats.org/presentationml/2006/main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BBCC9A70-A3C7-46F0-96AD-2E8CF06FEF60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28801" y="1573408"/>
              <a:ext cx="8534399" cy="4878563"/>
            </p:xfrm>
            <a:graphic>
              <a:graphicData uri="http://purl.oclc.org/ooxml/drawingml/table">
                <a:tbl>
                  <a:tblPr firstRow="1" bandRow="1">
                    <a:tableStyleId>{5C22544A-7EE6-4342-B048-85BDC9FD1C3A}</a:tableStyleId>
                  </a:tblPr>
                  <a:tblGrid>
                    <a:gridCol w="1427598">
                      <a:extLst>
                        <a:ext uri="{9D8B030D-6E8A-4147-A177-3AD203B41FA5}">
                          <a16:colId xmlns:a16="http://schemas.microsoft.com/office/drawing/2014/main" val="3635378598"/>
                        </a:ext>
                      </a:extLst>
                    </a:gridCol>
                    <a:gridCol w="752132">
                      <a:extLst>
                        <a:ext uri="{9D8B030D-6E8A-4147-A177-3AD203B41FA5}">
                          <a16:colId xmlns:a16="http://schemas.microsoft.com/office/drawing/2014/main" val="4165864314"/>
                        </a:ext>
                      </a:extLst>
                    </a:gridCol>
                    <a:gridCol w="752132">
                      <a:extLst>
                        <a:ext uri="{9D8B030D-6E8A-4147-A177-3AD203B41FA5}">
                          <a16:colId xmlns:a16="http://schemas.microsoft.com/office/drawing/2014/main" val="3019400690"/>
                        </a:ext>
                      </a:extLst>
                    </a:gridCol>
                    <a:gridCol w="795754">
                      <a:extLst>
                        <a:ext uri="{9D8B030D-6E8A-4147-A177-3AD203B41FA5}">
                          <a16:colId xmlns:a16="http://schemas.microsoft.com/office/drawing/2014/main" val="1381644262"/>
                        </a:ext>
                      </a:extLst>
                    </a:gridCol>
                    <a:gridCol w="793110">
                      <a:extLst>
                        <a:ext uri="{9D8B030D-6E8A-4147-A177-3AD203B41FA5}">
                          <a16:colId xmlns:a16="http://schemas.microsoft.com/office/drawing/2014/main" val="822067603"/>
                        </a:ext>
                      </a:extLst>
                    </a:gridCol>
                    <a:gridCol w="722964">
                      <a:extLst>
                        <a:ext uri="{9D8B030D-6E8A-4147-A177-3AD203B41FA5}">
                          <a16:colId xmlns:a16="http://schemas.microsoft.com/office/drawing/2014/main" val="1436535621"/>
                        </a:ext>
                      </a:extLst>
                    </a:gridCol>
                    <a:gridCol w="841809">
                      <a:extLst>
                        <a:ext uri="{9D8B030D-6E8A-4147-A177-3AD203B41FA5}">
                          <a16:colId xmlns:a16="http://schemas.microsoft.com/office/drawing/2014/main" val="450242025"/>
                        </a:ext>
                      </a:extLst>
                    </a:gridCol>
                    <a:gridCol w="814556">
                      <a:extLst>
                        <a:ext uri="{9D8B030D-6E8A-4147-A177-3AD203B41FA5}">
                          <a16:colId xmlns:a16="http://schemas.microsoft.com/office/drawing/2014/main" val="2872242478"/>
                        </a:ext>
                      </a:extLst>
                    </a:gridCol>
                    <a:gridCol w="869062">
                      <a:extLst>
                        <a:ext uri="{9D8B030D-6E8A-4147-A177-3AD203B41FA5}">
                          <a16:colId xmlns:a16="http://schemas.microsoft.com/office/drawing/2014/main" val="1829380994"/>
                        </a:ext>
                      </a:extLst>
                    </a:gridCol>
                    <a:gridCol w="765282">
                      <a:extLst>
                        <a:ext uri="{9D8B030D-6E8A-4147-A177-3AD203B41FA5}">
                          <a16:colId xmlns:a16="http://schemas.microsoft.com/office/drawing/2014/main" val="3246435736"/>
                        </a:ext>
                      </a:extLst>
                    </a:gridCol>
                  </a:tblGrid>
                  <a:tr h="280867">
                    <a:tc>
                      <a:txBody>
                        <a:bodyPr/>
                        <a:lstStyle/>
                        <a:p>
                          <a:pPr algn="ctr"/>
                          <a:endParaRPr lang="en-US" sz="1050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Price Change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1967122"/>
                      </a:ext>
                    </a:extLst>
                  </a:tr>
                  <a:tr h="255544">
                    <a:tc>
                      <a:txBody>
                        <a:bodyPr/>
                        <a:lstStyle/>
                        <a:p>
                          <a:pPr algn="ctr"/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/>
                            <a:t>(9)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3787068"/>
                      </a:ext>
                    </a:extLst>
                  </a:tr>
                  <a:tr h="4227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0.855%" t="-128.986%" r="-500.427%" b="-940.58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-2.06</a:t>
                          </a:r>
                        </a:p>
                        <a:p>
                          <a:r>
                            <a:rPr lang="en-US" sz="1050" dirty="0"/>
                            <a:t>(2.09)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7145099"/>
                      </a:ext>
                    </a:extLst>
                  </a:tr>
                  <a:tr h="4227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0.855%" t="-225.714%" r="-500.427%" b="-827.143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-2.42</a:t>
                          </a:r>
                        </a:p>
                        <a:p>
                          <a:r>
                            <a:rPr lang="en-US" sz="1050" dirty="0"/>
                            <a:t>(1.46)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256963"/>
                      </a:ext>
                    </a:extLst>
                  </a:tr>
                  <a:tr h="418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0.855%" t="-330.435%" r="-500.427%" b="-739.13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-0.51**</a:t>
                          </a:r>
                        </a:p>
                        <a:p>
                          <a:r>
                            <a:rPr lang="en-US" sz="1050" dirty="0"/>
                            <a:t>(0.24)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-0.44</a:t>
                          </a:r>
                        </a:p>
                        <a:p>
                          <a:r>
                            <a:rPr lang="en-US" sz="1050" dirty="0"/>
                            <a:t>(0.26)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3963943"/>
                      </a:ext>
                    </a:extLst>
                  </a:tr>
                  <a:tr h="426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0.855%" t="-424.286%" r="-500.427%" b="-628.571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-1.28</a:t>
                          </a:r>
                        </a:p>
                        <a:p>
                          <a:r>
                            <a:rPr lang="en-US" sz="1050" dirty="0"/>
                            <a:t>(1.59)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0.18</a:t>
                          </a:r>
                        </a:p>
                        <a:p>
                          <a:r>
                            <a:rPr lang="en-US" sz="1050" dirty="0"/>
                            <a:t>(1.67)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6800037"/>
                      </a:ext>
                    </a:extLst>
                  </a:tr>
                  <a:tr h="418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0.855%" t="-539.706%" r="-500.427%" b="-547.059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-0.80</a:t>
                          </a:r>
                        </a:p>
                        <a:p>
                          <a:r>
                            <a:rPr lang="en-US" sz="1050" dirty="0"/>
                            <a:t>(0.51)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-0.56</a:t>
                          </a:r>
                        </a:p>
                        <a:p>
                          <a:r>
                            <a:rPr lang="en-US" sz="1050" dirty="0"/>
                            <a:t>(0.55)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0503096"/>
                      </a:ext>
                    </a:extLst>
                  </a:tr>
                  <a:tr h="424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0.855%" t="-621.429%" r="-500.427%" b="-431.429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-1.00*</a:t>
                          </a:r>
                        </a:p>
                        <a:p>
                          <a:r>
                            <a:rPr lang="en-US" sz="1050" dirty="0"/>
                            <a:t>(0.54)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81672"/>
                      </a:ext>
                    </a:extLst>
                  </a:tr>
                  <a:tr h="424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0.855%" t="-721.429%" r="-500.427%" b="-331.429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-1.76***</a:t>
                          </a:r>
                        </a:p>
                        <a:p>
                          <a:r>
                            <a:rPr lang="en-US" sz="1050" dirty="0"/>
                            <a:t>(0.54)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4436379"/>
                      </a:ext>
                    </a:extLst>
                  </a:tr>
                  <a:tr h="424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0.855%" t="-833.333%" r="-500.427%" b="-236.232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-2.01***</a:t>
                          </a:r>
                        </a:p>
                        <a:p>
                          <a:r>
                            <a:rPr lang="en-US" sz="1050" dirty="0"/>
                            <a:t>(0.62)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500497"/>
                      </a:ext>
                    </a:extLst>
                  </a:tr>
                  <a:tr h="4449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0.855%" t="-882.192%" r="-500.427%" b="-123.288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-21.29***</a:t>
                          </a:r>
                        </a:p>
                        <a:p>
                          <a:r>
                            <a:rPr lang="en-US" sz="1050" dirty="0"/>
                            <a:t>(6.49)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-10.57</a:t>
                          </a:r>
                        </a:p>
                        <a:p>
                          <a:r>
                            <a:rPr lang="en-US" sz="1050" dirty="0"/>
                            <a:t>(10.16)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3.16</a:t>
                          </a:r>
                        </a:p>
                        <a:p>
                          <a:r>
                            <a:rPr lang="en-US" sz="1050" dirty="0"/>
                            <a:t>(14.19)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88.47</a:t>
                          </a:r>
                        </a:p>
                        <a:p>
                          <a:r>
                            <a:rPr lang="en-US" sz="1050" dirty="0"/>
                            <a:t>(141.36)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14.36</a:t>
                          </a:r>
                        </a:p>
                        <a:p>
                          <a:r>
                            <a:rPr lang="en-US" sz="1050" dirty="0"/>
                            <a:t>(25.72)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11.16</a:t>
                          </a:r>
                        </a:p>
                        <a:p>
                          <a:r>
                            <a:rPr lang="en-US" sz="1050" dirty="0"/>
                            <a:t>(139.78)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-6.47</a:t>
                          </a:r>
                        </a:p>
                        <a:p>
                          <a:r>
                            <a:rPr lang="en-US" sz="1050" dirty="0"/>
                            <a:t>(11.30)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-5.87</a:t>
                          </a:r>
                        </a:p>
                        <a:p>
                          <a:r>
                            <a:rPr lang="en-US" sz="1050" dirty="0"/>
                            <a:t>(7.34)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-6.24</a:t>
                          </a:r>
                        </a:p>
                        <a:p>
                          <a:r>
                            <a:rPr lang="en-US" sz="1050" dirty="0"/>
                            <a:t>(7.31)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4612333"/>
                      </a:ext>
                    </a:extLst>
                  </a:tr>
                  <a:tr h="2555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50" b="1" dirty="0"/>
                            <a:t>Observations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31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5917421"/>
                      </a:ext>
                    </a:extLst>
                  </a:tr>
                  <a:tr h="259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0.855%" t="-1765.116%" r="-500.427%" b="-11.628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-0.00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0.05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0.11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-0.01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0.05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0.08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/>
                            <a:t>0.07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>
                              <a:solidFill>
                                <a:srgbClr val="FF0000"/>
                              </a:solidFill>
                            </a:rPr>
                            <a:t>0.25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b="1" dirty="0">
                              <a:solidFill>
                                <a:srgbClr val="FF0000"/>
                              </a:solidFill>
                            </a:rPr>
                            <a:t>0.24</a:t>
                          </a:r>
                        </a:p>
                      </a:txBody>
                      <a:tcPr>
                        <a:solidFill>
                          <a:schemeClr val="bg2">
                            <a:lumMod val="90%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49761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8D0BA44C-818B-2AC0-B827-9E78AB13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486525"/>
            <a:ext cx="1752600" cy="3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2A602-72CD-45B3-98FE-5E2DDA8347D9}"/>
              </a:ext>
            </a:extLst>
          </p:cNvPr>
          <p:cNvSpPr txBox="1"/>
          <p:nvPr/>
        </p:nvSpPr>
        <p:spPr>
          <a:xfrm>
            <a:off x="1954033" y="1181546"/>
            <a:ext cx="176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Size: &gt;50bn</a:t>
            </a:r>
          </a:p>
        </p:txBody>
      </p:sp>
    </p:spTree>
    <p:extLst>
      <p:ext uri="{BB962C8B-B14F-4D97-AF65-F5344CB8AC3E}">
        <p14:creationId xmlns:p14="http://schemas.microsoft.com/office/powerpoint/2010/main" val="1499407306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C8B3-979B-4EB1-8BDD-EA0900E1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73" y="90425"/>
            <a:ext cx="10515600" cy="1325563"/>
          </a:xfrm>
        </p:spPr>
        <p:txBody>
          <a:bodyPr/>
          <a:lstStyle/>
          <a:p>
            <a:r>
              <a:rPr lang="en-US" dirty="0"/>
              <a:t>Europe (CS): Pay attention to Market Equity!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2852A8-1E8E-4DFC-890E-E920BBB56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3" y="1320257"/>
            <a:ext cx="22858922" cy="537663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A0D4A-BF1E-4D28-B15F-17A2BCF3068E}"/>
              </a:ext>
            </a:extLst>
          </p:cNvPr>
          <p:cNvSpPr txBox="1"/>
          <p:nvPr/>
        </p:nvSpPr>
        <p:spPr>
          <a:xfrm>
            <a:off x="6018682" y="3996044"/>
            <a:ext cx="2807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&gt;75% steady market drop from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1 Feb 2021 to March 2023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EFC77F-5229-4351-A9A4-93B086F94A10}"/>
              </a:ext>
            </a:extLst>
          </p:cNvPr>
          <p:cNvCxnSpPr>
            <a:cxnSpLocks/>
          </p:cNvCxnSpPr>
          <p:nvPr/>
        </p:nvCxnSpPr>
        <p:spPr>
          <a:xfrm>
            <a:off x="8140823" y="4903347"/>
            <a:ext cx="0" cy="538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810DC3-5C30-497B-A1DE-E683828241EB}"/>
              </a:ext>
            </a:extLst>
          </p:cNvPr>
          <p:cNvCxnSpPr>
            <a:cxnSpLocks/>
          </p:cNvCxnSpPr>
          <p:nvPr/>
        </p:nvCxnSpPr>
        <p:spPr>
          <a:xfrm>
            <a:off x="5974673" y="4903347"/>
            <a:ext cx="1899820" cy="685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412604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DBE5-3273-4908-A98C-D1C35E25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14288"/>
            <a:ext cx="10515600" cy="1325563"/>
          </a:xfrm>
        </p:spPr>
        <p:txBody>
          <a:bodyPr/>
          <a:lstStyle/>
          <a:p>
            <a:r>
              <a:rPr lang="en-US" dirty="0"/>
              <a:t>So what should be done with banks now?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7C87E-3C26-433C-A857-C38A6F88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368424"/>
            <a:ext cx="11406188" cy="5294314"/>
          </a:xfrm>
        </p:spPr>
        <p:txBody>
          <a:bodyPr>
            <a:normAutofit/>
          </a:bodyPr>
          <a:lstStyle/>
          <a:p>
            <a:r>
              <a:rPr lang="en-US" sz="2600" dirty="0"/>
              <a:t>Backstop it all, provide guarantees? </a:t>
            </a:r>
          </a:p>
          <a:p>
            <a:pPr lvl="1">
              <a:buFontTx/>
              <a:buChar char="-"/>
            </a:pPr>
            <a:r>
              <a:rPr lang="en-US" sz="2200" dirty="0"/>
              <a:t>This helps stem runs, but does not restore confidence or bring down the vol, as in 2007-09</a:t>
            </a:r>
          </a:p>
          <a:p>
            <a:pPr lvl="1">
              <a:buFontTx/>
              <a:buChar char="-"/>
            </a:pPr>
            <a:r>
              <a:rPr lang="en-US" sz="2200" dirty="0"/>
              <a:t>Another variant of risk-seeking: Remaining under-capitalized. Healthier banks may skip too</a:t>
            </a:r>
          </a:p>
          <a:p>
            <a:pPr lvl="1">
              <a:buFontTx/>
              <a:buChar char="-"/>
            </a:pPr>
            <a:r>
              <a:rPr lang="en-US" sz="2200" dirty="0"/>
              <a:t>The social problem is to produce the “optimal” quantity of deposits, so get risks internalized</a:t>
            </a:r>
          </a:p>
          <a:p>
            <a:r>
              <a:rPr lang="en-US" sz="2600" dirty="0"/>
              <a:t>What worked in the past can provide some guidance…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92216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A839F-E763-4C09-8994-D638D824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7" y="149776"/>
            <a:ext cx="6019473" cy="3507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F7CD58-5EDD-40FB-9F94-4A1A08114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77" y="3657600"/>
            <a:ext cx="6019473" cy="3207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3B6964-8453-4685-9476-965BCC926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0" y="284064"/>
            <a:ext cx="5776913" cy="3373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927D07-01EE-461B-B9F2-03EDBD41C7D9}"/>
              </a:ext>
            </a:extLst>
          </p:cNvPr>
          <p:cNvSpPr txBox="1"/>
          <p:nvPr/>
        </p:nvSpPr>
        <p:spPr>
          <a:xfrm flipH="1">
            <a:off x="6498905" y="3857625"/>
            <a:ext cx="53406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G1: Required to raise capital after stress test of Feb-May 2009</a:t>
            </a:r>
          </a:p>
          <a:p>
            <a:endParaRPr lang="en-US" dirty="0"/>
          </a:p>
          <a:p>
            <a:r>
              <a:rPr lang="en-US" dirty="0"/>
              <a:t>G2: Not required to raise capital after stress test</a:t>
            </a:r>
          </a:p>
          <a:p>
            <a:endParaRPr lang="en-US" dirty="0"/>
          </a:p>
          <a:p>
            <a:r>
              <a:rPr lang="en-US" dirty="0"/>
              <a:t>Source: Chapter 4, “Measuring Systemic Risk”, </a:t>
            </a:r>
          </a:p>
          <a:p>
            <a:r>
              <a:rPr lang="en-US" dirty="0"/>
              <a:t>Viral V. Acharya, Christian </a:t>
            </a:r>
            <a:r>
              <a:rPr lang="en-US" dirty="0" err="1"/>
              <a:t>Brownlees</a:t>
            </a:r>
            <a:r>
              <a:rPr lang="en-US" dirty="0"/>
              <a:t>, Robert Engle,</a:t>
            </a:r>
          </a:p>
          <a:p>
            <a:r>
              <a:rPr lang="en-US" dirty="0" err="1"/>
              <a:t>Farhang</a:t>
            </a:r>
            <a:r>
              <a:rPr lang="en-US" dirty="0"/>
              <a:t> </a:t>
            </a:r>
            <a:r>
              <a:rPr lang="en-US" dirty="0" err="1"/>
              <a:t>Farazmand</a:t>
            </a:r>
            <a:r>
              <a:rPr lang="en-US" dirty="0"/>
              <a:t>, and Matthew Richardson, in </a:t>
            </a:r>
            <a:r>
              <a:rPr lang="en-US" i="1" dirty="0"/>
              <a:t>Regulating Wall Street, </a:t>
            </a:r>
            <a:r>
              <a:rPr lang="en-US" dirty="0"/>
              <a:t>NYU Stern (Wiley), 2011.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02063"/>
      </p:ext>
    </p:extLst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555EB-C0FB-0A1E-8363-0260F701C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64" y="759792"/>
            <a:ext cx="7772400" cy="5293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43F71E-9B16-FA89-F9D0-D76D912208D0}"/>
              </a:ext>
            </a:extLst>
          </p:cNvPr>
          <p:cNvSpPr txBox="1"/>
          <p:nvPr/>
        </p:nvSpPr>
        <p:spPr>
          <a:xfrm>
            <a:off x="2483549" y="160210"/>
            <a:ext cx="599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G-SIB Capital Ratio: Crisis Regulatory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53B18-4C07-18E2-5D09-147A7936C197}"/>
              </a:ext>
            </a:extLst>
          </p:cNvPr>
          <p:cNvSpPr txBox="1"/>
          <p:nvPr/>
        </p:nvSpPr>
        <p:spPr>
          <a:xfrm>
            <a:off x="144349" y="6217201"/>
            <a:ext cx="1037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Jun 2020-Mar 2021 SLR (Basel III) ratio bounce reflects Fed’s COVID-period definition of exposure (denominator).</a:t>
            </a:r>
          </a:p>
          <a:p>
            <a:r>
              <a:rPr lang="en-US" sz="1600" dirty="0"/>
              <a:t>Source: Interpolated from Chart 1 of FRB KC </a:t>
            </a:r>
            <a:r>
              <a:rPr lang="en-US" sz="1600" dirty="0">
                <a:hlinkClick r:id="rId3"/>
              </a:rPr>
              <a:t>Bank Capital Analysis</a:t>
            </a:r>
            <a:r>
              <a:rPr lang="en-US" sz="1600" dirty="0"/>
              <a:t>, 2Q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3D6BF-306F-F23F-34F7-B049413BB03B}"/>
              </a:ext>
            </a:extLst>
          </p:cNvPr>
          <p:cNvSpPr txBox="1"/>
          <p:nvPr/>
        </p:nvSpPr>
        <p:spPr>
          <a:xfrm>
            <a:off x="9193696" y="231648"/>
            <a:ext cx="249472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Crisis Regulatory Cycle</a:t>
            </a:r>
          </a:p>
          <a:p>
            <a:endParaRPr lang="en-US" sz="1600" dirty="0"/>
          </a:p>
          <a:p>
            <a:r>
              <a:rPr lang="en-US" sz="1600" dirty="0"/>
              <a:t>2008: Crisis triggers G-SIB recapitalization</a:t>
            </a:r>
          </a:p>
          <a:p>
            <a:endParaRPr lang="en-US" sz="1600" dirty="0"/>
          </a:p>
          <a:p>
            <a:r>
              <a:rPr lang="en-US" sz="1600" dirty="0"/>
              <a:t>2010: Dodd-Frank introduces annual stress tests (boosts effective capital requirements)</a:t>
            </a:r>
          </a:p>
          <a:p>
            <a:endParaRPr lang="en-US" sz="1600" dirty="0"/>
          </a:p>
          <a:p>
            <a:r>
              <a:rPr lang="en-US" sz="1600" dirty="0"/>
              <a:t>2017: New Admin aims to scale back Dodd-Frank rules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2018: S. 2155 relaxes regulations (especially on midsize banks)</a:t>
            </a:r>
          </a:p>
          <a:p>
            <a:endParaRPr lang="en-US" sz="1600" dirty="0"/>
          </a:p>
          <a:p>
            <a:r>
              <a:rPr lang="en-US" sz="1600" dirty="0"/>
              <a:t>2019: Fed eases supervision of midsize banks</a:t>
            </a:r>
          </a:p>
          <a:p>
            <a:endParaRPr lang="en-US" sz="1600" dirty="0"/>
          </a:p>
          <a:p>
            <a:r>
              <a:rPr lang="en-US" sz="1600" dirty="0"/>
              <a:t>2023: Midsize bank crisis</a:t>
            </a:r>
          </a:p>
          <a:p>
            <a:endParaRPr lang="en-US" sz="1600" dirty="0"/>
          </a:p>
          <a:p>
            <a:r>
              <a:rPr lang="en-US" sz="1600" dirty="0"/>
              <a:t>2023: New bank rules …</a:t>
            </a:r>
          </a:p>
        </p:txBody>
      </p:sp>
    </p:spTree>
    <p:extLst>
      <p:ext uri="{BB962C8B-B14F-4D97-AF65-F5344CB8AC3E}">
        <p14:creationId xmlns:p14="http://schemas.microsoft.com/office/powerpoint/2010/main" val="142547551"/>
      </p:ext>
    </p:extLst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DBE5-3273-4908-A98C-D1C35E25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14288"/>
            <a:ext cx="10515600" cy="1325563"/>
          </a:xfrm>
        </p:spPr>
        <p:txBody>
          <a:bodyPr/>
          <a:lstStyle/>
          <a:p>
            <a:r>
              <a:rPr lang="en-US" dirty="0"/>
              <a:t>The Case for a Stagflation Stress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7C87E-3C26-433C-A857-C38A6F88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258883"/>
            <a:ext cx="11406188" cy="5489576"/>
          </a:xfrm>
        </p:spPr>
        <p:txBody>
          <a:bodyPr>
            <a:normAutofit/>
          </a:bodyPr>
          <a:lstStyle/>
          <a:p>
            <a:r>
              <a:rPr lang="en-US" dirty="0"/>
              <a:t>Stress test + capital-raising, as in Feb-July 2009, for stagflation (poly-crisis)</a:t>
            </a:r>
          </a:p>
          <a:p>
            <a:pPr lvl="1">
              <a:buFontTx/>
              <a:buChar char="-"/>
            </a:pPr>
            <a:r>
              <a:rPr lang="en-US" dirty="0"/>
              <a:t>Mark capital honestly in Asset Quality Review for rate hike + recession + house-price declines + decline in commercial real estate (CRE)</a:t>
            </a:r>
          </a:p>
          <a:p>
            <a:pPr lvl="2">
              <a:buFontTx/>
              <a:buChar char="-"/>
            </a:pPr>
            <a:r>
              <a:rPr lang="en-US" dirty="0"/>
              <a:t>Stress it for plausible losses and cross-check with independent metrics like </a:t>
            </a:r>
            <a:r>
              <a:rPr lang="en-US" dirty="0">
                <a:hlinkClick r:id="rId2"/>
              </a:rPr>
              <a:t>NYU Stern’s SRISK 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Get banks to raise capital or sell assets/franchise to more valuable banks</a:t>
            </a:r>
          </a:p>
          <a:p>
            <a:pPr lvl="1">
              <a:buFontTx/>
              <a:buChar char="-"/>
            </a:pPr>
            <a:r>
              <a:rPr lang="en-US" dirty="0"/>
              <a:t>If not raise it for them via government-funded (preferred) stakes in equity</a:t>
            </a:r>
          </a:p>
          <a:p>
            <a:pPr lvl="1">
              <a:buFontTx/>
              <a:buChar char="-"/>
            </a:pPr>
            <a:r>
              <a:rPr lang="en-US" dirty="0"/>
              <a:t>If done well, government funds might not be required as in 2009</a:t>
            </a:r>
          </a:p>
          <a:p>
            <a:endParaRPr lang="en-US" dirty="0"/>
          </a:p>
          <a:p>
            <a:r>
              <a:rPr lang="en-US" dirty="0"/>
              <a:t>Give some formulaic concession in marking-to-market (MTM) of assets based on truly stable, insured, retail deposit base of banks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70932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3DF32F-0321-FEBE-B196-F53806BDE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E71C86-26BA-2475-E2B0-894EC2D746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860B492-D9D8-0F1E-E319-1E2C0633E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1752600" cy="3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5E4A8D-96B2-E091-09D2-BBFE2FD6B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0743"/>
      </p:ext>
    </p:extLst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DBE5-3273-4908-A98C-D1C35E25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14288"/>
            <a:ext cx="10515600" cy="1325563"/>
          </a:xfrm>
        </p:spPr>
        <p:txBody>
          <a:bodyPr/>
          <a:lstStyle/>
          <a:p>
            <a:r>
              <a:rPr lang="en-US" dirty="0"/>
              <a:t>Regulatory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7C87E-3C26-433C-A857-C38A6F88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258883"/>
            <a:ext cx="11406188" cy="5489576"/>
          </a:xfrm>
        </p:spPr>
        <p:txBody>
          <a:bodyPr>
            <a:normAutofit/>
          </a:bodyPr>
          <a:lstStyle/>
          <a:p>
            <a:r>
              <a:rPr lang="en-US" dirty="0"/>
              <a:t>Robustness to the </a:t>
            </a:r>
            <a:r>
              <a:rPr lang="en-US" u="sng" dirty="0"/>
              <a:t>risk that risks will change</a:t>
            </a:r>
          </a:p>
          <a:p>
            <a:endParaRPr lang="en-US" dirty="0"/>
          </a:p>
          <a:p>
            <a:r>
              <a:rPr lang="en-US" dirty="0"/>
              <a:t>Does the stress test capture risks that are present and clear?</a:t>
            </a:r>
          </a:p>
          <a:p>
            <a:endParaRPr lang="en-US" dirty="0"/>
          </a:p>
          <a:p>
            <a:r>
              <a:rPr lang="en-US" dirty="0"/>
              <a:t>It is best to assume uninsured debts might be all due and payable 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Diagnosis: (Fragile) Deposit franchise vs Manufacturing tail risk / Carry trades ?</a:t>
            </a:r>
          </a:p>
          <a:p>
            <a:pPr lvl="1">
              <a:buFontTx/>
              <a:buChar char="-"/>
            </a:pPr>
            <a:r>
              <a:rPr lang="en-US" dirty="0"/>
              <a:t>Regulation should be robust to this model risk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Regardless of the diagnosis, safe to raise bank capital -&gt; lower uninsured deposits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Recognize the fiscal limits on deposit insurance, guarantees, the size of Fed’s put, etc.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60967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ADAC-76DC-4C23-848E-295F1287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97DC3-2263-4614-A7D9-65949F01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%" lnSpcReduction="20%"/>
          </a:bodyPr>
          <a:lstStyle/>
          <a:p>
            <a:pPr marL="571500" indent="-571500">
              <a:buAutoNum type="romanUcPeriod"/>
            </a:pPr>
            <a:r>
              <a:rPr lang="en-US" dirty="0"/>
              <a:t>Banks and Uninsured Deposits –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Role of Quantitative Easing (Chapters 1-2 and based on </a:t>
            </a:r>
            <a:r>
              <a:rPr lang="en-US" dirty="0">
                <a:hlinkClick r:id="rId2"/>
              </a:rPr>
              <a:t>“Liquidity Dependence and the Waxing and Waning of Central Bank Balance Sheets</a:t>
            </a:r>
            <a:r>
              <a:rPr lang="en-US" dirty="0"/>
              <a:t>”, by Viral V Acharya, Rahul Chauhan, Raghuram G </a:t>
            </a:r>
            <a:r>
              <a:rPr lang="en-US" dirty="0" err="1"/>
              <a:t>Rajan</a:t>
            </a:r>
            <a:r>
              <a:rPr lang="en-US" dirty="0"/>
              <a:t> and Sascha Steffen)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Earlier version “Liquidity Dependence: Why Shrinking Central Bank Balance Sheets is an Uphill Task”, presented at Jackson Hole Economic Symposium 2022)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II.    Banks, Uninsured Deposits and Interest-rate Risk –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Value of a Market Equity based Stagflation Stress-Test (Chapter 6)</a:t>
            </a:r>
          </a:p>
        </p:txBody>
      </p:sp>
    </p:spTree>
    <p:extLst>
      <p:ext uri="{BB962C8B-B14F-4D97-AF65-F5344CB8AC3E}">
        <p14:creationId xmlns:p14="http://schemas.microsoft.com/office/powerpoint/2010/main" val="248561591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FF9641-D43B-E51B-0464-FAF5FB971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360" y="316323"/>
            <a:ext cx="10048240" cy="533400"/>
          </a:xfrm>
        </p:spPr>
        <p:txBody>
          <a:bodyPr>
            <a:normAutofit fontScale="92.5%"/>
          </a:bodyPr>
          <a:lstStyle/>
          <a:p>
            <a:r>
              <a:rPr lang="en-US" dirty="0"/>
              <a:t>I. Leading example: SIVB deposits, quarterly net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31001-7ED5-CC01-34B8-5D7BF4A3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77" y="1131848"/>
            <a:ext cx="11815762" cy="5540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38B8E6-829B-46B1-92E8-DF6ECFEEF7FD}"/>
              </a:ext>
            </a:extLst>
          </p:cNvPr>
          <p:cNvSpPr txBox="1"/>
          <p:nvPr/>
        </p:nvSpPr>
        <p:spPr>
          <a:xfrm>
            <a:off x="3667791" y="3253667"/>
            <a:ext cx="334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ZLB + Quantitative Easing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136C1-C670-49B9-AC18-A11AFFFBA96D}"/>
              </a:ext>
            </a:extLst>
          </p:cNvPr>
          <p:cNvSpPr txBox="1"/>
          <p:nvPr/>
        </p:nvSpPr>
        <p:spPr>
          <a:xfrm>
            <a:off x="7013157" y="3997457"/>
            <a:ext cx="1739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Quantitative</a:t>
            </a:r>
          </a:p>
          <a:p>
            <a:pPr algn="ctr"/>
            <a:r>
              <a:rPr lang="en-US" sz="2400" dirty="0"/>
              <a:t>Tightening</a:t>
            </a:r>
          </a:p>
          <a:p>
            <a:pPr algn="ctr"/>
            <a:r>
              <a:rPr lang="en-US" sz="2400" dirty="0"/>
              <a:t>+ Rate Hikes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B36B3-C13A-42FE-B5B6-2F63AA374C1B}"/>
              </a:ext>
            </a:extLst>
          </p:cNvPr>
          <p:cNvSpPr txBox="1"/>
          <p:nvPr/>
        </p:nvSpPr>
        <p:spPr>
          <a:xfrm>
            <a:off x="9165883" y="1256239"/>
            <a:ext cx="2750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%"/>
                  </a:schemeClr>
                </a:solidFill>
              </a:rPr>
              <a:t>&gt; $100 billion</a:t>
            </a:r>
          </a:p>
          <a:p>
            <a:r>
              <a:rPr lang="en-US" sz="2400" dirty="0">
                <a:solidFill>
                  <a:schemeClr val="accent2">
                    <a:lumMod val="75%"/>
                  </a:schemeClr>
                </a:solidFill>
              </a:rPr>
              <a:t>increase in </a:t>
            </a:r>
          </a:p>
          <a:p>
            <a:r>
              <a:rPr lang="en-US" sz="2400" dirty="0">
                <a:solidFill>
                  <a:schemeClr val="accent2">
                    <a:lumMod val="75%"/>
                  </a:schemeClr>
                </a:solidFill>
              </a:rPr>
              <a:t>(uninsured) deposits</a:t>
            </a:r>
          </a:p>
        </p:txBody>
      </p:sp>
    </p:spTree>
    <p:extLst>
      <p:ext uri="{BB962C8B-B14F-4D97-AF65-F5344CB8AC3E}">
        <p14:creationId xmlns:p14="http://schemas.microsoft.com/office/powerpoint/2010/main" val="80576691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3F66C9-A95E-4862-BC06-741108D4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5B9-1230-4FC4-85A1-32C59A148A16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3A60A-41ED-4B47-8063-E79691DC7F0E}"/>
              </a:ext>
            </a:extLst>
          </p:cNvPr>
          <p:cNvSpPr txBox="1"/>
          <p:nvPr/>
        </p:nvSpPr>
        <p:spPr>
          <a:xfrm>
            <a:off x="6188070" y="4230091"/>
            <a:ext cx="334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ZLB + Quantitative Easing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5FF7-3B3A-4A8D-9643-D5CCD369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E0B06-736F-427A-A82F-282DB0770AEE}"/>
              </a:ext>
            </a:extLst>
          </p:cNvPr>
          <p:cNvSpPr txBox="1"/>
          <p:nvPr/>
        </p:nvSpPr>
        <p:spPr>
          <a:xfrm>
            <a:off x="9229690" y="2405269"/>
            <a:ext cx="1707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QT</a:t>
            </a:r>
          </a:p>
          <a:p>
            <a:pPr algn="ctr"/>
            <a:r>
              <a:rPr lang="en-US" sz="2400" dirty="0"/>
              <a:t>+ Rate Hikes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5B549-3229-41CC-AC40-23806456FDB3}"/>
              </a:ext>
            </a:extLst>
          </p:cNvPr>
          <p:cNvSpPr txBox="1"/>
          <p:nvPr/>
        </p:nvSpPr>
        <p:spPr>
          <a:xfrm>
            <a:off x="6258813" y="3606897"/>
            <a:ext cx="333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ZLB + Quantitative Easing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521CCF1-E7C3-4D56-86E6-E1E9A24A448F}"/>
              </a:ext>
            </a:extLst>
          </p:cNvPr>
          <p:cNvSpPr txBox="1">
            <a:spLocks/>
          </p:cNvSpPr>
          <p:nvPr/>
        </p:nvSpPr>
        <p:spPr>
          <a:xfrm>
            <a:off x="0" y="254847"/>
            <a:ext cx="1004824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%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Whitney Book"/>
              </a:rPr>
              <a:t>Not just SIVB … &gt; $3.5 trillion increase in </a:t>
            </a:r>
          </a:p>
          <a:p>
            <a:r>
              <a:rPr lang="en-US" sz="3200" dirty="0">
                <a:latin typeface="Whitney Book"/>
              </a:rPr>
              <a:t>Banking sector’s uninsured deposits</a:t>
            </a:r>
          </a:p>
        </p:txBody>
      </p:sp>
    </p:spTree>
    <p:extLst>
      <p:ext uri="{BB962C8B-B14F-4D97-AF65-F5344CB8AC3E}">
        <p14:creationId xmlns:p14="http://schemas.microsoft.com/office/powerpoint/2010/main" val="1393829519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273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QE associated with growth of Demandable Uninsured Bank Deposits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AF83E-4503-4187-88C9-D860F8E12209}"/>
              </a:ext>
            </a:extLst>
          </p:cNvPr>
          <p:cNvSpPr txBox="1"/>
          <p:nvPr/>
        </p:nvSpPr>
        <p:spPr>
          <a:xfrm>
            <a:off x="2497993" y="1074352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QE 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E6914-E7F6-46DE-8061-EDD020C5D840}"/>
              </a:ext>
            </a:extLst>
          </p:cNvPr>
          <p:cNvSpPr txBox="1"/>
          <p:nvPr/>
        </p:nvSpPr>
        <p:spPr>
          <a:xfrm>
            <a:off x="3580194" y="108676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QE 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7668D-2962-4300-B1BA-AC75E417D712}"/>
              </a:ext>
            </a:extLst>
          </p:cNvPr>
          <p:cNvSpPr txBox="1"/>
          <p:nvPr/>
        </p:nvSpPr>
        <p:spPr>
          <a:xfrm>
            <a:off x="4606752" y="1104197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QE III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FD7F7-844F-4788-A19E-E61C3723ECA6}"/>
              </a:ext>
            </a:extLst>
          </p:cNvPr>
          <p:cNvSpPr txBox="1"/>
          <p:nvPr/>
        </p:nvSpPr>
        <p:spPr>
          <a:xfrm>
            <a:off x="5866969" y="1092426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Post-QE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58399-2106-4E75-B6B8-1E5567760460}"/>
              </a:ext>
            </a:extLst>
          </p:cNvPr>
          <p:cNvSpPr txBox="1"/>
          <p:nvPr/>
        </p:nvSpPr>
        <p:spPr>
          <a:xfrm>
            <a:off x="7472616" y="1158262"/>
            <a:ext cx="598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QT 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DE35C-36B4-4282-B3FD-1CF1EA9DEBBD}"/>
              </a:ext>
            </a:extLst>
          </p:cNvPr>
          <p:cNvSpPr txBox="1"/>
          <p:nvPr/>
        </p:nvSpPr>
        <p:spPr>
          <a:xfrm>
            <a:off x="8334030" y="1117252"/>
            <a:ext cx="2062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Pandemic QE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F7F356-EDF7-4A77-8E4E-EF231660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5B9-1230-4FC4-85A1-32C59A148A16}" type="slidenum">
              <a:rPr lang="en-US" smtClean="0"/>
              <a:t>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FF1931-056A-045B-8B85-774C875DA3E4}"/>
              </a:ext>
            </a:extLst>
          </p:cNvPr>
          <p:cNvSpPr txBox="1"/>
          <p:nvPr/>
        </p:nvSpPr>
        <p:spPr>
          <a:xfrm>
            <a:off x="9796751" y="1123203"/>
            <a:ext cx="6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QT II</a:t>
            </a:r>
          </a:p>
        </p:txBody>
      </p:sp>
      <p:pic>
        <p:nvPicPr>
          <p:cNvPr id="12" name="Grafik 8">
            <a:extLst>
              <a:ext uri="{FF2B5EF4-FFF2-40B4-BE49-F238E27FC236}">
                <a16:creationId xmlns:a16="http://schemas.microsoft.com/office/drawing/2014/main" id="{12BA1C6A-ED1A-47E9-92B1-C55226FE34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456387"/>
            <a:ext cx="10448925" cy="53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32666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B1C9-DA25-E3B7-D7C5-62DFE43C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6" y="55563"/>
            <a:ext cx="11784806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Uninsured vs Insured Deposits during </a:t>
            </a:r>
            <a:br>
              <a:rPr lang="en-US" sz="3600" b="1" dirty="0"/>
            </a:br>
            <a:r>
              <a:rPr lang="en-US" sz="3600" b="1" dirty="0"/>
              <a:t>Pandemic: QE or Fiscal stimulus?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C0546A-7584-421D-97EC-F75F37CA8A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496" y="1309688"/>
            <a:ext cx="5854304" cy="530542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8B2C16-2D75-934D-A806-FA19B883DC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309688"/>
            <a:ext cx="5854303" cy="53054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5AF84-41ED-5A76-7D75-60D23426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5B9-1230-4FC4-85A1-32C59A148A16}" type="slidenum">
              <a:rPr lang="en-US" smtClean="0"/>
              <a:t>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243904-6EC1-4759-82A5-90DB1F9FFD03}"/>
              </a:ext>
            </a:extLst>
          </p:cNvPr>
          <p:cNvSpPr/>
          <p:nvPr/>
        </p:nvSpPr>
        <p:spPr>
          <a:xfrm>
            <a:off x="7326481" y="136525"/>
            <a:ext cx="3422400" cy="2697163"/>
          </a:xfrm>
          <a:prstGeom prst="ellipse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Insured deposits driven by fiscal stimulus, uninsured deposits by QE and stimulus</a:t>
            </a:r>
          </a:p>
        </p:txBody>
      </p:sp>
    </p:spTree>
    <p:extLst>
      <p:ext uri="{BB962C8B-B14F-4D97-AF65-F5344CB8AC3E}">
        <p14:creationId xmlns:p14="http://schemas.microsoft.com/office/powerpoint/2010/main" val="2008447694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0902-246B-4210-9905-2D042ECF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" y="0"/>
            <a:ext cx="11744325" cy="1325563"/>
          </a:xfrm>
        </p:spPr>
        <p:txBody>
          <a:bodyPr/>
          <a:lstStyle/>
          <a:p>
            <a:pPr algn="ctr"/>
            <a:r>
              <a:rPr lang="en-US" dirty="0"/>
              <a:t>A Key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E3D4A-85A4-4797-8A4C-B1ADAC501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29" y="1270810"/>
            <a:ext cx="11609343" cy="5530361"/>
          </a:xfrm>
        </p:spPr>
        <p:txBody>
          <a:bodyPr>
            <a:normAutofit/>
          </a:bodyPr>
          <a:lstStyle/>
          <a:p>
            <a:r>
              <a:rPr lang="en-US" dirty="0"/>
              <a:t>Unprecedented expansion of central bank balance sheets since the GFC</a:t>
            </a:r>
          </a:p>
          <a:p>
            <a:endParaRPr lang="en-US" dirty="0"/>
          </a:p>
          <a:p>
            <a:r>
              <a:rPr lang="en-US" dirty="0"/>
              <a:t>Such QE is not just an expansion of central bank balance sheets</a:t>
            </a:r>
          </a:p>
          <a:p>
            <a:pPr lvl="1"/>
            <a:endParaRPr lang="en-US" dirty="0"/>
          </a:p>
          <a:p>
            <a:r>
              <a:rPr lang="en-US" u="sng" dirty="0"/>
              <a:t>QE is typically also an expansion of commercial bank balance sheets, on the liability side via the growth of uninsured deposits</a:t>
            </a:r>
            <a:r>
              <a:rPr lang="en-US" dirty="0"/>
              <a:t> (see next slide)</a:t>
            </a:r>
            <a:endParaRPr lang="en-US" u="sng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25C06-A716-4BF2-8663-A5ECCF9E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5B9-1230-4FC4-85A1-32C59A148A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58377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277493" cy="1325563"/>
          </a:xfrm>
        </p:spPr>
        <p:txBody>
          <a:bodyPr/>
          <a:lstStyle/>
          <a:p>
            <a:pPr algn="ctr"/>
            <a:r>
              <a:rPr lang="en-US" dirty="0"/>
              <a:t>Typical QE: Purchase from public/non-banks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A5733-59A1-4E69-B384-349A238747E9}"/>
              </a:ext>
            </a:extLst>
          </p:cNvPr>
          <p:cNvSpPr txBox="1"/>
          <p:nvPr/>
        </p:nvSpPr>
        <p:spPr>
          <a:xfrm>
            <a:off x="349811" y="6102085"/>
            <a:ext cx="1149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“How the Fed Changes the Size of its Balance Sheet” (Leonard, Martin and Potter, </a:t>
            </a:r>
            <a:r>
              <a:rPr lang="en-US" i="1" dirty="0"/>
              <a:t>Liberty Street Economics, </a:t>
            </a:r>
            <a:r>
              <a:rPr lang="en-US" dirty="0"/>
              <a:t>2017)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238F7E-A06A-4C42-A120-34E8C7E23305}"/>
              </a:ext>
            </a:extLst>
          </p:cNvPr>
          <p:cNvSpPr/>
          <p:nvPr/>
        </p:nvSpPr>
        <p:spPr>
          <a:xfrm>
            <a:off x="9274343" y="1446245"/>
            <a:ext cx="2694096" cy="2497404"/>
          </a:xfrm>
          <a:prstGeom prst="ellipse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Bank balance sheets expand, financed with deposits (typically wholesale or uninsured)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76062" y="1869947"/>
          <a:ext cx="2739380" cy="1954560"/>
        </p:xfrm>
        <a:graphic>
          <a:graphicData uri="http://purl.oclc.org/ooxml/drawingml/table">
            <a:tbl>
              <a:tblPr firstRow="1" bandRow="1">
                <a:tableStyleId>{073A0DAA-6AF3-43AB-8588-CEC1D06C72B9}</a:tableStyleId>
              </a:tblPr>
              <a:tblGrid>
                <a:gridCol w="1369690">
                  <a:extLst>
                    <a:ext uri="{9D8B030D-6E8A-4147-A177-3AD203B41FA5}">
                      <a16:colId xmlns:a16="http://schemas.microsoft.com/office/drawing/2014/main" val="2262594484"/>
                    </a:ext>
                  </a:extLst>
                </a:gridCol>
                <a:gridCol w="1369690">
                  <a:extLst>
                    <a:ext uri="{9D8B030D-6E8A-4147-A177-3AD203B41FA5}">
                      <a16:colId xmlns:a16="http://schemas.microsoft.com/office/drawing/2014/main" val="352568832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FEDERAL RESERVE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40697"/>
                  </a:ext>
                </a:extLst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</a:rPr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</a:rPr>
                        <a:t>Liabilities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61239"/>
                  </a:ext>
                </a:extLst>
              </a:tr>
              <a:tr h="131369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Treasury</a:t>
                      </a:r>
                      <a:r>
                        <a:rPr lang="en-US" sz="1400" baseline="0%" dirty="0">
                          <a:solidFill>
                            <a:schemeClr val="tx1"/>
                          </a:solidFill>
                        </a:rPr>
                        <a:t> securities</a:t>
                      </a:r>
                    </a:p>
                    <a:p>
                      <a:endParaRPr lang="en-US" sz="1400" baseline="0%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Reserves held</a:t>
                      </a:r>
                      <a:r>
                        <a:rPr lang="en-US" sz="1400" baseline="0%" dirty="0">
                          <a:solidFill>
                            <a:schemeClr val="tx1"/>
                          </a:solidFill>
                        </a:rPr>
                        <a:t> by banks</a:t>
                      </a:r>
                    </a:p>
                    <a:p>
                      <a:endParaRPr lang="en-US" sz="1400" baseline="0%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%" dirty="0">
                          <a:solidFill>
                            <a:schemeClr val="tx1"/>
                          </a:solidFill>
                        </a:rPr>
                        <a:t>Cash held by the Treasury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3935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76062" y="4115904"/>
          <a:ext cx="2739380" cy="1954560"/>
        </p:xfrm>
        <a:graphic>
          <a:graphicData uri="http://purl.oclc.org/ooxml/drawingml/table">
            <a:tbl>
              <a:tblPr firstRow="1" bandRow="1">
                <a:tableStyleId>{073A0DAA-6AF3-43AB-8588-CEC1D06C72B9}</a:tableStyleId>
              </a:tblPr>
              <a:tblGrid>
                <a:gridCol w="1369690">
                  <a:extLst>
                    <a:ext uri="{9D8B030D-6E8A-4147-A177-3AD203B41FA5}">
                      <a16:colId xmlns:a16="http://schemas.microsoft.com/office/drawing/2014/main" val="2262594484"/>
                    </a:ext>
                  </a:extLst>
                </a:gridCol>
                <a:gridCol w="1369690">
                  <a:extLst>
                    <a:ext uri="{9D8B030D-6E8A-4147-A177-3AD203B41FA5}">
                      <a16:colId xmlns:a16="http://schemas.microsoft.com/office/drawing/2014/main" val="352568832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BANKING</a:t>
                      </a:r>
                      <a:r>
                        <a:rPr lang="en-US" sz="1400" baseline="0%" dirty="0"/>
                        <a:t> SECTOR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40697"/>
                  </a:ext>
                </a:extLst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</a:rPr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</a:rPr>
                        <a:t>Liabilities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61239"/>
                  </a:ext>
                </a:extLst>
              </a:tr>
              <a:tr h="131369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Treasury</a:t>
                      </a:r>
                      <a:r>
                        <a:rPr lang="en-US" sz="1400" baseline="0%" dirty="0">
                          <a:solidFill>
                            <a:schemeClr val="tx1"/>
                          </a:solidFill>
                        </a:rPr>
                        <a:t> securities</a:t>
                      </a:r>
                    </a:p>
                    <a:p>
                      <a:endParaRPr lang="en-US" sz="1400" baseline="0%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%" dirty="0">
                          <a:solidFill>
                            <a:schemeClr val="tx1"/>
                          </a:solidFill>
                        </a:rPr>
                        <a:t>Reserves at the Fed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Deposits</a:t>
                      </a:r>
                    </a:p>
                    <a:p>
                      <a:endParaRPr lang="en-US" sz="1400" baseline="0%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aseline="0%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%" dirty="0">
                          <a:solidFill>
                            <a:schemeClr val="tx1"/>
                          </a:solidFill>
                        </a:rPr>
                        <a:t>Capital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39358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408822" y="4115904"/>
          <a:ext cx="2739380" cy="1954560"/>
        </p:xfrm>
        <a:graphic>
          <a:graphicData uri="http://purl.oclc.org/ooxml/drawingml/table">
            <a:tbl>
              <a:tblPr firstRow="1" bandRow="1">
                <a:tableStyleId>{073A0DAA-6AF3-43AB-8588-CEC1D06C72B9}</a:tableStyleId>
              </a:tblPr>
              <a:tblGrid>
                <a:gridCol w="1369690">
                  <a:extLst>
                    <a:ext uri="{9D8B030D-6E8A-4147-A177-3AD203B41FA5}">
                      <a16:colId xmlns:a16="http://schemas.microsoft.com/office/drawing/2014/main" val="2262594484"/>
                    </a:ext>
                  </a:extLst>
                </a:gridCol>
                <a:gridCol w="1369690">
                  <a:extLst>
                    <a:ext uri="{9D8B030D-6E8A-4147-A177-3AD203B41FA5}">
                      <a16:colId xmlns:a16="http://schemas.microsoft.com/office/drawing/2014/main" val="352568832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40697"/>
                  </a:ext>
                </a:extLst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</a:rPr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</a:rPr>
                        <a:t>Liabilities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61239"/>
                  </a:ext>
                </a:extLst>
              </a:tr>
              <a:tr h="131369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Deposits</a:t>
                      </a:r>
                    </a:p>
                    <a:p>
                      <a:endParaRPr lang="en-US" sz="1400" baseline="0%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%" dirty="0">
                          <a:solidFill>
                            <a:schemeClr val="tx1"/>
                          </a:solidFill>
                        </a:rPr>
                        <a:t>Treasury securities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%" dirty="0">
                          <a:solidFill>
                            <a:schemeClr val="tx1"/>
                          </a:solidFill>
                        </a:rPr>
                        <a:t>Net worth</a:t>
                      </a:r>
                    </a:p>
                    <a:p>
                      <a:endParaRPr lang="en-US" sz="1400" baseline="0%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aseline="0%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aseline="0%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39358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02014" y="1284328"/>
            <a:ext cx="444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Initial Balance Sheet Conditions</a:t>
            </a:r>
            <a:endParaRPr lang="en-US" sz="1400" dirty="0">
              <a:latin typeface="Garamond" panose="02020404030301010803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341582" y="1989089"/>
          <a:ext cx="2739380" cy="1954560"/>
        </p:xfrm>
        <a:graphic>
          <a:graphicData uri="http://purl.oclc.org/ooxml/drawingml/table">
            <a:tbl>
              <a:tblPr firstRow="1" bandRow="1">
                <a:tableStyleId>{073A0DAA-6AF3-43AB-8588-CEC1D06C72B9}</a:tableStyleId>
              </a:tblPr>
              <a:tblGrid>
                <a:gridCol w="1369690">
                  <a:extLst>
                    <a:ext uri="{9D8B030D-6E8A-4147-A177-3AD203B41FA5}">
                      <a16:colId xmlns:a16="http://schemas.microsoft.com/office/drawing/2014/main" val="2262594484"/>
                    </a:ext>
                  </a:extLst>
                </a:gridCol>
                <a:gridCol w="1369690">
                  <a:extLst>
                    <a:ext uri="{9D8B030D-6E8A-4147-A177-3AD203B41FA5}">
                      <a16:colId xmlns:a16="http://schemas.microsoft.com/office/drawing/2014/main" val="352568832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FEDERAL RESERVE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40697"/>
                  </a:ext>
                </a:extLst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</a:rPr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</a:rPr>
                        <a:t>Liabilities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61239"/>
                  </a:ext>
                </a:extLst>
              </a:tr>
              <a:tr h="131369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Treasury</a:t>
                      </a:r>
                      <a:r>
                        <a:rPr lang="en-US" sz="1400" baseline="0%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 securities +$1</a:t>
                      </a:r>
                    </a:p>
                    <a:p>
                      <a:endParaRPr lang="en-US" sz="1400" baseline="0%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Reserves held</a:t>
                      </a:r>
                      <a:r>
                        <a:rPr lang="en-US" sz="1400" baseline="0%" dirty="0">
                          <a:solidFill>
                            <a:srgbClr val="C00000"/>
                          </a:solidFill>
                        </a:rPr>
                        <a:t> by banks +$1</a:t>
                      </a:r>
                    </a:p>
                    <a:p>
                      <a:endParaRPr lang="en-US" sz="1400" baseline="0%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%" dirty="0">
                          <a:solidFill>
                            <a:schemeClr val="tx1"/>
                          </a:solidFill>
                        </a:rPr>
                        <a:t>Cash held by the Treasury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39358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341582" y="4124898"/>
          <a:ext cx="2739380" cy="1954560"/>
        </p:xfrm>
        <a:graphic>
          <a:graphicData uri="http://purl.oclc.org/ooxml/drawingml/table">
            <a:tbl>
              <a:tblPr firstRow="1" bandRow="1">
                <a:tableStyleId>{073A0DAA-6AF3-43AB-8588-CEC1D06C72B9}</a:tableStyleId>
              </a:tblPr>
              <a:tblGrid>
                <a:gridCol w="1369690">
                  <a:extLst>
                    <a:ext uri="{9D8B030D-6E8A-4147-A177-3AD203B41FA5}">
                      <a16:colId xmlns:a16="http://schemas.microsoft.com/office/drawing/2014/main" val="2262594484"/>
                    </a:ext>
                  </a:extLst>
                </a:gridCol>
                <a:gridCol w="1369690">
                  <a:extLst>
                    <a:ext uri="{9D8B030D-6E8A-4147-A177-3AD203B41FA5}">
                      <a16:colId xmlns:a16="http://schemas.microsoft.com/office/drawing/2014/main" val="3525688329"/>
                    </a:ext>
                  </a:extLst>
                </a:gridCol>
              </a:tblGrid>
              <a:tr h="2430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BANKING</a:t>
                      </a:r>
                      <a:r>
                        <a:rPr lang="en-US" sz="1400" baseline="0%" dirty="0"/>
                        <a:t> SECTOR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40697"/>
                  </a:ext>
                </a:extLst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</a:rPr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</a:rPr>
                        <a:t>Liabilities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61239"/>
                  </a:ext>
                </a:extLst>
              </a:tr>
              <a:tr h="1313698">
                <a:tc>
                  <a:txBody>
                    <a:bodyPr/>
                    <a:lstStyle/>
                    <a:p>
                      <a:r>
                        <a:rPr lang="en-US" sz="1400" kern="1200" baseline="0%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Treasury securities</a:t>
                      </a:r>
                    </a:p>
                    <a:p>
                      <a:endParaRPr lang="en-US" sz="1400" kern="1200" baseline="0%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%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Reserves at the Fed +$1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%" dirty="0">
                          <a:solidFill>
                            <a:schemeClr val="accent4">
                              <a:lumMod val="75%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Deposits +$1</a:t>
                      </a:r>
                    </a:p>
                    <a:p>
                      <a:endParaRPr lang="en-US" sz="1400" kern="1200" baseline="0%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kern="1200" baseline="0%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%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39358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9274342" y="4124898"/>
          <a:ext cx="2739380" cy="1954560"/>
        </p:xfrm>
        <a:graphic>
          <a:graphicData uri="http://purl.oclc.org/ooxml/drawingml/table">
            <a:tbl>
              <a:tblPr firstRow="1" bandRow="1">
                <a:tableStyleId>{073A0DAA-6AF3-43AB-8588-CEC1D06C72B9}</a:tableStyleId>
              </a:tblPr>
              <a:tblGrid>
                <a:gridCol w="1369690">
                  <a:extLst>
                    <a:ext uri="{9D8B030D-6E8A-4147-A177-3AD203B41FA5}">
                      <a16:colId xmlns:a16="http://schemas.microsoft.com/office/drawing/2014/main" val="2262594484"/>
                    </a:ext>
                  </a:extLst>
                </a:gridCol>
                <a:gridCol w="1369690">
                  <a:extLst>
                    <a:ext uri="{9D8B030D-6E8A-4147-A177-3AD203B41FA5}">
                      <a16:colId xmlns:a16="http://schemas.microsoft.com/office/drawing/2014/main" val="352568832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40697"/>
                  </a:ext>
                </a:extLst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</a:rPr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</a:rPr>
                        <a:t>Liabilities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61239"/>
                  </a:ext>
                </a:extLst>
              </a:tr>
              <a:tr h="131369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>
                              <a:lumMod val="75%"/>
                            </a:schemeClr>
                          </a:solidFill>
                        </a:rPr>
                        <a:t>Deposits</a:t>
                      </a:r>
                      <a:r>
                        <a:rPr lang="en-US" sz="1400" baseline="0%" dirty="0">
                          <a:solidFill>
                            <a:schemeClr val="accent4">
                              <a:lumMod val="75%"/>
                            </a:schemeClr>
                          </a:solidFill>
                        </a:rPr>
                        <a:t> +$1</a:t>
                      </a:r>
                      <a:endParaRPr lang="en-US" sz="1400" dirty="0">
                        <a:solidFill>
                          <a:schemeClr val="accent4">
                            <a:lumMod val="75%"/>
                          </a:schemeClr>
                        </a:solidFill>
                      </a:endParaRPr>
                    </a:p>
                    <a:p>
                      <a:endParaRPr lang="en-US" sz="1400" baseline="0%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%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Treasury securities -$1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%" dirty="0">
                          <a:solidFill>
                            <a:schemeClr val="tx1"/>
                          </a:solidFill>
                        </a:rPr>
                        <a:t>Net worth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3935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341582" y="1191929"/>
            <a:ext cx="444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The Fed Purchases Assets from the Public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Balance Sheet Effects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56C945-02A1-4281-B5FD-602D5A11F623}"/>
              </a:ext>
            </a:extLst>
          </p:cNvPr>
          <p:cNvCxnSpPr>
            <a:cxnSpLocks/>
          </p:cNvCxnSpPr>
          <p:nvPr/>
        </p:nvCxnSpPr>
        <p:spPr>
          <a:xfrm flipH="1">
            <a:off x="8654870" y="3289161"/>
            <a:ext cx="1000281" cy="1556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5CCB4-0948-4EEB-949F-9A475B36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5B9-1230-4FC4-85A1-32C59A148A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73572"/>
      </p:ext>
    </p:extLst>
  </p:cSld>
  <p:clrMapOvr>
    <a:masterClrMapping/>
  </p:clrMapOvr>
</p:sld>
</file>

<file path=ppt/theme/theme1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E489F4BDE3042ACD124BD4FD24DE9" ma:contentTypeVersion="17" ma:contentTypeDescription="Crée un document." ma:contentTypeScope="" ma:versionID="e1e5583886181dad77594ea1434ba803">
  <xsd:schema xmlns:xsd="http://www.w3.org/2001/XMLSchema" xmlns:xs="http://www.w3.org/2001/XMLSchema" xmlns:p="http://schemas.microsoft.com/office/2006/metadata/properties" xmlns:ns2="e0bef17e-8b79-4b20-8659-5b99a3c9bf89" xmlns:ns3="918eff26-beb4-44cb-ac1f-056bf469e022" targetNamespace="http://schemas.microsoft.com/office/2006/metadata/properties" ma:root="true" ma:fieldsID="5eafd22f96aeb7a92330101650f6fc1b" ns2:_="" ns3:_="">
    <xsd:import namespace="e0bef17e-8b79-4b20-8659-5b99a3c9bf89"/>
    <xsd:import namespace="918eff26-beb4-44cb-ac1f-056bf469e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ef17e-8b79-4b20-8659-5b99a3c9b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2a965b8-7e3a-4953-ac03-98e00477c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eff26-beb4-44cb-ac1f-056bf469e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2f91df8-93d9-4d9a-ac06-a990dc9e4127}" ma:internalName="TaxCatchAll" ma:showField="CatchAllData" ma:web="918eff26-beb4-44cb-ac1f-056bf469e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C9C3C1-0022-4096-A553-23A358B9B0FE}"/>
</file>

<file path=customXml/itemProps2.xml><?xml version="1.0" encoding="utf-8"?>
<ds:datastoreItem xmlns:ds="http://schemas.openxmlformats.org/officeDocument/2006/customXml" ds:itemID="{08397433-A890-4E1D-84C6-4083FE382E93}"/>
</file>

<file path=docProps/app.xml><?xml version="1.0" encoding="utf-8"?>
<Properties xmlns="http://purl.oclc.org/ooxml/officeDocument/extendedProperties" xmlns:vt="http://purl.oclc.org/ooxml/officeDocument/docPropsVTypes">
  <TotalTime>953</TotalTime>
  <Words>1585</Words>
  <Application>Microsoft Office PowerPoint</Application>
  <PresentationFormat>Widescreen</PresentationFormat>
  <Paragraphs>290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Garamond</vt:lpstr>
      <vt:lpstr>Whitney Book</vt:lpstr>
      <vt:lpstr>Office Theme</vt:lpstr>
      <vt:lpstr>Lessons Learned from the Recent US (and European) Banking Stress</vt:lpstr>
      <vt:lpstr>PowerPoint Presentation</vt:lpstr>
      <vt:lpstr>Outline of the talk</vt:lpstr>
      <vt:lpstr>PowerPoint Presentation</vt:lpstr>
      <vt:lpstr>PowerPoint Presentation</vt:lpstr>
      <vt:lpstr>QE associated with growth of Demandable Uninsured Bank Deposits</vt:lpstr>
      <vt:lpstr>Uninsured vs Insured Deposits during  Pandemic: QE or Fiscal stimulus?</vt:lpstr>
      <vt:lpstr>A Key Insight</vt:lpstr>
      <vt:lpstr>Typical QE: Purchase from public/non-banks</vt:lpstr>
      <vt:lpstr>II. Market-equity based stress test: SRISK  vs〖   SRISK〗_unins</vt:lpstr>
      <vt:lpstr>Time series of 〖SRISK〗_unins/QuasiMV</vt:lpstr>
      <vt:lpstr>Time series of 〖SRISK〗_unins/QuasiMV</vt:lpstr>
      <vt:lpstr>Bin-Scatterplot of Stressed Leverage Ratio 2 (as of 31 Oct 2022) By Price Change (Nov 2022 ~Mar 2023)</vt:lpstr>
      <vt:lpstr>Price Change Regression Table</vt:lpstr>
      <vt:lpstr>Europe (CS): Pay attention to Market Equity!</vt:lpstr>
      <vt:lpstr>So what should be done with banks now? </vt:lpstr>
      <vt:lpstr>PowerPoint Presentation</vt:lpstr>
      <vt:lpstr>PowerPoint Presentation</vt:lpstr>
      <vt:lpstr>The Case for a Stagflation Stress Test</vt:lpstr>
      <vt:lpstr>Regulatory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Liquidity Dependence and the Waxing and Waning of Central Bank Balance Sheets</dc:title>
  <dc:creator>Rahul Singh Chauhan</dc:creator>
  <cp:lastModifiedBy>Viral Acharya</cp:lastModifiedBy>
  <cp:revision>77</cp:revision>
  <dcterms:created xsi:type="dcterms:W3CDTF">2023-06-10T19:41:13Z</dcterms:created>
  <dcterms:modified xsi:type="dcterms:W3CDTF">2023-09-24T18:18:06Z</dcterms:modified>
</cp:coreProperties>
</file>