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drawings/drawing1.xml" ContentType="application/vnd.openxmlformats-officedocument.drawingml.chartshapes+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3"/>
  </p:notesMasterIdLst>
  <p:sldIdLst>
    <p:sldId id="256" r:id="rId2"/>
    <p:sldId id="264" r:id="rId3"/>
    <p:sldId id="279" r:id="rId4"/>
    <p:sldId id="261" r:id="rId5"/>
    <p:sldId id="282" r:id="rId6"/>
    <p:sldId id="280" r:id="rId7"/>
    <p:sldId id="281" r:id="rId8"/>
    <p:sldId id="265" r:id="rId9"/>
    <p:sldId id="278" r:id="rId10"/>
    <p:sldId id="263" r:id="rId11"/>
    <p:sldId id="262" r:id="rId12"/>
    <p:sldId id="283" r:id="rId13"/>
    <p:sldId id="267" r:id="rId14"/>
    <p:sldId id="284" r:id="rId15"/>
    <p:sldId id="285" r:id="rId16"/>
    <p:sldId id="270" r:id="rId17"/>
    <p:sldId id="286" r:id="rId18"/>
    <p:sldId id="287" r:id="rId19"/>
    <p:sldId id="277"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7" autoAdjust="0"/>
    <p:restoredTop sz="94660"/>
  </p:normalViewPr>
  <p:slideViewPr>
    <p:cSldViewPr snapToGrid="0">
      <p:cViewPr varScale="1">
        <p:scale>
          <a:sx n="116" d="100"/>
          <a:sy n="116" d="100"/>
        </p:scale>
        <p:origin x="102" y="4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kimse\OneDrive\Desktop\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418417664421534E-2"/>
          <c:y val="0.18425967553403297"/>
          <c:w val="0.89138132483161514"/>
          <c:h val="0.65708083390065641"/>
        </c:manualLayout>
      </c:layout>
      <c:barChart>
        <c:barDir val="col"/>
        <c:grouping val="stacked"/>
        <c:varyColors val="0"/>
        <c:ser>
          <c:idx val="0"/>
          <c:order val="0"/>
          <c:tx>
            <c:strRef>
              <c:f>Data!$C$7</c:f>
              <c:strCache>
                <c:ptCount val="1"/>
                <c:pt idx="0">
                  <c:v>Available-for-Sale Securities</c:v>
                </c:pt>
              </c:strCache>
            </c:strRef>
          </c:tx>
          <c:spPr>
            <a:solidFill>
              <a:srgbClr val="99CCFF"/>
            </a:solidFill>
            <a:ln w="12700">
              <a:noFill/>
              <a:prstDash val="solid"/>
            </a:ln>
          </c:spPr>
          <c:invertIfNegative val="0"/>
          <c:cat>
            <c:numRef>
              <c:f>Data!$A$25:$A$68</c:f>
              <c:numCache>
                <c:formatCode>General</c:formatCode>
                <c:ptCount val="44"/>
                <c:pt idx="0">
                  <c:v>2012</c:v>
                </c:pt>
                <c:pt idx="1">
                  <c:v>2012</c:v>
                </c:pt>
                <c:pt idx="2">
                  <c:v>2012</c:v>
                </c:pt>
                <c:pt idx="3">
                  <c:v>2012</c:v>
                </c:pt>
                <c:pt idx="4">
                  <c:v>2013</c:v>
                </c:pt>
                <c:pt idx="5">
                  <c:v>2013</c:v>
                </c:pt>
                <c:pt idx="6">
                  <c:v>2013</c:v>
                </c:pt>
                <c:pt idx="7">
                  <c:v>2013</c:v>
                </c:pt>
                <c:pt idx="8">
                  <c:v>2014</c:v>
                </c:pt>
                <c:pt idx="9">
                  <c:v>2014</c:v>
                </c:pt>
                <c:pt idx="10">
                  <c:v>2014</c:v>
                </c:pt>
                <c:pt idx="11">
                  <c:v>2014</c:v>
                </c:pt>
                <c:pt idx="12">
                  <c:v>2015</c:v>
                </c:pt>
                <c:pt idx="13">
                  <c:v>2015</c:v>
                </c:pt>
                <c:pt idx="14">
                  <c:v>2015</c:v>
                </c:pt>
                <c:pt idx="15">
                  <c:v>2015</c:v>
                </c:pt>
                <c:pt idx="16">
                  <c:v>2016</c:v>
                </c:pt>
                <c:pt idx="17">
                  <c:v>2016</c:v>
                </c:pt>
                <c:pt idx="18">
                  <c:v>2016</c:v>
                </c:pt>
                <c:pt idx="19">
                  <c:v>2016</c:v>
                </c:pt>
                <c:pt idx="20">
                  <c:v>2017</c:v>
                </c:pt>
                <c:pt idx="21">
                  <c:v>2017</c:v>
                </c:pt>
                <c:pt idx="22">
                  <c:v>2017</c:v>
                </c:pt>
                <c:pt idx="23">
                  <c:v>2017</c:v>
                </c:pt>
                <c:pt idx="24">
                  <c:v>2018</c:v>
                </c:pt>
                <c:pt idx="25">
                  <c:v>2018</c:v>
                </c:pt>
                <c:pt idx="26">
                  <c:v>2018</c:v>
                </c:pt>
                <c:pt idx="27">
                  <c:v>2018</c:v>
                </c:pt>
                <c:pt idx="28">
                  <c:v>2019</c:v>
                </c:pt>
                <c:pt idx="29">
                  <c:v>2019</c:v>
                </c:pt>
                <c:pt idx="30">
                  <c:v>2019</c:v>
                </c:pt>
                <c:pt idx="31">
                  <c:v>2019</c:v>
                </c:pt>
                <c:pt idx="32">
                  <c:v>2020</c:v>
                </c:pt>
                <c:pt idx="33">
                  <c:v>2020</c:v>
                </c:pt>
                <c:pt idx="34">
                  <c:v>2020</c:v>
                </c:pt>
                <c:pt idx="35">
                  <c:v>2020</c:v>
                </c:pt>
                <c:pt idx="36">
                  <c:v>2021</c:v>
                </c:pt>
                <c:pt idx="37">
                  <c:v>2021</c:v>
                </c:pt>
                <c:pt idx="38">
                  <c:v>2021</c:v>
                </c:pt>
                <c:pt idx="39">
                  <c:v>2021</c:v>
                </c:pt>
                <c:pt idx="40">
                  <c:v>2022</c:v>
                </c:pt>
                <c:pt idx="41">
                  <c:v>2022</c:v>
                </c:pt>
                <c:pt idx="42">
                  <c:v>2022</c:v>
                </c:pt>
                <c:pt idx="43">
                  <c:v>2022</c:v>
                </c:pt>
              </c:numCache>
            </c:numRef>
          </c:cat>
          <c:val>
            <c:numRef>
              <c:f>Data!$C$25:$C$68</c:f>
              <c:numCache>
                <c:formatCode>0.00</c:formatCode>
                <c:ptCount val="44"/>
                <c:pt idx="0">
                  <c:v>47.438594000000002</c:v>
                </c:pt>
                <c:pt idx="1">
                  <c:v>54.430042999999998</c:v>
                </c:pt>
                <c:pt idx="2">
                  <c:v>73.152692999999999</c:v>
                </c:pt>
                <c:pt idx="3">
                  <c:v>65.536592999999996</c:v>
                </c:pt>
                <c:pt idx="4">
                  <c:v>57.379432000000001</c:v>
                </c:pt>
                <c:pt idx="5">
                  <c:v>6.2632120000000002</c:v>
                </c:pt>
                <c:pt idx="6">
                  <c:v>5.5264749999999996</c:v>
                </c:pt>
                <c:pt idx="7">
                  <c:v>-9.0017600000000009</c:v>
                </c:pt>
                <c:pt idx="8">
                  <c:v>5.0279600000000002</c:v>
                </c:pt>
                <c:pt idx="9">
                  <c:v>25.032917000000001</c:v>
                </c:pt>
                <c:pt idx="10">
                  <c:v>18.845687999999999</c:v>
                </c:pt>
                <c:pt idx="11">
                  <c:v>27.443079000000001</c:v>
                </c:pt>
                <c:pt idx="12">
                  <c:v>36.511347999999998</c:v>
                </c:pt>
                <c:pt idx="13">
                  <c:v>15.706191</c:v>
                </c:pt>
                <c:pt idx="14">
                  <c:v>22.827836999999999</c:v>
                </c:pt>
                <c:pt idx="15">
                  <c:v>5.4732440000000002</c:v>
                </c:pt>
                <c:pt idx="16">
                  <c:v>28.896018000000002</c:v>
                </c:pt>
                <c:pt idx="17">
                  <c:v>43.543159000000003</c:v>
                </c:pt>
                <c:pt idx="18">
                  <c:v>38.568218999999999</c:v>
                </c:pt>
                <c:pt idx="19">
                  <c:v>-13.900662000000001</c:v>
                </c:pt>
                <c:pt idx="20">
                  <c:v>-8.8435159999999993</c:v>
                </c:pt>
                <c:pt idx="21">
                  <c:v>1.9542660000000001</c:v>
                </c:pt>
                <c:pt idx="22">
                  <c:v>4.5747080000000002</c:v>
                </c:pt>
                <c:pt idx="23">
                  <c:v>-6.1245969999999996</c:v>
                </c:pt>
                <c:pt idx="24">
                  <c:v>-34.255434000000001</c:v>
                </c:pt>
                <c:pt idx="25">
                  <c:v>-40.227879999999999</c:v>
                </c:pt>
                <c:pt idx="26">
                  <c:v>-51.542926999999999</c:v>
                </c:pt>
                <c:pt idx="27">
                  <c:v>-28.730252</c:v>
                </c:pt>
                <c:pt idx="28">
                  <c:v>-2.6401289999999999</c:v>
                </c:pt>
                <c:pt idx="29">
                  <c:v>22.399927999999999</c:v>
                </c:pt>
                <c:pt idx="30">
                  <c:v>32.399442999999998</c:v>
                </c:pt>
                <c:pt idx="31">
                  <c:v>27.532254999999999</c:v>
                </c:pt>
                <c:pt idx="32">
                  <c:v>69.285285000000002</c:v>
                </c:pt>
                <c:pt idx="33">
                  <c:v>90.588801000000004</c:v>
                </c:pt>
                <c:pt idx="34">
                  <c:v>87.434027999999998</c:v>
                </c:pt>
                <c:pt idx="35">
                  <c:v>83.735158999999996</c:v>
                </c:pt>
                <c:pt idx="36">
                  <c:v>28.019459000000001</c:v>
                </c:pt>
                <c:pt idx="37">
                  <c:v>40.373497</c:v>
                </c:pt>
                <c:pt idx="38">
                  <c:v>27.078125</c:v>
                </c:pt>
                <c:pt idx="39">
                  <c:v>2.06012</c:v>
                </c:pt>
                <c:pt idx="40">
                  <c:v>-152.15023600000001</c:v>
                </c:pt>
                <c:pt idx="41">
                  <c:v>-227.930014</c:v>
                </c:pt>
                <c:pt idx="42">
                  <c:v>-321.44829900000002</c:v>
                </c:pt>
                <c:pt idx="43">
                  <c:v>-279.52981</c:v>
                </c:pt>
              </c:numCache>
            </c:numRef>
          </c:val>
          <c:extLst>
            <c:ext xmlns:c16="http://schemas.microsoft.com/office/drawing/2014/chart" uri="{C3380CC4-5D6E-409C-BE32-E72D297353CC}">
              <c16:uniqueId val="{00000000-1A71-4F89-B28B-782872CF0901}"/>
            </c:ext>
          </c:extLst>
        </c:ser>
        <c:ser>
          <c:idx val="1"/>
          <c:order val="1"/>
          <c:tx>
            <c:strRef>
              <c:f>Data!$D$7</c:f>
              <c:strCache>
                <c:ptCount val="1"/>
                <c:pt idx="0">
                  <c:v>Held-to-Maturity Securities</c:v>
                </c:pt>
              </c:strCache>
            </c:strRef>
          </c:tx>
          <c:spPr>
            <a:solidFill>
              <a:srgbClr val="004B8D"/>
            </a:solidFill>
            <a:ln w="12700">
              <a:noFill/>
              <a:prstDash val="solid"/>
            </a:ln>
          </c:spPr>
          <c:invertIfNegative val="0"/>
          <c:cat>
            <c:numRef>
              <c:f>Data!$A$25:$A$68</c:f>
              <c:numCache>
                <c:formatCode>General</c:formatCode>
                <c:ptCount val="44"/>
                <c:pt idx="0">
                  <c:v>2012</c:v>
                </c:pt>
                <c:pt idx="1">
                  <c:v>2012</c:v>
                </c:pt>
                <c:pt idx="2">
                  <c:v>2012</c:v>
                </c:pt>
                <c:pt idx="3">
                  <c:v>2012</c:v>
                </c:pt>
                <c:pt idx="4">
                  <c:v>2013</c:v>
                </c:pt>
                <c:pt idx="5">
                  <c:v>2013</c:v>
                </c:pt>
                <c:pt idx="6">
                  <c:v>2013</c:v>
                </c:pt>
                <c:pt idx="7">
                  <c:v>2013</c:v>
                </c:pt>
                <c:pt idx="8">
                  <c:v>2014</c:v>
                </c:pt>
                <c:pt idx="9">
                  <c:v>2014</c:v>
                </c:pt>
                <c:pt idx="10">
                  <c:v>2014</c:v>
                </c:pt>
                <c:pt idx="11">
                  <c:v>2014</c:v>
                </c:pt>
                <c:pt idx="12">
                  <c:v>2015</c:v>
                </c:pt>
                <c:pt idx="13">
                  <c:v>2015</c:v>
                </c:pt>
                <c:pt idx="14">
                  <c:v>2015</c:v>
                </c:pt>
                <c:pt idx="15">
                  <c:v>2015</c:v>
                </c:pt>
                <c:pt idx="16">
                  <c:v>2016</c:v>
                </c:pt>
                <c:pt idx="17">
                  <c:v>2016</c:v>
                </c:pt>
                <c:pt idx="18">
                  <c:v>2016</c:v>
                </c:pt>
                <c:pt idx="19">
                  <c:v>2016</c:v>
                </c:pt>
                <c:pt idx="20">
                  <c:v>2017</c:v>
                </c:pt>
                <c:pt idx="21">
                  <c:v>2017</c:v>
                </c:pt>
                <c:pt idx="22">
                  <c:v>2017</c:v>
                </c:pt>
                <c:pt idx="23">
                  <c:v>2017</c:v>
                </c:pt>
                <c:pt idx="24">
                  <c:v>2018</c:v>
                </c:pt>
                <c:pt idx="25">
                  <c:v>2018</c:v>
                </c:pt>
                <c:pt idx="26">
                  <c:v>2018</c:v>
                </c:pt>
                <c:pt idx="27">
                  <c:v>2018</c:v>
                </c:pt>
                <c:pt idx="28">
                  <c:v>2019</c:v>
                </c:pt>
                <c:pt idx="29">
                  <c:v>2019</c:v>
                </c:pt>
                <c:pt idx="30">
                  <c:v>2019</c:v>
                </c:pt>
                <c:pt idx="31">
                  <c:v>2019</c:v>
                </c:pt>
                <c:pt idx="32">
                  <c:v>2020</c:v>
                </c:pt>
                <c:pt idx="33">
                  <c:v>2020</c:v>
                </c:pt>
                <c:pt idx="34">
                  <c:v>2020</c:v>
                </c:pt>
                <c:pt idx="35">
                  <c:v>2020</c:v>
                </c:pt>
                <c:pt idx="36">
                  <c:v>2021</c:v>
                </c:pt>
                <c:pt idx="37">
                  <c:v>2021</c:v>
                </c:pt>
                <c:pt idx="38">
                  <c:v>2021</c:v>
                </c:pt>
                <c:pt idx="39">
                  <c:v>2021</c:v>
                </c:pt>
                <c:pt idx="40">
                  <c:v>2022</c:v>
                </c:pt>
                <c:pt idx="41">
                  <c:v>2022</c:v>
                </c:pt>
                <c:pt idx="42">
                  <c:v>2022</c:v>
                </c:pt>
                <c:pt idx="43">
                  <c:v>2022</c:v>
                </c:pt>
              </c:numCache>
            </c:numRef>
          </c:cat>
          <c:val>
            <c:numRef>
              <c:f>Data!$D$25:$D$68</c:f>
              <c:numCache>
                <c:formatCode>0.00</c:formatCode>
                <c:ptCount val="44"/>
                <c:pt idx="0">
                  <c:v>5.312195</c:v>
                </c:pt>
                <c:pt idx="1">
                  <c:v>6.8613200000000001</c:v>
                </c:pt>
                <c:pt idx="2">
                  <c:v>8.870025</c:v>
                </c:pt>
                <c:pt idx="3">
                  <c:v>8.0647009999999995</c:v>
                </c:pt>
                <c:pt idx="4">
                  <c:v>6.0788909999999996</c:v>
                </c:pt>
                <c:pt idx="5">
                  <c:v>-3.615618</c:v>
                </c:pt>
                <c:pt idx="6">
                  <c:v>-3.646242</c:v>
                </c:pt>
                <c:pt idx="7">
                  <c:v>-8.2272780000000001</c:v>
                </c:pt>
                <c:pt idx="8">
                  <c:v>-2.9822199999999999</c:v>
                </c:pt>
                <c:pt idx="9">
                  <c:v>4.1278480000000002</c:v>
                </c:pt>
                <c:pt idx="10">
                  <c:v>2.500807</c:v>
                </c:pt>
                <c:pt idx="11">
                  <c:v>8.6548339999999993</c:v>
                </c:pt>
                <c:pt idx="12">
                  <c:v>13.391145</c:v>
                </c:pt>
                <c:pt idx="13">
                  <c:v>4.117915</c:v>
                </c:pt>
                <c:pt idx="14">
                  <c:v>10.748122</c:v>
                </c:pt>
                <c:pt idx="15">
                  <c:v>3.8828830000000001</c:v>
                </c:pt>
                <c:pt idx="16">
                  <c:v>16.389624999999999</c:v>
                </c:pt>
                <c:pt idx="17">
                  <c:v>23.637647999999999</c:v>
                </c:pt>
                <c:pt idx="18">
                  <c:v>20.855022999999999</c:v>
                </c:pt>
                <c:pt idx="19">
                  <c:v>-5.6402130000000001</c:v>
                </c:pt>
                <c:pt idx="20">
                  <c:v>-4.8807130000000001</c:v>
                </c:pt>
                <c:pt idx="21">
                  <c:v>-0.27770699999999998</c:v>
                </c:pt>
                <c:pt idx="22">
                  <c:v>1.0595049999999999</c:v>
                </c:pt>
                <c:pt idx="23">
                  <c:v>-4.053102</c:v>
                </c:pt>
                <c:pt idx="24">
                  <c:v>-20.831344000000001</c:v>
                </c:pt>
                <c:pt idx="25">
                  <c:v>-26.196766</c:v>
                </c:pt>
                <c:pt idx="26">
                  <c:v>-32.737931000000003</c:v>
                </c:pt>
                <c:pt idx="27">
                  <c:v>-17.713131000000001</c:v>
                </c:pt>
                <c:pt idx="28">
                  <c:v>-2.3164739999999999</c:v>
                </c:pt>
                <c:pt idx="29">
                  <c:v>13.036984</c:v>
                </c:pt>
                <c:pt idx="30">
                  <c:v>20.610923</c:v>
                </c:pt>
                <c:pt idx="31">
                  <c:v>16.656745000000001</c:v>
                </c:pt>
                <c:pt idx="32">
                  <c:v>35.006832000000003</c:v>
                </c:pt>
                <c:pt idx="33">
                  <c:v>39.314461999999999</c:v>
                </c:pt>
                <c:pt idx="34">
                  <c:v>36.793519000000003</c:v>
                </c:pt>
                <c:pt idx="35">
                  <c:v>35.986252999999998</c:v>
                </c:pt>
                <c:pt idx="36">
                  <c:v>0.83083300000000004</c:v>
                </c:pt>
                <c:pt idx="37">
                  <c:v>11.311933</c:v>
                </c:pt>
                <c:pt idx="38">
                  <c:v>2.2928120000000001</c:v>
                </c:pt>
                <c:pt idx="39">
                  <c:v>-9.9895569999999996</c:v>
                </c:pt>
                <c:pt idx="40">
                  <c:v>-141.534873</c:v>
                </c:pt>
                <c:pt idx="41">
                  <c:v>-241.78642199999999</c:v>
                </c:pt>
                <c:pt idx="42">
                  <c:v>-368.41813400000001</c:v>
                </c:pt>
                <c:pt idx="43">
                  <c:v>-340.87409600000001</c:v>
                </c:pt>
              </c:numCache>
            </c:numRef>
          </c:val>
          <c:extLst>
            <c:ext xmlns:c16="http://schemas.microsoft.com/office/drawing/2014/chart" uri="{C3380CC4-5D6E-409C-BE32-E72D297353CC}">
              <c16:uniqueId val="{00000001-1A71-4F89-B28B-782872CF0901}"/>
            </c:ext>
          </c:extLst>
        </c:ser>
        <c:dLbls>
          <c:showLegendKey val="0"/>
          <c:showVal val="0"/>
          <c:showCatName val="0"/>
          <c:showSerName val="0"/>
          <c:showPercent val="0"/>
          <c:showBubbleSize val="0"/>
        </c:dLbls>
        <c:gapWidth val="20"/>
        <c:overlap val="100"/>
        <c:axId val="62824832"/>
        <c:axId val="62826368"/>
      </c:barChart>
      <c:catAx>
        <c:axId val="62824832"/>
        <c:scaling>
          <c:orientation val="minMax"/>
        </c:scaling>
        <c:delete val="0"/>
        <c:axPos val="b"/>
        <c:majorGridlines>
          <c:spPr>
            <a:ln w="15875">
              <a:solidFill>
                <a:schemeClr val="bg1">
                  <a:lumMod val="85000"/>
                </a:schemeClr>
              </a:solidFill>
            </a:ln>
          </c:spPr>
        </c:majorGridlines>
        <c:numFmt formatCode="General" sourceLinked="1"/>
        <c:majorTickMark val="out"/>
        <c:minorTickMark val="none"/>
        <c:tickLblPos val="low"/>
        <c:spPr>
          <a:ln w="3175">
            <a:solidFill>
              <a:srgbClr val="000000"/>
            </a:solidFill>
            <a:prstDash val="solid"/>
          </a:ln>
        </c:spPr>
        <c:txPr>
          <a:bodyPr rot="0" vert="horz"/>
          <a:lstStyle/>
          <a:p>
            <a:pPr>
              <a:defRPr sz="1400"/>
            </a:pPr>
            <a:endParaRPr lang="en-US"/>
          </a:p>
        </c:txPr>
        <c:crossAx val="62826368"/>
        <c:crossesAt val="0"/>
        <c:auto val="1"/>
        <c:lblAlgn val="ctr"/>
        <c:lblOffset val="0"/>
        <c:tickLblSkip val="4"/>
        <c:tickMarkSkip val="4"/>
        <c:noMultiLvlLbl val="0"/>
      </c:catAx>
      <c:valAx>
        <c:axId val="62826368"/>
        <c:scaling>
          <c:orientation val="minMax"/>
          <c:max val="150"/>
          <c:min val="-750"/>
        </c:scaling>
        <c:delete val="0"/>
        <c:axPos val="l"/>
        <c:numFmt formatCode="#,##0" sourceLinked="0"/>
        <c:majorTickMark val="out"/>
        <c:minorTickMark val="none"/>
        <c:tickLblPos val="nextTo"/>
        <c:spPr>
          <a:ln w="3175">
            <a:solidFill>
              <a:srgbClr val="000000"/>
            </a:solidFill>
            <a:prstDash val="solid"/>
          </a:ln>
        </c:spPr>
        <c:txPr>
          <a:bodyPr rot="0" vert="horz"/>
          <a:lstStyle/>
          <a:p>
            <a:pPr>
              <a:defRPr sz="1200"/>
            </a:pPr>
            <a:endParaRPr lang="en-US"/>
          </a:p>
        </c:txPr>
        <c:crossAx val="62824832"/>
        <c:crosses val="autoZero"/>
        <c:crossBetween val="between"/>
        <c:majorUnit val="75"/>
      </c:valAx>
      <c:spPr>
        <a:noFill/>
        <a:ln w="25400">
          <a:noFill/>
        </a:ln>
      </c:spPr>
    </c:plotArea>
    <c:legend>
      <c:legendPos val="r"/>
      <c:layout>
        <c:manualLayout>
          <c:xMode val="edge"/>
          <c:yMode val="edge"/>
          <c:x val="0.17473859607726613"/>
          <c:y val="9.2226090009548151E-2"/>
          <c:w val="0.67505175060664591"/>
          <c:h val="8.6692271133318774E-2"/>
        </c:manualLayout>
      </c:layout>
      <c:overlay val="0"/>
      <c:spPr>
        <a:noFill/>
        <a:ln w="25400">
          <a:noFill/>
        </a:ln>
      </c:spPr>
      <c:txPr>
        <a:bodyPr/>
        <a:lstStyle/>
        <a:p>
          <a:pPr>
            <a:defRPr sz="1800"/>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Calibri" panose="020F0502020204030204" pitchFamily="34" charset="0"/>
          <a:ea typeface="Arial"/>
          <a:cs typeface="Calibri" panose="020F0502020204030204" pitchFamily="34" charset="0"/>
        </a:defRPr>
      </a:pPr>
      <a:endParaRPr lang="en-US"/>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2.png"/></Relationships>
</file>

<file path=ppt/drawings/drawing1.xml><?xml version="1.0" encoding="utf-8"?>
<c:userShapes xmlns:c="http://schemas.openxmlformats.org/drawingml/2006/chart">
  <cdr:relSizeAnchor xmlns:cdr="http://schemas.openxmlformats.org/drawingml/2006/chartDrawing">
    <cdr:from>
      <cdr:x>0.00356</cdr:x>
      <cdr:y>0.90507</cdr:y>
    </cdr:from>
    <cdr:to>
      <cdr:x>1</cdr:x>
      <cdr:y>1</cdr:y>
    </cdr:to>
    <cdr:sp macro="" textlink="">
      <cdr:nvSpPr>
        <cdr:cNvPr id="2" name="TextBox 1"/>
        <cdr:cNvSpPr txBox="1"/>
      </cdr:nvSpPr>
      <cdr:spPr>
        <a:xfrm xmlns:a="http://schemas.openxmlformats.org/drawingml/2006/main">
          <a:off x="30484" y="5267325"/>
          <a:ext cx="8532491" cy="5524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cs typeface="Calibri" panose="020F0502020204030204" pitchFamily="34" charset="0"/>
            </a:rPr>
            <a:t>Source: FDIC.</a:t>
          </a: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US" sz="1400" dirty="0">
              <a:effectLst/>
              <a:latin typeface="Calibri" panose="020F0502020204030204" pitchFamily="34" charset="0"/>
              <a:cs typeface="Calibri" panose="020F0502020204030204" pitchFamily="34" charset="0"/>
            </a:rPr>
            <a:t>Note: Insured Call Report filers only. </a:t>
          </a:r>
          <a:endParaRPr lang="en-US" sz="1400" dirty="0">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cdr:x>
      <cdr:y>0.09788</cdr:y>
    </cdr:from>
    <cdr:to>
      <cdr:x>0.10766</cdr:x>
      <cdr:y>0.1741</cdr:y>
    </cdr:to>
    <cdr:pic>
      <cdr:nvPicPr>
        <cdr:cNvPr id="3" name="chart">
          <a:extLst xmlns:a="http://schemas.openxmlformats.org/drawingml/2006/main">
            <a:ext uri="{FF2B5EF4-FFF2-40B4-BE49-F238E27FC236}">
              <a16:creationId xmlns:a16="http://schemas.microsoft.com/office/drawing/2014/main" id="{2E3A038C-89C2-DECD-2B46-4AAE9D0A5C03}"/>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571504"/>
          <a:ext cx="923925" cy="445035"/>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E09DA8-8AD9-419F-A759-384518C18796}" type="datetimeFigureOut">
              <a:rPr lang="en-US" smtClean="0"/>
              <a:t>9/25/2023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1C89F3-5757-4AF0-BBFE-E8CDE3C8A73E}" type="slidenum">
              <a:rPr lang="en-US" smtClean="0"/>
              <a:t>‹#›</a:t>
            </a:fld>
            <a:endParaRPr lang="en-US"/>
          </a:p>
        </p:txBody>
      </p:sp>
    </p:spTree>
    <p:extLst>
      <p:ext uri="{BB962C8B-B14F-4D97-AF65-F5344CB8AC3E}">
        <p14:creationId xmlns:p14="http://schemas.microsoft.com/office/powerpoint/2010/main" val="244425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60DF66-10EE-419C-8CB8-E41AB95E3022}" type="datetime1">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41785-4359-4DCC-A68A-D17EBE1B9A1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7002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C5D213-4E19-4D6D-AA74-E3C8BF3B7A0F}" type="datetime1">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41785-4359-4DCC-A68A-D17EBE1B9A1A}" type="slidenum">
              <a:rPr lang="en-US" smtClean="0"/>
              <a:t>‹#›</a:t>
            </a:fld>
            <a:endParaRPr lang="en-US"/>
          </a:p>
        </p:txBody>
      </p:sp>
    </p:spTree>
    <p:extLst>
      <p:ext uri="{BB962C8B-B14F-4D97-AF65-F5344CB8AC3E}">
        <p14:creationId xmlns:p14="http://schemas.microsoft.com/office/powerpoint/2010/main" val="3180870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767B4A-3E77-43C5-AC40-DE3063B44A31}" type="datetime1">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41785-4359-4DCC-A68A-D17EBE1B9A1A}" type="slidenum">
              <a:rPr lang="en-US" smtClean="0"/>
              <a:t>‹#›</a:t>
            </a:fld>
            <a:endParaRPr lang="en-US"/>
          </a:p>
        </p:txBody>
      </p:sp>
    </p:spTree>
    <p:extLst>
      <p:ext uri="{BB962C8B-B14F-4D97-AF65-F5344CB8AC3E}">
        <p14:creationId xmlns:p14="http://schemas.microsoft.com/office/powerpoint/2010/main" val="183911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C6BA76-8832-44E1-9074-CDF2CF1361C1}" type="datetime1">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41785-4359-4DCC-A68A-D17EBE1B9A1A}" type="slidenum">
              <a:rPr lang="en-US" smtClean="0"/>
              <a:t>‹#›</a:t>
            </a:fld>
            <a:endParaRPr lang="en-US"/>
          </a:p>
        </p:txBody>
      </p:sp>
    </p:spTree>
    <p:extLst>
      <p:ext uri="{BB962C8B-B14F-4D97-AF65-F5344CB8AC3E}">
        <p14:creationId xmlns:p14="http://schemas.microsoft.com/office/powerpoint/2010/main" val="3033645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B1F49D-D19B-4A66-820D-D81995BC8279}" type="datetime1">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41785-4359-4DCC-A68A-D17EBE1B9A1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5267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D68246-D144-4D1A-A1C2-578F75D7E339}" type="datetime1">
              <a:rPr lang="en-US" smtClean="0"/>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41785-4359-4DCC-A68A-D17EBE1B9A1A}" type="slidenum">
              <a:rPr lang="en-US" smtClean="0"/>
              <a:t>‹#›</a:t>
            </a:fld>
            <a:endParaRPr lang="en-US"/>
          </a:p>
        </p:txBody>
      </p:sp>
    </p:spTree>
    <p:extLst>
      <p:ext uri="{BB962C8B-B14F-4D97-AF65-F5344CB8AC3E}">
        <p14:creationId xmlns:p14="http://schemas.microsoft.com/office/powerpoint/2010/main" val="1755096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422636-5D93-4DAB-855C-110F25982970}" type="datetime1">
              <a:rPr lang="en-US" smtClean="0"/>
              <a:t>9/25/2023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241785-4359-4DCC-A68A-D17EBE1B9A1A}" type="slidenum">
              <a:rPr lang="en-US" smtClean="0"/>
              <a:t>‹#›</a:t>
            </a:fld>
            <a:endParaRPr lang="en-US"/>
          </a:p>
        </p:txBody>
      </p:sp>
    </p:spTree>
    <p:extLst>
      <p:ext uri="{BB962C8B-B14F-4D97-AF65-F5344CB8AC3E}">
        <p14:creationId xmlns:p14="http://schemas.microsoft.com/office/powerpoint/2010/main" val="525476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041C6D-92E1-4FC3-A281-4C0DBB2DA8E4}" type="datetime1">
              <a:rPr lang="en-US" smtClean="0"/>
              <a:t>9/25/2023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241785-4359-4DCC-A68A-D17EBE1B9A1A}" type="slidenum">
              <a:rPr lang="en-US" smtClean="0"/>
              <a:t>‹#›</a:t>
            </a:fld>
            <a:endParaRPr lang="en-US"/>
          </a:p>
        </p:txBody>
      </p:sp>
    </p:spTree>
    <p:extLst>
      <p:ext uri="{BB962C8B-B14F-4D97-AF65-F5344CB8AC3E}">
        <p14:creationId xmlns:p14="http://schemas.microsoft.com/office/powerpoint/2010/main" val="2752036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1758F6E-9CB6-4366-8FFE-96713B860DBD}" type="datetime1">
              <a:rPr lang="en-US" smtClean="0"/>
              <a:t>9/25/2023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6241785-4359-4DCC-A68A-D17EBE1B9A1A}" type="slidenum">
              <a:rPr lang="en-US" smtClean="0"/>
              <a:t>‹#›</a:t>
            </a:fld>
            <a:endParaRPr lang="en-US"/>
          </a:p>
        </p:txBody>
      </p:sp>
    </p:spTree>
    <p:extLst>
      <p:ext uri="{BB962C8B-B14F-4D97-AF65-F5344CB8AC3E}">
        <p14:creationId xmlns:p14="http://schemas.microsoft.com/office/powerpoint/2010/main" val="2358796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726C410-DA8C-444E-9E8D-9B95723B357B}" type="datetime1">
              <a:rPr lang="en-US" smtClean="0"/>
              <a:t>9/25/2023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6241785-4359-4DCC-A68A-D17EBE1B9A1A}" type="slidenum">
              <a:rPr lang="en-US" smtClean="0"/>
              <a:t>‹#›</a:t>
            </a:fld>
            <a:endParaRPr lang="en-US"/>
          </a:p>
        </p:txBody>
      </p:sp>
    </p:spTree>
    <p:extLst>
      <p:ext uri="{BB962C8B-B14F-4D97-AF65-F5344CB8AC3E}">
        <p14:creationId xmlns:p14="http://schemas.microsoft.com/office/powerpoint/2010/main" val="3657540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D595FD-E1F4-4F27-B856-F872ECD4A67E}" type="datetime1">
              <a:rPr lang="en-US" smtClean="0"/>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41785-4359-4DCC-A68A-D17EBE1B9A1A}" type="slidenum">
              <a:rPr lang="en-US" smtClean="0"/>
              <a:t>‹#›</a:t>
            </a:fld>
            <a:endParaRPr lang="en-US"/>
          </a:p>
        </p:txBody>
      </p:sp>
    </p:spTree>
    <p:extLst>
      <p:ext uri="{BB962C8B-B14F-4D97-AF65-F5344CB8AC3E}">
        <p14:creationId xmlns:p14="http://schemas.microsoft.com/office/powerpoint/2010/main" val="4063625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2FCF658-04F2-4A18-BBF7-E107C0196142}" type="datetime1">
              <a:rPr lang="en-US" smtClean="0"/>
              <a:t>9/25/2023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6241785-4359-4DCC-A68A-D17EBE1B9A1A}"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41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3D55B-5E2A-1751-3214-E4CE8391A550}"/>
              </a:ext>
            </a:extLst>
          </p:cNvPr>
          <p:cNvSpPr>
            <a:spLocks noGrp="1"/>
          </p:cNvSpPr>
          <p:nvPr>
            <p:ph type="ctrTitle"/>
          </p:nvPr>
        </p:nvSpPr>
        <p:spPr/>
        <p:txBody>
          <a:bodyPr>
            <a:normAutofit/>
          </a:bodyPr>
          <a:lstStyle/>
          <a:p>
            <a:pPr eaLnBrk="1" hangingPunct="1">
              <a:lnSpc>
                <a:spcPts val="4000"/>
              </a:lnSpc>
            </a:pPr>
            <a:r>
              <a:rPr lang="en-US" sz="4400" u="sng" dirty="0"/>
              <a:t>SVB and Beyond…Chapter 7</a:t>
            </a:r>
            <a:r>
              <a:rPr lang="en-US" sz="4400" dirty="0"/>
              <a:t>: Expanding Mark-to-Market Accounting for Banks’ Debt Investment Securities and Regulatory Capital</a:t>
            </a:r>
          </a:p>
        </p:txBody>
      </p:sp>
      <p:sp>
        <p:nvSpPr>
          <p:cNvPr id="3" name="Subtitle 2">
            <a:extLst>
              <a:ext uri="{FF2B5EF4-FFF2-40B4-BE49-F238E27FC236}">
                <a16:creationId xmlns:a16="http://schemas.microsoft.com/office/drawing/2014/main" id="{45F8FBF4-5461-B3B6-264B-AC27B9ACC6DF}"/>
              </a:ext>
            </a:extLst>
          </p:cNvPr>
          <p:cNvSpPr>
            <a:spLocks noGrp="1"/>
          </p:cNvSpPr>
          <p:nvPr>
            <p:ph type="subTitle" idx="1"/>
          </p:nvPr>
        </p:nvSpPr>
        <p:spPr>
          <a:xfrm>
            <a:off x="1100051" y="4455619"/>
            <a:ext cx="10058400" cy="1574477"/>
          </a:xfrm>
        </p:spPr>
        <p:txBody>
          <a:bodyPr>
            <a:normAutofit fontScale="85000" lnSpcReduction="20000"/>
          </a:bodyPr>
          <a:lstStyle/>
          <a:p>
            <a:pPr eaLnBrk="1" hangingPunct="1"/>
            <a:r>
              <a:rPr lang="en-US" altLang="ko-KR" b="0" dirty="0" err="1">
                <a:latin typeface="Calibri" panose="020F0502020204030204" pitchFamily="34" charset="0"/>
                <a:cs typeface="Calibri" panose="020F0502020204030204" pitchFamily="34" charset="0"/>
              </a:rPr>
              <a:t>Sehwa</a:t>
            </a:r>
            <a:r>
              <a:rPr lang="en-US" altLang="ko-KR" b="0" dirty="0">
                <a:latin typeface="Calibri" panose="020F0502020204030204" pitchFamily="34" charset="0"/>
                <a:cs typeface="Calibri" panose="020F0502020204030204" pitchFamily="34" charset="0"/>
              </a:rPr>
              <a:t> Kim, Columbia University</a:t>
            </a:r>
          </a:p>
          <a:p>
            <a:pPr eaLnBrk="1" hangingPunct="1"/>
            <a:r>
              <a:rPr lang="en-US" altLang="ko-KR" b="0" dirty="0" err="1">
                <a:latin typeface="Calibri" panose="020F0502020204030204" pitchFamily="34" charset="0"/>
                <a:cs typeface="Calibri" panose="020F0502020204030204" pitchFamily="34" charset="0"/>
              </a:rPr>
              <a:t>Seil</a:t>
            </a:r>
            <a:r>
              <a:rPr lang="en-US" altLang="ko-KR" b="0" dirty="0">
                <a:latin typeface="Calibri" panose="020F0502020204030204" pitchFamily="34" charset="0"/>
                <a:cs typeface="Calibri" panose="020F0502020204030204" pitchFamily="34" charset="0"/>
              </a:rPr>
              <a:t> Kim, Baruch College, City University of New York</a:t>
            </a:r>
          </a:p>
          <a:p>
            <a:pPr eaLnBrk="1" hangingPunct="1"/>
            <a:r>
              <a:rPr lang="en-US" altLang="ko-KR" b="0" dirty="0">
                <a:latin typeface="Calibri" panose="020F0502020204030204" pitchFamily="34" charset="0"/>
                <a:cs typeface="Calibri" panose="020F0502020204030204" pitchFamily="34" charset="0"/>
              </a:rPr>
              <a:t>Stephen G. Ryan, New York University</a:t>
            </a:r>
          </a:p>
          <a:p>
            <a:pPr eaLnBrk="1" hangingPunct="1"/>
            <a:r>
              <a:rPr lang="en-US" dirty="0">
                <a:latin typeface="Calibri" panose="020F0502020204030204" pitchFamily="34" charset="0"/>
                <a:cs typeface="Calibri" panose="020F0502020204030204" pitchFamily="34" charset="0"/>
              </a:rPr>
              <a:t>CEPR Webinar, September 29, 2023</a:t>
            </a:r>
            <a:endParaRPr lang="en-US" dirty="0"/>
          </a:p>
        </p:txBody>
      </p:sp>
    </p:spTree>
    <p:extLst>
      <p:ext uri="{BB962C8B-B14F-4D97-AF65-F5344CB8AC3E}">
        <p14:creationId xmlns:p14="http://schemas.microsoft.com/office/powerpoint/2010/main" val="322635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444DA-12CA-A8FE-B4A5-567CCABB9A46}"/>
              </a:ext>
            </a:extLst>
          </p:cNvPr>
          <p:cNvSpPr>
            <a:spLocks noGrp="1"/>
          </p:cNvSpPr>
          <p:nvPr>
            <p:ph type="title"/>
          </p:nvPr>
        </p:nvSpPr>
        <p:spPr/>
        <p:txBody>
          <a:bodyPr>
            <a:normAutofit/>
          </a:bodyPr>
          <a:lstStyle/>
          <a:p>
            <a:r>
              <a:rPr lang="en-US" u="sng" dirty="0"/>
              <a:t>Banks’</a:t>
            </a:r>
            <a:r>
              <a:rPr lang="en-US" dirty="0"/>
              <a:t> Incentives for Classifying Debt Investment Securities as AFS Versus HTM</a:t>
            </a:r>
          </a:p>
        </p:txBody>
      </p:sp>
      <p:sp>
        <p:nvSpPr>
          <p:cNvPr id="3" name="Content Placeholder 2">
            <a:extLst>
              <a:ext uri="{FF2B5EF4-FFF2-40B4-BE49-F238E27FC236}">
                <a16:creationId xmlns:a16="http://schemas.microsoft.com/office/drawing/2014/main" id="{A7E66AB3-7422-F3C3-516B-A3357FA0B753}"/>
              </a:ext>
            </a:extLst>
          </p:cNvPr>
          <p:cNvSpPr>
            <a:spLocks noGrp="1"/>
          </p:cNvSpPr>
          <p:nvPr>
            <p:ph idx="1"/>
          </p:nvPr>
        </p:nvSpPr>
        <p:spPr>
          <a:xfrm>
            <a:off x="1097280" y="1845733"/>
            <a:ext cx="10058400" cy="4415023"/>
          </a:xfrm>
        </p:spPr>
        <p:txBody>
          <a:bodyPr>
            <a:normAutofit/>
          </a:bodyPr>
          <a:lstStyle/>
          <a:p>
            <a:r>
              <a:rPr lang="en-US" sz="2400" dirty="0"/>
              <a:t>AFS</a:t>
            </a:r>
          </a:p>
          <a:p>
            <a:pPr lvl="1"/>
            <a:r>
              <a:rPr lang="en-US" sz="2200" u="sng" dirty="0"/>
              <a:t>Pluses</a:t>
            </a:r>
            <a:r>
              <a:rPr lang="en-US" sz="2200" dirty="0"/>
              <a:t>: Unrealized gains and losses yield no income volatility and no regulatory capital volatility if AOCI filter applies; can sell or reclassify securities at will</a:t>
            </a:r>
          </a:p>
          <a:p>
            <a:pPr lvl="1"/>
            <a:r>
              <a:rPr lang="en-US" sz="2200" u="sng" dirty="0"/>
              <a:t>Minuses</a:t>
            </a:r>
            <a:r>
              <a:rPr lang="en-US" sz="2200" dirty="0"/>
              <a:t>: Unrealized gains and losses yield GAAP owners’ equity volatility</a:t>
            </a:r>
          </a:p>
          <a:p>
            <a:r>
              <a:rPr lang="en-US" sz="2400" dirty="0"/>
              <a:t>HTM:</a:t>
            </a:r>
          </a:p>
          <a:p>
            <a:pPr lvl="1"/>
            <a:r>
              <a:rPr lang="en-US" sz="2200" u="sng" dirty="0"/>
              <a:t>Pluses</a:t>
            </a:r>
            <a:r>
              <a:rPr lang="en-US" sz="2200" dirty="0"/>
              <a:t>: Unrealized gains and losses yield no income volatility, no owners’ equity volatility, and no regulatory capital volatility</a:t>
            </a:r>
          </a:p>
          <a:p>
            <a:pPr lvl="1"/>
            <a:r>
              <a:rPr lang="en-US" sz="2200" u="sng" dirty="0"/>
              <a:t>Minuses</a:t>
            </a:r>
            <a:r>
              <a:rPr lang="en-US" sz="2200" dirty="0"/>
              <a:t>: Artificial illiquidity from HTM tainting rule</a:t>
            </a:r>
            <a:endParaRPr lang="en-US" dirty="0"/>
          </a:p>
        </p:txBody>
      </p:sp>
      <p:sp>
        <p:nvSpPr>
          <p:cNvPr id="4" name="Slide Number Placeholder 3">
            <a:extLst>
              <a:ext uri="{FF2B5EF4-FFF2-40B4-BE49-F238E27FC236}">
                <a16:creationId xmlns:a16="http://schemas.microsoft.com/office/drawing/2014/main" id="{897F170E-633A-33E4-989C-6DA0AACD0450}"/>
              </a:ext>
            </a:extLst>
          </p:cNvPr>
          <p:cNvSpPr>
            <a:spLocks noGrp="1"/>
          </p:cNvSpPr>
          <p:nvPr>
            <p:ph type="sldNum" sz="quarter" idx="12"/>
          </p:nvPr>
        </p:nvSpPr>
        <p:spPr/>
        <p:txBody>
          <a:bodyPr/>
          <a:lstStyle/>
          <a:p>
            <a:fld id="{76241785-4359-4DCC-A68A-D17EBE1B9A1A}" type="slidenum">
              <a:rPr lang="en-US" smtClean="0"/>
              <a:t>10</a:t>
            </a:fld>
            <a:endParaRPr lang="en-US"/>
          </a:p>
        </p:txBody>
      </p:sp>
    </p:spTree>
    <p:extLst>
      <p:ext uri="{BB962C8B-B14F-4D97-AF65-F5344CB8AC3E}">
        <p14:creationId xmlns:p14="http://schemas.microsoft.com/office/powerpoint/2010/main" val="967033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0BCA9-3563-DF74-99B0-4691F06E138B}"/>
              </a:ext>
            </a:extLst>
          </p:cNvPr>
          <p:cNvSpPr>
            <a:spLocks noGrp="1"/>
          </p:cNvSpPr>
          <p:nvPr>
            <p:ph type="title"/>
          </p:nvPr>
        </p:nvSpPr>
        <p:spPr>
          <a:xfrm>
            <a:off x="444842" y="286603"/>
            <a:ext cx="11359980" cy="1450757"/>
          </a:xfrm>
        </p:spPr>
        <p:txBody>
          <a:bodyPr>
            <a:normAutofit/>
          </a:bodyPr>
          <a:lstStyle/>
          <a:p>
            <a:r>
              <a:rPr lang="en-US" sz="4000" dirty="0"/>
              <a:t>Preferred Classifications of Securities by Class of Bank </a:t>
            </a:r>
          </a:p>
        </p:txBody>
      </p:sp>
      <p:graphicFrame>
        <p:nvGraphicFramePr>
          <p:cNvPr id="4" name="Table 4">
            <a:extLst>
              <a:ext uri="{FF2B5EF4-FFF2-40B4-BE49-F238E27FC236}">
                <a16:creationId xmlns:a16="http://schemas.microsoft.com/office/drawing/2014/main" id="{B903261E-D9C1-BFA2-6685-65A9BE934CA9}"/>
              </a:ext>
            </a:extLst>
          </p:cNvPr>
          <p:cNvGraphicFramePr>
            <a:graphicFrameLocks noGrp="1"/>
          </p:cNvGraphicFramePr>
          <p:nvPr>
            <p:ph idx="1"/>
            <p:extLst>
              <p:ext uri="{D42A27DB-BD31-4B8C-83A1-F6EECF244321}">
                <p14:modId xmlns:p14="http://schemas.microsoft.com/office/powerpoint/2010/main" val="1922721155"/>
              </p:ext>
            </p:extLst>
          </p:nvPr>
        </p:nvGraphicFramePr>
        <p:xfrm>
          <a:off x="444842" y="1846263"/>
          <a:ext cx="11359980" cy="2397760"/>
        </p:xfrm>
        <a:graphic>
          <a:graphicData uri="http://schemas.openxmlformats.org/drawingml/2006/table">
            <a:tbl>
              <a:tblPr firstRow="1" bandRow="1">
                <a:tableStyleId>{5C22544A-7EE6-4342-B048-85BDC9FD1C3A}</a:tableStyleId>
              </a:tblPr>
              <a:tblGrid>
                <a:gridCol w="3044019">
                  <a:extLst>
                    <a:ext uri="{9D8B030D-6E8A-4147-A177-3AD203B41FA5}">
                      <a16:colId xmlns:a16="http://schemas.microsoft.com/office/drawing/2014/main" val="3246199449"/>
                    </a:ext>
                  </a:extLst>
                </a:gridCol>
                <a:gridCol w="2015744">
                  <a:extLst>
                    <a:ext uri="{9D8B030D-6E8A-4147-A177-3AD203B41FA5}">
                      <a16:colId xmlns:a16="http://schemas.microsoft.com/office/drawing/2014/main" val="2907577392"/>
                    </a:ext>
                  </a:extLst>
                </a:gridCol>
                <a:gridCol w="2032065">
                  <a:extLst>
                    <a:ext uri="{9D8B030D-6E8A-4147-A177-3AD203B41FA5}">
                      <a16:colId xmlns:a16="http://schemas.microsoft.com/office/drawing/2014/main" val="258783383"/>
                    </a:ext>
                  </a:extLst>
                </a:gridCol>
                <a:gridCol w="1996156">
                  <a:extLst>
                    <a:ext uri="{9D8B030D-6E8A-4147-A177-3AD203B41FA5}">
                      <a16:colId xmlns:a16="http://schemas.microsoft.com/office/drawing/2014/main" val="2248187537"/>
                    </a:ext>
                  </a:extLst>
                </a:gridCol>
                <a:gridCol w="2271996">
                  <a:extLst>
                    <a:ext uri="{9D8B030D-6E8A-4147-A177-3AD203B41FA5}">
                      <a16:colId xmlns:a16="http://schemas.microsoft.com/office/drawing/2014/main" val="4034957881"/>
                    </a:ext>
                  </a:extLst>
                </a:gridCol>
              </a:tblGrid>
              <a:tr h="370840">
                <a:tc>
                  <a:txBody>
                    <a:bodyPr/>
                    <a:lstStyle/>
                    <a:p>
                      <a:r>
                        <a:rPr lang="en-US" sz="1800" dirty="0"/>
                        <a:t>Sample Subperiod</a:t>
                      </a:r>
                    </a:p>
                  </a:txBody>
                  <a:tcPr/>
                </a:tc>
                <a:tc>
                  <a:txBody>
                    <a:bodyPr/>
                    <a:lstStyle/>
                    <a:p>
                      <a:pPr algn="ctr"/>
                      <a:r>
                        <a:rPr lang="en-US" sz="1800" dirty="0"/>
                        <a:t>Pre-Basel III</a:t>
                      </a:r>
                    </a:p>
                    <a:p>
                      <a:pPr algn="ctr"/>
                      <a:r>
                        <a:rPr lang="en-US" sz="1800" dirty="0"/>
                        <a:t>2012Q1-2013Q2</a:t>
                      </a:r>
                    </a:p>
                  </a:txBody>
                  <a:tcPr/>
                </a:tc>
                <a:tc>
                  <a:txBody>
                    <a:bodyPr/>
                    <a:lstStyle/>
                    <a:p>
                      <a:pPr algn="ctr"/>
                      <a:r>
                        <a:rPr lang="en-US" sz="1800" dirty="0"/>
                        <a:t>Basel III</a:t>
                      </a:r>
                    </a:p>
                    <a:p>
                      <a:pPr algn="ctr"/>
                      <a:r>
                        <a:rPr lang="en-US" sz="1800" dirty="0"/>
                        <a:t>2013Q3-2019Q3</a:t>
                      </a:r>
                    </a:p>
                  </a:txBody>
                  <a:tcPr/>
                </a:tc>
                <a:tc>
                  <a:txBody>
                    <a:bodyPr/>
                    <a:lstStyle/>
                    <a:p>
                      <a:pPr algn="ctr"/>
                      <a:r>
                        <a:rPr lang="en-US" sz="1800" dirty="0"/>
                        <a:t>Tailoring Rules</a:t>
                      </a:r>
                    </a:p>
                    <a:p>
                      <a:pPr algn="ctr"/>
                      <a:r>
                        <a:rPr lang="en-US" sz="1800" dirty="0"/>
                        <a:t>2019Q4-2021Q3</a:t>
                      </a:r>
                    </a:p>
                  </a:txBody>
                  <a:tcPr/>
                </a:tc>
                <a:tc>
                  <a:txBody>
                    <a:bodyPr/>
                    <a:lstStyle/>
                    <a:p>
                      <a:pPr algn="ctr"/>
                      <a:r>
                        <a:rPr lang="en-US" sz="1800" dirty="0"/>
                        <a:t>Interest Rate Increases</a:t>
                      </a:r>
                    </a:p>
                    <a:p>
                      <a:pPr algn="ctr"/>
                      <a:r>
                        <a:rPr lang="en-US" sz="1800" dirty="0"/>
                        <a:t>2021Q4-2022Q4</a:t>
                      </a:r>
                    </a:p>
                  </a:txBody>
                  <a:tcPr/>
                </a:tc>
                <a:extLst>
                  <a:ext uri="{0D108BD9-81ED-4DB2-BD59-A6C34878D82A}">
                    <a16:rowId xmlns:a16="http://schemas.microsoft.com/office/drawing/2014/main" val="4248775494"/>
                  </a:ext>
                </a:extLst>
              </a:tr>
              <a:tr h="370840">
                <a:tc>
                  <a:txBody>
                    <a:bodyPr/>
                    <a:lstStyle/>
                    <a:p>
                      <a:r>
                        <a:rPr lang="en-US" sz="1800" b="1" i="1" dirty="0"/>
                        <a:t>Class of Bank </a:t>
                      </a:r>
                    </a:p>
                  </a:txBody>
                  <a:tcPr/>
                </a:tc>
                <a:tc>
                  <a:txBody>
                    <a:bodyPr/>
                    <a:lstStyle/>
                    <a:p>
                      <a:endParaRPr lang="en-US" sz="1800" dirty="0"/>
                    </a:p>
                  </a:txBody>
                  <a:tcPr/>
                </a:tc>
                <a:tc>
                  <a:txBody>
                    <a:bodyPr/>
                    <a:lstStyle/>
                    <a:p>
                      <a:endParaRPr lang="en-US" sz="1800" dirty="0"/>
                    </a:p>
                  </a:txBody>
                  <a:tcPr/>
                </a:tc>
                <a:tc>
                  <a:txBody>
                    <a:bodyPr/>
                    <a:lstStyle/>
                    <a:p>
                      <a:endParaRPr lang="en-US" sz="1800"/>
                    </a:p>
                  </a:txBody>
                  <a:tcPr/>
                </a:tc>
                <a:tc>
                  <a:txBody>
                    <a:bodyPr/>
                    <a:lstStyle/>
                    <a:p>
                      <a:endParaRPr lang="en-US" sz="1800"/>
                    </a:p>
                  </a:txBody>
                  <a:tcPr/>
                </a:tc>
                <a:extLst>
                  <a:ext uri="{0D108BD9-81ED-4DB2-BD59-A6C34878D82A}">
                    <a16:rowId xmlns:a16="http://schemas.microsoft.com/office/drawing/2014/main" val="1696896341"/>
                  </a:ext>
                </a:extLst>
              </a:tr>
              <a:tr h="370840">
                <a:tc>
                  <a:txBody>
                    <a:bodyPr/>
                    <a:lstStyle/>
                    <a:p>
                      <a:r>
                        <a:rPr lang="en-US" sz="1800" dirty="0"/>
                        <a:t>  Advanced approaches</a:t>
                      </a:r>
                    </a:p>
                  </a:txBody>
                  <a:tcPr/>
                </a:tc>
                <a:tc>
                  <a:txBody>
                    <a:bodyPr/>
                    <a:lstStyle/>
                    <a:p>
                      <a:pPr algn="ctr"/>
                      <a:r>
                        <a:rPr lang="en-US" sz="1800" dirty="0"/>
                        <a:t>AFS</a:t>
                      </a:r>
                    </a:p>
                  </a:txBody>
                  <a:tcPr/>
                </a:tc>
                <a:tc>
                  <a:txBody>
                    <a:bodyPr/>
                    <a:lstStyle/>
                    <a:p>
                      <a:pPr algn="ctr"/>
                      <a:r>
                        <a:rPr lang="en-US" sz="1800" dirty="0"/>
                        <a:t>HTM</a:t>
                      </a:r>
                    </a:p>
                  </a:txBody>
                  <a:tcPr/>
                </a:tc>
                <a:tc>
                  <a:txBody>
                    <a:bodyPr/>
                    <a:lstStyle/>
                    <a:p>
                      <a:pPr algn="ctr"/>
                      <a:r>
                        <a:rPr lang="en-US" sz="1800" dirty="0"/>
                        <a:t>HTM</a:t>
                      </a:r>
                    </a:p>
                  </a:txBody>
                  <a:tcPr/>
                </a:tc>
                <a:tc>
                  <a:txBody>
                    <a:bodyPr/>
                    <a:lstStyle/>
                    <a:p>
                      <a:pPr algn="ctr"/>
                      <a:r>
                        <a:rPr lang="en-US" sz="1800" dirty="0"/>
                        <a:t>HTM</a:t>
                      </a:r>
                    </a:p>
                  </a:txBody>
                  <a:tcPr/>
                </a:tc>
                <a:extLst>
                  <a:ext uri="{0D108BD9-81ED-4DB2-BD59-A6C34878D82A}">
                    <a16:rowId xmlns:a16="http://schemas.microsoft.com/office/drawing/2014/main" val="946330996"/>
                  </a:ext>
                </a:extLst>
              </a:tr>
              <a:tr h="370840">
                <a:tc>
                  <a:txBody>
                    <a:bodyPr/>
                    <a:lstStyle/>
                    <a:p>
                      <a:r>
                        <a:rPr lang="en-US" sz="1800" dirty="0"/>
                        <a:t>  Opt-out</a:t>
                      </a:r>
                    </a:p>
                  </a:txBody>
                  <a:tcPr/>
                </a:tc>
                <a:tc>
                  <a:txBody>
                    <a:bodyPr/>
                    <a:lstStyle/>
                    <a:p>
                      <a:pPr algn="ctr"/>
                      <a:r>
                        <a:rPr lang="en-US" sz="1800" dirty="0"/>
                        <a:t>AFS</a:t>
                      </a:r>
                    </a:p>
                  </a:txBody>
                  <a:tcPr/>
                </a:tc>
                <a:tc>
                  <a:txBody>
                    <a:bodyPr/>
                    <a:lstStyle/>
                    <a:p>
                      <a:pPr algn="ctr"/>
                      <a:r>
                        <a:rPr lang="en-US" sz="1800" dirty="0"/>
                        <a:t>HTM</a:t>
                      </a:r>
                    </a:p>
                  </a:txBody>
                  <a:tcPr/>
                </a:tc>
                <a:tc>
                  <a:txBody>
                    <a:bodyPr/>
                    <a:lstStyle/>
                    <a:p>
                      <a:pPr algn="ctr"/>
                      <a:r>
                        <a:rPr lang="en-US" sz="1800" dirty="0"/>
                        <a:t>AFS</a:t>
                      </a:r>
                    </a:p>
                  </a:txBody>
                  <a:tcPr/>
                </a:tc>
                <a:tc>
                  <a:txBody>
                    <a:bodyPr/>
                    <a:lstStyle/>
                    <a:p>
                      <a:pPr algn="ctr"/>
                      <a:r>
                        <a:rPr lang="en-US" sz="1800" dirty="0"/>
                        <a:t>HTM</a:t>
                      </a:r>
                    </a:p>
                  </a:txBody>
                  <a:tcPr/>
                </a:tc>
                <a:extLst>
                  <a:ext uri="{0D108BD9-81ED-4DB2-BD59-A6C34878D82A}">
                    <a16:rowId xmlns:a16="http://schemas.microsoft.com/office/drawing/2014/main" val="3350296545"/>
                  </a:ext>
                </a:extLst>
              </a:tr>
              <a:tr h="370840">
                <a:tc>
                  <a:txBody>
                    <a:bodyPr/>
                    <a:lstStyle/>
                    <a:p>
                      <a:r>
                        <a:rPr lang="en-US" sz="1800" dirty="0"/>
                        <a:t>  Non-advanced approaches</a:t>
                      </a:r>
                    </a:p>
                  </a:txBody>
                  <a:tcPr/>
                </a:tc>
                <a:tc>
                  <a:txBody>
                    <a:bodyPr/>
                    <a:lstStyle/>
                    <a:p>
                      <a:pPr algn="ctr"/>
                      <a:r>
                        <a:rPr lang="en-US" sz="1800" dirty="0"/>
                        <a:t>AFS</a:t>
                      </a:r>
                    </a:p>
                  </a:txBody>
                  <a:tcPr/>
                </a:tc>
                <a:tc>
                  <a:txBody>
                    <a:bodyPr/>
                    <a:lstStyle/>
                    <a:p>
                      <a:pPr algn="ctr"/>
                      <a:r>
                        <a:rPr lang="en-US" sz="1800" dirty="0"/>
                        <a:t>AFS</a:t>
                      </a:r>
                    </a:p>
                  </a:txBody>
                  <a:tcPr/>
                </a:tc>
                <a:tc>
                  <a:txBody>
                    <a:bodyPr/>
                    <a:lstStyle/>
                    <a:p>
                      <a:pPr algn="ctr"/>
                      <a:r>
                        <a:rPr lang="en-US" sz="1800" dirty="0"/>
                        <a:t>AFS</a:t>
                      </a:r>
                    </a:p>
                  </a:txBody>
                  <a:tcPr/>
                </a:tc>
                <a:tc>
                  <a:txBody>
                    <a:bodyPr/>
                    <a:lstStyle/>
                    <a:p>
                      <a:pPr algn="ctr"/>
                      <a:r>
                        <a:rPr lang="en-US" sz="1800" dirty="0"/>
                        <a:t>HTM</a:t>
                      </a:r>
                    </a:p>
                  </a:txBody>
                  <a:tcPr/>
                </a:tc>
                <a:extLst>
                  <a:ext uri="{0D108BD9-81ED-4DB2-BD59-A6C34878D82A}">
                    <a16:rowId xmlns:a16="http://schemas.microsoft.com/office/drawing/2014/main" val="2535113466"/>
                  </a:ext>
                </a:extLst>
              </a:tr>
            </a:tbl>
          </a:graphicData>
        </a:graphic>
      </p:graphicFrame>
      <p:sp>
        <p:nvSpPr>
          <p:cNvPr id="3" name="TextBox 2">
            <a:extLst>
              <a:ext uri="{FF2B5EF4-FFF2-40B4-BE49-F238E27FC236}">
                <a16:creationId xmlns:a16="http://schemas.microsoft.com/office/drawing/2014/main" id="{69FBD81B-FE51-A8E0-9886-1C2C8D3F6014}"/>
              </a:ext>
            </a:extLst>
          </p:cNvPr>
          <p:cNvSpPr txBox="1"/>
          <p:nvPr/>
        </p:nvSpPr>
        <p:spPr>
          <a:xfrm>
            <a:off x="444842" y="4374292"/>
            <a:ext cx="11359980" cy="1569660"/>
          </a:xfrm>
          <a:prstGeom prst="rect">
            <a:avLst/>
          </a:prstGeom>
          <a:noFill/>
        </p:spPr>
        <p:txBody>
          <a:bodyPr wrap="square" rtlCol="0">
            <a:spAutoFit/>
          </a:bodyPr>
          <a:lstStyle/>
          <a:p>
            <a:r>
              <a:rPr lang="en-US" sz="2400" dirty="0"/>
              <a:t>The effects of these incentives are observable for all three classes of banks, but are particularly apparent for the opt-out banks—these banks first asserted they had the intent to hold securities to maturity in the Basel III period, then that they did not in the tailoring rules period, and finally that they did again in the interest rate increases period</a:t>
            </a:r>
          </a:p>
        </p:txBody>
      </p:sp>
      <p:sp>
        <p:nvSpPr>
          <p:cNvPr id="5" name="Slide Number Placeholder 4">
            <a:extLst>
              <a:ext uri="{FF2B5EF4-FFF2-40B4-BE49-F238E27FC236}">
                <a16:creationId xmlns:a16="http://schemas.microsoft.com/office/drawing/2014/main" id="{288BDEE2-C2D4-9226-52B7-83361BE4A961}"/>
              </a:ext>
            </a:extLst>
          </p:cNvPr>
          <p:cNvSpPr>
            <a:spLocks noGrp="1"/>
          </p:cNvSpPr>
          <p:nvPr>
            <p:ph type="sldNum" sz="quarter" idx="12"/>
          </p:nvPr>
        </p:nvSpPr>
        <p:spPr/>
        <p:txBody>
          <a:bodyPr/>
          <a:lstStyle/>
          <a:p>
            <a:fld id="{76241785-4359-4DCC-A68A-D17EBE1B9A1A}" type="slidenum">
              <a:rPr lang="en-US" smtClean="0"/>
              <a:t>11</a:t>
            </a:fld>
            <a:endParaRPr lang="en-US"/>
          </a:p>
        </p:txBody>
      </p:sp>
    </p:spTree>
    <p:extLst>
      <p:ext uri="{BB962C8B-B14F-4D97-AF65-F5344CB8AC3E}">
        <p14:creationId xmlns:p14="http://schemas.microsoft.com/office/powerpoint/2010/main" val="1685291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834622-5974-DDB4-AFB0-F6ECEABCCAB5}"/>
              </a:ext>
            </a:extLst>
          </p:cNvPr>
          <p:cNvPicPr>
            <a:picLocks noChangeAspect="1"/>
          </p:cNvPicPr>
          <p:nvPr/>
        </p:nvPicPr>
        <p:blipFill>
          <a:blip r:embed="rId2"/>
          <a:stretch>
            <a:fillRect/>
          </a:stretch>
        </p:blipFill>
        <p:spPr>
          <a:xfrm>
            <a:off x="0" y="792805"/>
            <a:ext cx="6053267" cy="5092430"/>
          </a:xfrm>
          <a:prstGeom prst="rect">
            <a:avLst/>
          </a:prstGeom>
        </p:spPr>
      </p:pic>
      <p:pic>
        <p:nvPicPr>
          <p:cNvPr id="7" name="Picture 6">
            <a:extLst>
              <a:ext uri="{FF2B5EF4-FFF2-40B4-BE49-F238E27FC236}">
                <a16:creationId xmlns:a16="http://schemas.microsoft.com/office/drawing/2014/main" id="{85252491-34FE-2C51-FDD1-E79FC2E31E59}"/>
              </a:ext>
            </a:extLst>
          </p:cNvPr>
          <p:cNvPicPr>
            <a:picLocks noChangeAspect="1"/>
          </p:cNvPicPr>
          <p:nvPr/>
        </p:nvPicPr>
        <p:blipFill>
          <a:blip r:embed="rId3"/>
          <a:stretch>
            <a:fillRect/>
          </a:stretch>
        </p:blipFill>
        <p:spPr>
          <a:xfrm>
            <a:off x="5825406" y="1600201"/>
            <a:ext cx="6287881" cy="4537952"/>
          </a:xfrm>
          <a:prstGeom prst="rect">
            <a:avLst/>
          </a:prstGeom>
        </p:spPr>
      </p:pic>
      <p:sp>
        <p:nvSpPr>
          <p:cNvPr id="8" name="Slide Number Placeholder 7">
            <a:extLst>
              <a:ext uri="{FF2B5EF4-FFF2-40B4-BE49-F238E27FC236}">
                <a16:creationId xmlns:a16="http://schemas.microsoft.com/office/drawing/2014/main" id="{426490A6-1B5E-95E8-2184-4D1C2B9AEE5D}"/>
              </a:ext>
            </a:extLst>
          </p:cNvPr>
          <p:cNvSpPr>
            <a:spLocks noGrp="1"/>
          </p:cNvSpPr>
          <p:nvPr>
            <p:ph type="sldNum" sz="quarter" idx="12"/>
          </p:nvPr>
        </p:nvSpPr>
        <p:spPr/>
        <p:txBody>
          <a:bodyPr/>
          <a:lstStyle/>
          <a:p>
            <a:fld id="{76241785-4359-4DCC-A68A-D17EBE1B9A1A}" type="slidenum">
              <a:rPr lang="en-US" smtClean="0"/>
              <a:t>12</a:t>
            </a:fld>
            <a:endParaRPr lang="en-US"/>
          </a:p>
        </p:txBody>
      </p:sp>
    </p:spTree>
    <p:extLst>
      <p:ext uri="{BB962C8B-B14F-4D97-AF65-F5344CB8AC3E}">
        <p14:creationId xmlns:p14="http://schemas.microsoft.com/office/powerpoint/2010/main" val="1552663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5AF14-96B1-83F2-F276-82CA75902AE5}"/>
              </a:ext>
            </a:extLst>
          </p:cNvPr>
          <p:cNvSpPr>
            <a:spLocks noGrp="1"/>
          </p:cNvSpPr>
          <p:nvPr>
            <p:ph type="title"/>
          </p:nvPr>
        </p:nvSpPr>
        <p:spPr/>
        <p:txBody>
          <a:bodyPr/>
          <a:lstStyle/>
          <a:p>
            <a:r>
              <a:rPr lang="en-US" dirty="0"/>
              <a:t>Proportion of Securities Classified as HTM each Year by Bank Class</a:t>
            </a:r>
          </a:p>
        </p:txBody>
      </p:sp>
      <p:pic>
        <p:nvPicPr>
          <p:cNvPr id="3" name="Picture 2" descr="A picture containing text, diagram, screenshot, plot&#10;&#10;Description automatically generated">
            <a:extLst>
              <a:ext uri="{FF2B5EF4-FFF2-40B4-BE49-F238E27FC236}">
                <a16:creationId xmlns:a16="http://schemas.microsoft.com/office/drawing/2014/main" id="{55DC9303-89B1-3EE1-2CA0-A93B5DD9909E}"/>
              </a:ext>
            </a:extLst>
          </p:cNvPr>
          <p:cNvPicPr>
            <a:picLocks noChangeAspect="1"/>
          </p:cNvPicPr>
          <p:nvPr/>
        </p:nvPicPr>
        <p:blipFill>
          <a:blip r:embed="rId2"/>
          <a:stretch>
            <a:fillRect/>
          </a:stretch>
        </p:blipFill>
        <p:spPr>
          <a:xfrm>
            <a:off x="2298357" y="1578233"/>
            <a:ext cx="7298724" cy="4865816"/>
          </a:xfrm>
          <a:prstGeom prst="rect">
            <a:avLst/>
          </a:prstGeom>
        </p:spPr>
      </p:pic>
      <p:sp>
        <p:nvSpPr>
          <p:cNvPr id="5" name="Slide Number Placeholder 4">
            <a:extLst>
              <a:ext uri="{FF2B5EF4-FFF2-40B4-BE49-F238E27FC236}">
                <a16:creationId xmlns:a16="http://schemas.microsoft.com/office/drawing/2014/main" id="{C4DB36B2-8EBA-2DA6-F33F-2DE70CFDFB64}"/>
              </a:ext>
            </a:extLst>
          </p:cNvPr>
          <p:cNvSpPr>
            <a:spLocks noGrp="1"/>
          </p:cNvSpPr>
          <p:nvPr>
            <p:ph type="sldNum" sz="quarter" idx="12"/>
          </p:nvPr>
        </p:nvSpPr>
        <p:spPr/>
        <p:txBody>
          <a:bodyPr/>
          <a:lstStyle/>
          <a:p>
            <a:fld id="{76241785-4359-4DCC-A68A-D17EBE1B9A1A}" type="slidenum">
              <a:rPr lang="en-US" smtClean="0"/>
              <a:t>13</a:t>
            </a:fld>
            <a:endParaRPr lang="en-US"/>
          </a:p>
        </p:txBody>
      </p:sp>
      <p:sp>
        <p:nvSpPr>
          <p:cNvPr id="4" name="TextBox 3">
            <a:extLst>
              <a:ext uri="{FF2B5EF4-FFF2-40B4-BE49-F238E27FC236}">
                <a16:creationId xmlns:a16="http://schemas.microsoft.com/office/drawing/2014/main" id="{D369F66E-D42B-C66C-29A4-A8B8FC380FD0}"/>
              </a:ext>
            </a:extLst>
          </p:cNvPr>
          <p:cNvSpPr txBox="1"/>
          <p:nvPr/>
        </p:nvSpPr>
        <p:spPr>
          <a:xfrm>
            <a:off x="10132541" y="3006811"/>
            <a:ext cx="1754659" cy="1200329"/>
          </a:xfrm>
          <a:prstGeom prst="rect">
            <a:avLst/>
          </a:prstGeom>
          <a:noFill/>
        </p:spPr>
        <p:txBody>
          <a:bodyPr wrap="square" rtlCol="0">
            <a:spAutoFit/>
          </a:bodyPr>
          <a:lstStyle/>
          <a:p>
            <a:r>
              <a:rPr lang="en-US" dirty="0"/>
              <a:t>Figure 2, Panel C from Kim, Kim, Ryan (2023 working paper)</a:t>
            </a:r>
          </a:p>
        </p:txBody>
      </p:sp>
    </p:spTree>
    <p:extLst>
      <p:ext uri="{BB962C8B-B14F-4D97-AF65-F5344CB8AC3E}">
        <p14:creationId xmlns:p14="http://schemas.microsoft.com/office/powerpoint/2010/main" val="784966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91352-FA5E-4E29-29C2-EA1E9DF6700D}"/>
              </a:ext>
            </a:extLst>
          </p:cNvPr>
          <p:cNvSpPr>
            <a:spLocks noGrp="1"/>
          </p:cNvSpPr>
          <p:nvPr>
            <p:ph type="title"/>
          </p:nvPr>
        </p:nvSpPr>
        <p:spPr/>
        <p:txBody>
          <a:bodyPr/>
          <a:lstStyle/>
          <a:p>
            <a:r>
              <a:rPr lang="en-US" dirty="0"/>
              <a:t>Rationales for Transfers from HTM to AFS</a:t>
            </a:r>
          </a:p>
        </p:txBody>
      </p:sp>
      <p:sp>
        <p:nvSpPr>
          <p:cNvPr id="3" name="Content Placeholder 2">
            <a:extLst>
              <a:ext uri="{FF2B5EF4-FFF2-40B4-BE49-F238E27FC236}">
                <a16:creationId xmlns:a16="http://schemas.microsoft.com/office/drawing/2014/main" id="{66D34196-77D4-E2F5-7D12-B314CF70BE28}"/>
              </a:ext>
            </a:extLst>
          </p:cNvPr>
          <p:cNvSpPr>
            <a:spLocks noGrp="1"/>
          </p:cNvSpPr>
          <p:nvPr>
            <p:ph idx="1"/>
          </p:nvPr>
        </p:nvSpPr>
        <p:spPr/>
        <p:txBody>
          <a:bodyPr>
            <a:normAutofit/>
          </a:bodyPr>
          <a:lstStyle/>
          <a:p>
            <a:r>
              <a:rPr lang="en-US" sz="2400" dirty="0"/>
              <a:t>The opt-out banks primarily invoked the tailoring rules as the rationale for transferring debt investment securities from HTM to AFS during the tailoring rules period (see the following slide).  These banks did not taint their HTM portfolios (without any objection from their Big 4 auditors), despite the tailoring rules not meeting any of the criteria for transferring securities out of HTM without taint.  </a:t>
            </a:r>
          </a:p>
          <a:p>
            <a:r>
              <a:rPr lang="en-US" sz="2400" dirty="0"/>
              <a:t>  </a:t>
            </a:r>
          </a:p>
        </p:txBody>
      </p:sp>
      <p:sp>
        <p:nvSpPr>
          <p:cNvPr id="4" name="Slide Number Placeholder 3">
            <a:extLst>
              <a:ext uri="{FF2B5EF4-FFF2-40B4-BE49-F238E27FC236}">
                <a16:creationId xmlns:a16="http://schemas.microsoft.com/office/drawing/2014/main" id="{541AE78F-67BF-A907-6A68-C19E177B5934}"/>
              </a:ext>
            </a:extLst>
          </p:cNvPr>
          <p:cNvSpPr>
            <a:spLocks noGrp="1"/>
          </p:cNvSpPr>
          <p:nvPr>
            <p:ph type="sldNum" sz="quarter" idx="12"/>
          </p:nvPr>
        </p:nvSpPr>
        <p:spPr/>
        <p:txBody>
          <a:bodyPr/>
          <a:lstStyle/>
          <a:p>
            <a:fld id="{76241785-4359-4DCC-A68A-D17EBE1B9A1A}" type="slidenum">
              <a:rPr lang="en-US" smtClean="0"/>
              <a:t>14</a:t>
            </a:fld>
            <a:endParaRPr lang="en-US"/>
          </a:p>
        </p:txBody>
      </p:sp>
    </p:spTree>
    <p:extLst>
      <p:ext uri="{BB962C8B-B14F-4D97-AF65-F5344CB8AC3E}">
        <p14:creationId xmlns:p14="http://schemas.microsoft.com/office/powerpoint/2010/main" val="3076117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A270B3-B500-F55F-CA18-D329A98B81F9}"/>
              </a:ext>
            </a:extLst>
          </p:cNvPr>
          <p:cNvSpPr>
            <a:spLocks noGrp="1"/>
          </p:cNvSpPr>
          <p:nvPr>
            <p:ph type="sldNum" sz="quarter" idx="12"/>
          </p:nvPr>
        </p:nvSpPr>
        <p:spPr/>
        <p:txBody>
          <a:bodyPr/>
          <a:lstStyle/>
          <a:p>
            <a:fld id="{76241785-4359-4DCC-A68A-D17EBE1B9A1A}" type="slidenum">
              <a:rPr lang="en-US" smtClean="0"/>
              <a:t>15</a:t>
            </a:fld>
            <a:endParaRPr lang="en-US"/>
          </a:p>
        </p:txBody>
      </p:sp>
      <p:pic>
        <p:nvPicPr>
          <p:cNvPr id="6" name="Picture 5">
            <a:extLst>
              <a:ext uri="{FF2B5EF4-FFF2-40B4-BE49-F238E27FC236}">
                <a16:creationId xmlns:a16="http://schemas.microsoft.com/office/drawing/2014/main" id="{E5DD3756-2F30-4746-ABE3-36F55621CE1D}"/>
              </a:ext>
            </a:extLst>
          </p:cNvPr>
          <p:cNvPicPr>
            <a:picLocks noChangeAspect="1"/>
          </p:cNvPicPr>
          <p:nvPr/>
        </p:nvPicPr>
        <p:blipFill>
          <a:blip r:embed="rId2"/>
          <a:stretch>
            <a:fillRect/>
          </a:stretch>
        </p:blipFill>
        <p:spPr>
          <a:xfrm>
            <a:off x="2248930" y="394233"/>
            <a:ext cx="7463481" cy="5887577"/>
          </a:xfrm>
          <a:prstGeom prst="rect">
            <a:avLst/>
          </a:prstGeom>
        </p:spPr>
      </p:pic>
    </p:spTree>
    <p:extLst>
      <p:ext uri="{BB962C8B-B14F-4D97-AF65-F5344CB8AC3E}">
        <p14:creationId xmlns:p14="http://schemas.microsoft.com/office/powerpoint/2010/main" val="2695476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BF625-A862-9380-C1BB-0678B5429F56}"/>
              </a:ext>
            </a:extLst>
          </p:cNvPr>
          <p:cNvSpPr>
            <a:spLocks noGrp="1"/>
          </p:cNvSpPr>
          <p:nvPr>
            <p:ph type="title"/>
          </p:nvPr>
        </p:nvSpPr>
        <p:spPr>
          <a:xfrm>
            <a:off x="1066800" y="684168"/>
            <a:ext cx="10058400" cy="925971"/>
          </a:xfrm>
        </p:spPr>
        <p:txBody>
          <a:bodyPr>
            <a:normAutofit fontScale="90000"/>
          </a:bodyPr>
          <a:lstStyle/>
          <a:p>
            <a:r>
              <a:rPr lang="en-US" dirty="0"/>
              <a:t>Sample Banks’ Stated Reasons for Transfers from HTM to AFS during Sample Period</a:t>
            </a:r>
          </a:p>
        </p:txBody>
      </p:sp>
      <p:graphicFrame>
        <p:nvGraphicFramePr>
          <p:cNvPr id="3" name="Table 2">
            <a:extLst>
              <a:ext uri="{FF2B5EF4-FFF2-40B4-BE49-F238E27FC236}">
                <a16:creationId xmlns:a16="http://schemas.microsoft.com/office/drawing/2014/main" id="{CF397844-27CF-9009-0744-2C11CA845ADE}"/>
              </a:ext>
            </a:extLst>
          </p:cNvPr>
          <p:cNvGraphicFramePr>
            <a:graphicFrameLocks noGrp="1"/>
          </p:cNvGraphicFramePr>
          <p:nvPr>
            <p:extLst>
              <p:ext uri="{D42A27DB-BD31-4B8C-83A1-F6EECF244321}">
                <p14:modId xmlns:p14="http://schemas.microsoft.com/office/powerpoint/2010/main" val="3292200648"/>
              </p:ext>
            </p:extLst>
          </p:nvPr>
        </p:nvGraphicFramePr>
        <p:xfrm>
          <a:off x="1752550" y="1610139"/>
          <a:ext cx="8686900" cy="5112563"/>
        </p:xfrm>
        <a:graphic>
          <a:graphicData uri="http://schemas.openxmlformats.org/drawingml/2006/table">
            <a:tbl>
              <a:tblPr/>
              <a:tblGrid>
                <a:gridCol w="5086500">
                  <a:extLst>
                    <a:ext uri="{9D8B030D-6E8A-4147-A177-3AD203B41FA5}">
                      <a16:colId xmlns:a16="http://schemas.microsoft.com/office/drawing/2014/main" val="20000"/>
                    </a:ext>
                  </a:extLst>
                </a:gridCol>
                <a:gridCol w="1728192">
                  <a:extLst>
                    <a:ext uri="{9D8B030D-6E8A-4147-A177-3AD203B41FA5}">
                      <a16:colId xmlns:a16="http://schemas.microsoft.com/office/drawing/2014/main" val="66822224"/>
                    </a:ext>
                  </a:extLst>
                </a:gridCol>
                <a:gridCol w="1872208">
                  <a:extLst>
                    <a:ext uri="{9D8B030D-6E8A-4147-A177-3AD203B41FA5}">
                      <a16:colId xmlns:a16="http://schemas.microsoft.com/office/drawing/2014/main" val="2578148901"/>
                    </a:ext>
                  </a:extLst>
                </a:gridCol>
              </a:tblGrid>
              <a:tr h="300739">
                <a:tc>
                  <a:txBody>
                    <a:bodyPr/>
                    <a:lstStyle/>
                    <a:p>
                      <a:pPr marL="0" marR="0" algn="l">
                        <a:spcBef>
                          <a:spcPts val="0"/>
                        </a:spcBef>
                        <a:spcAft>
                          <a:spcPts val="0"/>
                        </a:spcAft>
                        <a:tabLst>
                          <a:tab pos="2339340" algn="l"/>
                        </a:tabLst>
                      </a:pPr>
                      <a:r>
                        <a:rPr lang="en-US" sz="18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Reason for Transfer </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004B8D"/>
                      </a:solidFill>
                      <a:prstDash val="solid"/>
                      <a:round/>
                      <a:headEnd type="none" w="med" len="med"/>
                      <a:tailEnd type="none" w="med" len="med"/>
                    </a:lnT>
                    <a:lnB w="12700" cap="flat" cmpd="sng" algn="ctr">
                      <a:solidFill>
                        <a:srgbClr val="004B8D"/>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tabLst>
                          <a:tab pos="2339340" algn="l"/>
                        </a:tabLst>
                      </a:pPr>
                      <a:r>
                        <a:rPr lang="en-US" sz="18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Frequency</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004B8D"/>
                      </a:solidFill>
                      <a:prstDash val="solid"/>
                      <a:round/>
                      <a:headEnd type="none" w="med" len="med"/>
                      <a:tailEnd type="none" w="med" len="med"/>
                    </a:lnT>
                    <a:lnB w="12700" cap="flat" cmpd="sng" algn="ctr">
                      <a:solidFill>
                        <a:srgbClr val="004B8D"/>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tabLst>
                          <a:tab pos="2339340" algn="l"/>
                        </a:tabLst>
                      </a:pPr>
                      <a:r>
                        <a:rPr lang="en-US" sz="18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Percent</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004B8D"/>
                      </a:solidFill>
                      <a:prstDash val="solid"/>
                      <a:round/>
                      <a:headEnd type="none" w="med" len="med"/>
                      <a:tailEnd type="none" w="med" len="med"/>
                    </a:lnT>
                    <a:lnB w="12700" cap="flat" cmpd="sng" algn="ctr">
                      <a:solidFill>
                        <a:srgbClr val="004B8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0739">
                <a:tc>
                  <a:txBody>
                    <a:bodyPr/>
                    <a:lstStyle/>
                    <a:p>
                      <a:pPr marL="0" marR="0" algn="l">
                        <a:spcBef>
                          <a:spcPts val="0"/>
                        </a:spcBef>
                        <a:spcAft>
                          <a:spcPts val="0"/>
                        </a:spcAft>
                        <a:tabLst>
                          <a:tab pos="2339340" algn="l"/>
                        </a:tabLst>
                      </a:pPr>
                      <a:r>
                        <a:rPr lang="en-US"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ASU 2017-12</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004B8D"/>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tabLst>
                          <a:tab pos="2339340" algn="l"/>
                        </a:tabLst>
                      </a:pPr>
                      <a:r>
                        <a:rPr lang="en-US"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41</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004B8D"/>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tabLst>
                          <a:tab pos="2339340" algn="l"/>
                        </a:tabLst>
                      </a:pPr>
                      <a:r>
                        <a:rPr lang="en-US" sz="18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34.8</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004B8D"/>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0739">
                <a:tc>
                  <a:txBody>
                    <a:bodyPr/>
                    <a:lstStyle/>
                    <a:p>
                      <a:pPr marL="0" marR="0" algn="l">
                        <a:spcBef>
                          <a:spcPts val="0"/>
                        </a:spcBef>
                        <a:spcAft>
                          <a:spcPts val="0"/>
                        </a:spcAft>
                        <a:tabLst>
                          <a:tab pos="2339340" algn="l"/>
                        </a:tabLst>
                      </a:pPr>
                      <a:r>
                        <a:rPr lang="en-US"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taint HTM portfolio</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tabLst>
                          <a:tab pos="2339340" algn="l"/>
                        </a:tabLst>
                      </a:pPr>
                      <a:r>
                        <a:rPr lang="en-US"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39</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tabLst>
                          <a:tab pos="2339340" algn="l"/>
                        </a:tabLst>
                      </a:pPr>
                      <a:r>
                        <a:rPr lang="en-US" sz="18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33.1</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42106832"/>
                  </a:ext>
                </a:extLst>
              </a:tr>
              <a:tr h="300739">
                <a:tc>
                  <a:txBody>
                    <a:bodyPr/>
                    <a:lstStyle/>
                    <a:p>
                      <a:pPr marL="0" marR="0" algn="l">
                        <a:spcBef>
                          <a:spcPts val="0"/>
                        </a:spcBef>
                        <a:spcAft>
                          <a:spcPts val="0"/>
                        </a:spcAft>
                        <a:tabLst>
                          <a:tab pos="2339340" algn="l"/>
                        </a:tabLst>
                      </a:pPr>
                      <a:r>
                        <a:rPr lang="en-US"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ASU 2019-04</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tabLst>
                          <a:tab pos="2339340" algn="l"/>
                        </a:tabLst>
                      </a:pPr>
                      <a:r>
                        <a:rPr lang="en-US" sz="18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14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tabLst>
                          <a:tab pos="2339340" algn="l"/>
                        </a:tabLst>
                      </a:pPr>
                      <a:r>
                        <a:rPr lang="en-US" sz="18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11.9</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0739">
                <a:tc>
                  <a:txBody>
                    <a:bodyPr/>
                    <a:lstStyle/>
                    <a:p>
                      <a:pPr marL="0" marR="0" algn="l">
                        <a:spcBef>
                          <a:spcPts val="0"/>
                        </a:spcBef>
                        <a:spcAft>
                          <a:spcPts val="0"/>
                        </a:spcAft>
                        <a:tabLst>
                          <a:tab pos="2339340" algn="l"/>
                        </a:tabLst>
                      </a:pPr>
                      <a:r>
                        <a:rPr lang="en-US" sz="1800" kern="0" dirty="0">
                          <a:solidFill>
                            <a:srgbClr val="00000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tailoring rules</a:t>
                      </a:r>
                      <a:endParaRPr lang="en-US" sz="1800" kern="100" dirty="0">
                        <a:effectLst/>
                        <a:highlight>
                          <a:srgbClr val="00FFFF"/>
                        </a:highligh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tabLst>
                          <a:tab pos="2339340" algn="l"/>
                        </a:tabLst>
                      </a:pPr>
                      <a:r>
                        <a:rPr lang="en-US" sz="1800" kern="0" dirty="0">
                          <a:solidFill>
                            <a:srgbClr val="00000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5</a:t>
                      </a:r>
                      <a:endParaRPr lang="en-US" sz="1800" kern="100" dirty="0">
                        <a:effectLst/>
                        <a:highlight>
                          <a:srgbClr val="00FFFF"/>
                        </a:highligh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tabLst>
                          <a:tab pos="2339340" algn="l"/>
                        </a:tabLst>
                      </a:pPr>
                      <a:r>
                        <a:rPr lang="en-US" sz="1800" kern="0" dirty="0">
                          <a:solidFill>
                            <a:srgbClr val="00000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4.2</a:t>
                      </a:r>
                      <a:endParaRPr lang="en-US" sz="1800" kern="100" dirty="0">
                        <a:effectLst/>
                        <a:highlight>
                          <a:srgbClr val="00FFFF"/>
                        </a:highligh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00739">
                <a:tc>
                  <a:txBody>
                    <a:bodyPr/>
                    <a:lstStyle/>
                    <a:p>
                      <a:pPr marL="0" marR="0" algn="l">
                        <a:spcBef>
                          <a:spcPts val="0"/>
                        </a:spcBef>
                        <a:spcAft>
                          <a:spcPts val="0"/>
                        </a:spcAft>
                        <a:tabLst>
                          <a:tab pos="2339340" algn="l"/>
                        </a:tabLst>
                      </a:pPr>
                      <a:r>
                        <a:rPr lang="en-US"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Volcker rule</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tabLst>
                          <a:tab pos="2339340" algn="l"/>
                        </a:tabLst>
                      </a:pPr>
                      <a:r>
                        <a:rPr lang="en-US" sz="18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tabLst>
                          <a:tab pos="2339340" algn="l"/>
                        </a:tabLst>
                      </a:pPr>
                      <a:r>
                        <a:rPr lang="en-US" sz="18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3.4</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53358398"/>
                  </a:ext>
                </a:extLst>
              </a:tr>
              <a:tr h="300739">
                <a:tc>
                  <a:txBody>
                    <a:bodyPr/>
                    <a:lstStyle/>
                    <a:p>
                      <a:pPr marL="0" marR="0" algn="l">
                        <a:spcBef>
                          <a:spcPts val="0"/>
                        </a:spcBef>
                        <a:spcAft>
                          <a:spcPts val="0"/>
                        </a:spcAft>
                        <a:tabLst>
                          <a:tab pos="2339340" algn="l"/>
                        </a:tabLst>
                      </a:pPr>
                      <a:r>
                        <a:rPr lang="en-US"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credit deterioration</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tabLst>
                          <a:tab pos="2339340" algn="l"/>
                        </a:tabLst>
                      </a:pPr>
                      <a:r>
                        <a:rPr lang="en-US" sz="18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tabLst>
                          <a:tab pos="2339340" algn="l"/>
                        </a:tabLst>
                      </a:pPr>
                      <a:r>
                        <a:rPr lang="en-US" sz="18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2.5</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0768580"/>
                  </a:ext>
                </a:extLst>
              </a:tr>
              <a:tr h="300739">
                <a:tc>
                  <a:txBody>
                    <a:bodyPr/>
                    <a:lstStyle/>
                    <a:p>
                      <a:pPr marL="0" marR="0" algn="l">
                        <a:spcBef>
                          <a:spcPts val="0"/>
                        </a:spcBef>
                        <a:spcAft>
                          <a:spcPts val="0"/>
                        </a:spcAft>
                        <a:tabLst>
                          <a:tab pos="2339340" algn="l"/>
                        </a:tabLst>
                      </a:pPr>
                      <a:r>
                        <a:rPr lang="en-US" sz="18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merger</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tabLst>
                          <a:tab pos="2339340" algn="l"/>
                        </a:tabLst>
                      </a:pPr>
                      <a:r>
                        <a:rPr lang="en-US"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tabLst>
                          <a:tab pos="2339340" algn="l"/>
                        </a:tabLst>
                      </a:pPr>
                      <a:r>
                        <a:rPr lang="en-US"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2.5</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63982059"/>
                  </a:ext>
                </a:extLst>
              </a:tr>
              <a:tr h="300739">
                <a:tc>
                  <a:txBody>
                    <a:bodyPr/>
                    <a:lstStyle/>
                    <a:p>
                      <a:pPr marL="0" marR="0" algn="l">
                        <a:spcBef>
                          <a:spcPts val="0"/>
                        </a:spcBef>
                        <a:spcAft>
                          <a:spcPts val="0"/>
                        </a:spcAft>
                        <a:tabLst>
                          <a:tab pos="2339340" algn="l"/>
                        </a:tabLst>
                      </a:pPr>
                      <a:r>
                        <a:rPr lang="en-US"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other - not taint HTM portfolio</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tabLst>
                          <a:tab pos="2339340" algn="l"/>
                        </a:tabLst>
                      </a:pPr>
                      <a:r>
                        <a:rPr lang="en-US" sz="18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tabLst>
                          <a:tab pos="2339340" algn="l"/>
                        </a:tabLst>
                      </a:pPr>
                      <a:r>
                        <a:rPr lang="en-US" sz="18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1.7</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40531519"/>
                  </a:ext>
                </a:extLst>
              </a:tr>
              <a:tr h="300739">
                <a:tc>
                  <a:txBody>
                    <a:bodyPr/>
                    <a:lstStyle/>
                    <a:p>
                      <a:pPr marL="0" marR="0" algn="l">
                        <a:spcBef>
                          <a:spcPts val="0"/>
                        </a:spcBef>
                        <a:spcAft>
                          <a:spcPts val="0"/>
                        </a:spcAft>
                        <a:tabLst>
                          <a:tab pos="2339340" algn="l"/>
                        </a:tabLst>
                      </a:pPr>
                      <a:r>
                        <a:rPr lang="en-US"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ASU 2020-04</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tabLst>
                          <a:tab pos="2339340" algn="l"/>
                        </a:tabLst>
                      </a:pPr>
                      <a:r>
                        <a:rPr lang="en-US" sz="18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tabLst>
                          <a:tab pos="2339340" algn="l"/>
                        </a:tabLst>
                      </a:pPr>
                      <a:r>
                        <a:rPr lang="en-US" sz="18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1.7</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42379710"/>
                  </a:ext>
                </a:extLst>
              </a:tr>
              <a:tr h="300739">
                <a:tc>
                  <a:txBody>
                    <a:bodyPr/>
                    <a:lstStyle/>
                    <a:p>
                      <a:pPr marL="0" marR="0" algn="l">
                        <a:spcBef>
                          <a:spcPts val="0"/>
                        </a:spcBef>
                        <a:spcAft>
                          <a:spcPts val="0"/>
                        </a:spcAft>
                        <a:tabLst>
                          <a:tab pos="2339340" algn="l"/>
                        </a:tabLst>
                      </a:pPr>
                      <a:r>
                        <a:rPr lang="en-US" sz="18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Basel III</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tabLst>
                          <a:tab pos="2339340" algn="l"/>
                        </a:tabLst>
                      </a:pPr>
                      <a:r>
                        <a:rPr lang="en-US"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tabLst>
                          <a:tab pos="2339340" algn="l"/>
                        </a:tabLst>
                      </a:pPr>
                      <a:r>
                        <a:rPr lang="en-US" sz="18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1.7</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08605489"/>
                  </a:ext>
                </a:extLst>
              </a:tr>
              <a:tr h="300739">
                <a:tc>
                  <a:txBody>
                    <a:bodyPr/>
                    <a:lstStyle/>
                    <a:p>
                      <a:pPr marL="0" marR="0" algn="l">
                        <a:spcBef>
                          <a:spcPts val="0"/>
                        </a:spcBef>
                        <a:spcAft>
                          <a:spcPts val="0"/>
                        </a:spcAft>
                        <a:tabLst>
                          <a:tab pos="2339340" algn="l"/>
                        </a:tabLst>
                      </a:pPr>
                      <a:r>
                        <a:rPr lang="en-US"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COVID-19</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tabLst>
                          <a:tab pos="2339340" algn="l"/>
                        </a:tabLst>
                      </a:pPr>
                      <a:r>
                        <a:rPr lang="en-US" sz="18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tabLst>
                          <a:tab pos="2339340" algn="l"/>
                        </a:tabLst>
                      </a:pPr>
                      <a:r>
                        <a:rPr lang="en-US"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0.9</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22931896"/>
                  </a:ext>
                </a:extLst>
              </a:tr>
              <a:tr h="902217">
                <a:tc>
                  <a:txBody>
                    <a:bodyPr/>
                    <a:lstStyle/>
                    <a:p>
                      <a:pPr marL="0" marR="0" algn="l" latinLnBrk="0">
                        <a:spcBef>
                          <a:spcPts val="0"/>
                        </a:spcBef>
                        <a:spcAft>
                          <a:spcPts val="0"/>
                        </a:spcAft>
                        <a:tabLst>
                          <a:tab pos="2339340" algn="l"/>
                        </a:tabLst>
                      </a:pPr>
                      <a:r>
                        <a:rPr lang="en-US"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Office of Management and Budget rule reducing interest subsidies for certain municipal (Build America) bonds</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tabLst>
                          <a:tab pos="2339340" algn="l"/>
                        </a:tabLst>
                      </a:pPr>
                      <a:r>
                        <a:rPr lang="en-US"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tabLst>
                          <a:tab pos="2339340" algn="l"/>
                        </a:tabLst>
                      </a:pPr>
                      <a:r>
                        <a:rPr lang="en-US"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0.9</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23367148"/>
                  </a:ext>
                </a:extLst>
              </a:tr>
              <a:tr h="300739">
                <a:tc>
                  <a:txBody>
                    <a:bodyPr/>
                    <a:lstStyle/>
                    <a:p>
                      <a:pPr marL="0" marR="0" algn="l">
                        <a:spcBef>
                          <a:spcPts val="0"/>
                        </a:spcBef>
                        <a:spcAft>
                          <a:spcPts val="0"/>
                        </a:spcAft>
                        <a:tabLst>
                          <a:tab pos="2339340" algn="l"/>
                        </a:tabLst>
                      </a:pPr>
                      <a:r>
                        <a:rPr lang="en-US"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close to maturity</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a:noFill/>
                    </a:lnT>
                    <a:lnB w="12700" cap="flat" cmpd="sng" algn="ctr">
                      <a:solidFill>
                        <a:srgbClr val="004B8D"/>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tabLst>
                          <a:tab pos="2339340" algn="l"/>
                        </a:tabLst>
                      </a:pPr>
                      <a:r>
                        <a:rPr lang="en-US"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a:noFill/>
                    </a:lnT>
                    <a:lnB w="12700" cap="flat" cmpd="sng" algn="ctr">
                      <a:solidFill>
                        <a:srgbClr val="004B8D"/>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tabLst>
                          <a:tab pos="2339340" algn="l"/>
                        </a:tabLst>
                      </a:pPr>
                      <a:r>
                        <a:rPr lang="en-US"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0.9</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a:noFill/>
                    </a:lnT>
                    <a:lnB w="12700" cap="flat" cmpd="sng" algn="ctr">
                      <a:solidFill>
                        <a:srgbClr val="004B8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964098"/>
                  </a:ext>
                </a:extLst>
              </a:tr>
              <a:tr h="300739">
                <a:tc>
                  <a:txBody>
                    <a:bodyPr/>
                    <a:lstStyle/>
                    <a:p>
                      <a:pPr marL="0" marR="0" algn="l">
                        <a:spcBef>
                          <a:spcPts val="0"/>
                        </a:spcBef>
                        <a:spcAft>
                          <a:spcPts val="0"/>
                        </a:spcAft>
                        <a:tabLst>
                          <a:tab pos="2339340" algn="l"/>
                        </a:tabLst>
                      </a:pPr>
                      <a:r>
                        <a:rPr lang="en-US"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Total</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004B8D"/>
                      </a:solidFill>
                      <a:prstDash val="solid"/>
                      <a:round/>
                      <a:headEnd type="none" w="med" len="med"/>
                      <a:tailEnd type="none" w="med" len="med"/>
                    </a:lnT>
                    <a:lnB w="12700" cap="flat" cmpd="sng" algn="ctr">
                      <a:solidFill>
                        <a:srgbClr val="004B8D"/>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tabLst>
                          <a:tab pos="2339340" algn="l"/>
                        </a:tabLst>
                      </a:pPr>
                      <a:r>
                        <a:rPr lang="en-US"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118</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004B8D"/>
                      </a:solidFill>
                      <a:prstDash val="solid"/>
                      <a:round/>
                      <a:headEnd type="none" w="med" len="med"/>
                      <a:tailEnd type="none" w="med" len="med"/>
                    </a:lnT>
                    <a:lnB w="12700" cap="flat" cmpd="sng" algn="ctr">
                      <a:solidFill>
                        <a:srgbClr val="004B8D"/>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tabLst>
                          <a:tab pos="2339340" algn="l"/>
                        </a:tabLst>
                      </a:pPr>
                      <a:r>
                        <a:rPr lang="en-US"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100</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004B8D"/>
                      </a:solidFill>
                      <a:prstDash val="solid"/>
                      <a:round/>
                      <a:headEnd type="none" w="med" len="med"/>
                      <a:tailEnd type="none" w="med" len="med"/>
                    </a:lnT>
                    <a:lnB w="12700" cap="flat" cmpd="sng" algn="ctr">
                      <a:solidFill>
                        <a:srgbClr val="004B8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38553584"/>
                  </a:ext>
                </a:extLst>
              </a:tr>
            </a:tbl>
          </a:graphicData>
        </a:graphic>
      </p:graphicFrame>
      <p:sp>
        <p:nvSpPr>
          <p:cNvPr id="4" name="Slide Number Placeholder 3">
            <a:extLst>
              <a:ext uri="{FF2B5EF4-FFF2-40B4-BE49-F238E27FC236}">
                <a16:creationId xmlns:a16="http://schemas.microsoft.com/office/drawing/2014/main" id="{EAB1C4BD-CC8B-451A-8D6D-A8662F25EC23}"/>
              </a:ext>
            </a:extLst>
          </p:cNvPr>
          <p:cNvSpPr>
            <a:spLocks noGrp="1"/>
          </p:cNvSpPr>
          <p:nvPr>
            <p:ph type="sldNum" sz="quarter" idx="12"/>
          </p:nvPr>
        </p:nvSpPr>
        <p:spPr/>
        <p:txBody>
          <a:bodyPr/>
          <a:lstStyle/>
          <a:p>
            <a:fld id="{76241785-4359-4DCC-A68A-D17EBE1B9A1A}" type="slidenum">
              <a:rPr lang="en-US" smtClean="0"/>
              <a:t>16</a:t>
            </a:fld>
            <a:endParaRPr lang="en-US"/>
          </a:p>
        </p:txBody>
      </p:sp>
      <p:sp>
        <p:nvSpPr>
          <p:cNvPr id="5" name="TextBox 4">
            <a:extLst>
              <a:ext uri="{FF2B5EF4-FFF2-40B4-BE49-F238E27FC236}">
                <a16:creationId xmlns:a16="http://schemas.microsoft.com/office/drawing/2014/main" id="{90457F01-5939-5264-E39B-D88A37F56541}"/>
              </a:ext>
            </a:extLst>
          </p:cNvPr>
          <p:cNvSpPr txBox="1"/>
          <p:nvPr/>
        </p:nvSpPr>
        <p:spPr>
          <a:xfrm>
            <a:off x="10525748" y="2487827"/>
            <a:ext cx="1312025" cy="2031325"/>
          </a:xfrm>
          <a:prstGeom prst="rect">
            <a:avLst/>
          </a:prstGeom>
          <a:noFill/>
        </p:spPr>
        <p:txBody>
          <a:bodyPr wrap="square" rtlCol="0">
            <a:spAutoFit/>
          </a:bodyPr>
          <a:lstStyle/>
          <a:p>
            <a:r>
              <a:rPr lang="en-US" dirty="0"/>
              <a:t>Table 1, Panel E, from Kim, Kim, Ryan (2023) working paper</a:t>
            </a:r>
          </a:p>
        </p:txBody>
      </p:sp>
    </p:spTree>
    <p:extLst>
      <p:ext uri="{BB962C8B-B14F-4D97-AF65-F5344CB8AC3E}">
        <p14:creationId xmlns:p14="http://schemas.microsoft.com/office/powerpoint/2010/main" val="364243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07024-AEA9-3355-2917-13CEECB94D8D}"/>
              </a:ext>
            </a:extLst>
          </p:cNvPr>
          <p:cNvSpPr>
            <a:spLocks noGrp="1"/>
          </p:cNvSpPr>
          <p:nvPr>
            <p:ph type="title"/>
          </p:nvPr>
        </p:nvSpPr>
        <p:spPr/>
        <p:txBody>
          <a:bodyPr/>
          <a:lstStyle/>
          <a:p>
            <a:r>
              <a:rPr lang="en-US" dirty="0"/>
              <a:t>Risk Management</a:t>
            </a:r>
          </a:p>
        </p:txBody>
      </p:sp>
      <p:sp>
        <p:nvSpPr>
          <p:cNvPr id="4" name="Content Placeholder 3">
            <a:extLst>
              <a:ext uri="{FF2B5EF4-FFF2-40B4-BE49-F238E27FC236}">
                <a16:creationId xmlns:a16="http://schemas.microsoft.com/office/drawing/2014/main" id="{226A8E3E-FCD9-C815-10CD-E4A3175624EB}"/>
              </a:ext>
            </a:extLst>
          </p:cNvPr>
          <p:cNvSpPr>
            <a:spLocks noGrp="1"/>
          </p:cNvSpPr>
          <p:nvPr>
            <p:ph idx="1"/>
          </p:nvPr>
        </p:nvSpPr>
        <p:spPr/>
        <p:txBody>
          <a:bodyPr>
            <a:normAutofit/>
          </a:bodyPr>
          <a:lstStyle/>
          <a:p>
            <a:r>
              <a:rPr lang="en-US" sz="2400" dirty="0"/>
              <a:t>The reinstatement of the AOCI filter under the tailoring rules appears to have led the opt-out banks to increase the interest rate risk of their AFS debt investment securities</a:t>
            </a:r>
          </a:p>
          <a:p>
            <a:r>
              <a:rPr lang="en-US" sz="2400" dirty="0"/>
              <a:t>This occurred while the banks’ percentage of uninsured and thus runnable deposits increased sharply.</a:t>
            </a:r>
          </a:p>
        </p:txBody>
      </p:sp>
      <p:sp>
        <p:nvSpPr>
          <p:cNvPr id="3" name="Slide Number Placeholder 2">
            <a:extLst>
              <a:ext uri="{FF2B5EF4-FFF2-40B4-BE49-F238E27FC236}">
                <a16:creationId xmlns:a16="http://schemas.microsoft.com/office/drawing/2014/main" id="{D79451AC-25DA-B932-A2DB-3ECBBC77B5DD}"/>
              </a:ext>
            </a:extLst>
          </p:cNvPr>
          <p:cNvSpPr>
            <a:spLocks noGrp="1"/>
          </p:cNvSpPr>
          <p:nvPr>
            <p:ph type="sldNum" sz="quarter" idx="12"/>
          </p:nvPr>
        </p:nvSpPr>
        <p:spPr/>
        <p:txBody>
          <a:bodyPr/>
          <a:lstStyle/>
          <a:p>
            <a:fld id="{76241785-4359-4DCC-A68A-D17EBE1B9A1A}" type="slidenum">
              <a:rPr lang="en-US" smtClean="0"/>
              <a:t>17</a:t>
            </a:fld>
            <a:endParaRPr lang="en-US"/>
          </a:p>
        </p:txBody>
      </p:sp>
    </p:spTree>
    <p:extLst>
      <p:ext uri="{BB962C8B-B14F-4D97-AF65-F5344CB8AC3E}">
        <p14:creationId xmlns:p14="http://schemas.microsoft.com/office/powerpoint/2010/main" val="372235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55B3AF-CC67-3108-16FF-9C8E7D29D93C}"/>
              </a:ext>
            </a:extLst>
          </p:cNvPr>
          <p:cNvSpPr>
            <a:spLocks noGrp="1"/>
          </p:cNvSpPr>
          <p:nvPr>
            <p:ph type="sldNum" sz="quarter" idx="12"/>
          </p:nvPr>
        </p:nvSpPr>
        <p:spPr/>
        <p:txBody>
          <a:bodyPr/>
          <a:lstStyle/>
          <a:p>
            <a:fld id="{76241785-4359-4DCC-A68A-D17EBE1B9A1A}" type="slidenum">
              <a:rPr lang="en-US" smtClean="0"/>
              <a:t>18</a:t>
            </a:fld>
            <a:endParaRPr lang="en-US"/>
          </a:p>
        </p:txBody>
      </p:sp>
      <p:pic>
        <p:nvPicPr>
          <p:cNvPr id="5" name="Picture 4">
            <a:extLst>
              <a:ext uri="{FF2B5EF4-FFF2-40B4-BE49-F238E27FC236}">
                <a16:creationId xmlns:a16="http://schemas.microsoft.com/office/drawing/2014/main" id="{BA150F7D-8C3A-7678-5CCC-9C57EC40A12A}"/>
              </a:ext>
            </a:extLst>
          </p:cNvPr>
          <p:cNvPicPr>
            <a:picLocks noChangeAspect="1"/>
          </p:cNvPicPr>
          <p:nvPr/>
        </p:nvPicPr>
        <p:blipFill>
          <a:blip r:embed="rId2"/>
          <a:stretch>
            <a:fillRect/>
          </a:stretch>
        </p:blipFill>
        <p:spPr>
          <a:xfrm>
            <a:off x="2290119" y="402175"/>
            <a:ext cx="7438767" cy="5916067"/>
          </a:xfrm>
          <a:prstGeom prst="rect">
            <a:avLst/>
          </a:prstGeom>
        </p:spPr>
      </p:pic>
    </p:spTree>
    <p:extLst>
      <p:ext uri="{BB962C8B-B14F-4D97-AF65-F5344CB8AC3E}">
        <p14:creationId xmlns:p14="http://schemas.microsoft.com/office/powerpoint/2010/main" val="3811168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72B5A-B15C-4137-F54D-AA22AAAF5463}"/>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C88E7C63-1D59-11AB-4A27-7564B1FAA66D}"/>
              </a:ext>
            </a:extLst>
          </p:cNvPr>
          <p:cNvSpPr>
            <a:spLocks noGrp="1"/>
          </p:cNvSpPr>
          <p:nvPr>
            <p:ph idx="1"/>
          </p:nvPr>
        </p:nvSpPr>
        <p:spPr/>
        <p:txBody>
          <a:bodyPr>
            <a:normAutofit/>
          </a:bodyPr>
          <a:lstStyle/>
          <a:p>
            <a:r>
              <a:rPr lang="en-US" sz="2400" dirty="0"/>
              <a:t>Banks’ classifications of securities are fluid and primarily reflect their preferred financial and regulatory accounting effects, not distinct economic motivations</a:t>
            </a:r>
          </a:p>
          <a:p>
            <a:r>
              <a:rPr lang="en-US" sz="2400" dirty="0"/>
              <a:t>The AOCI filter encourages bank risk taking in AFS securities </a:t>
            </a:r>
          </a:p>
          <a:p>
            <a:r>
              <a:rPr lang="en-US" sz="2400" dirty="0"/>
              <a:t>Our results support the elimination of HTM classification/amortized cost accounting and the AOCI filter</a:t>
            </a:r>
          </a:p>
        </p:txBody>
      </p:sp>
      <p:sp>
        <p:nvSpPr>
          <p:cNvPr id="4" name="Slide Number Placeholder 3">
            <a:extLst>
              <a:ext uri="{FF2B5EF4-FFF2-40B4-BE49-F238E27FC236}">
                <a16:creationId xmlns:a16="http://schemas.microsoft.com/office/drawing/2014/main" id="{F8A56BD2-347F-2BD5-15C2-6103F10E026D}"/>
              </a:ext>
            </a:extLst>
          </p:cNvPr>
          <p:cNvSpPr>
            <a:spLocks noGrp="1"/>
          </p:cNvSpPr>
          <p:nvPr>
            <p:ph type="sldNum" sz="quarter" idx="12"/>
          </p:nvPr>
        </p:nvSpPr>
        <p:spPr/>
        <p:txBody>
          <a:bodyPr/>
          <a:lstStyle/>
          <a:p>
            <a:fld id="{76241785-4359-4DCC-A68A-D17EBE1B9A1A}" type="slidenum">
              <a:rPr lang="en-US" smtClean="0"/>
              <a:t>19</a:t>
            </a:fld>
            <a:endParaRPr lang="en-US"/>
          </a:p>
        </p:txBody>
      </p:sp>
    </p:spTree>
    <p:extLst>
      <p:ext uri="{BB962C8B-B14F-4D97-AF65-F5344CB8AC3E}">
        <p14:creationId xmlns:p14="http://schemas.microsoft.com/office/powerpoint/2010/main" val="4085867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25BDC-D722-86CE-4CF4-B022A68E86D6}"/>
              </a:ext>
            </a:extLst>
          </p:cNvPr>
          <p:cNvSpPr>
            <a:spLocks noGrp="1"/>
          </p:cNvSpPr>
          <p:nvPr>
            <p:ph type="title"/>
          </p:nvPr>
        </p:nvSpPr>
        <p:spPr>
          <a:xfrm>
            <a:off x="1066799" y="620910"/>
            <a:ext cx="10058400" cy="1173065"/>
          </a:xfrm>
        </p:spPr>
        <p:txBody>
          <a:bodyPr>
            <a:normAutofit fontScale="90000"/>
          </a:bodyPr>
          <a:lstStyle/>
          <a:p>
            <a:r>
              <a:rPr lang="en-US" dirty="0"/>
              <a:t>A Little Accounting and Bank Regulatory Background</a:t>
            </a:r>
          </a:p>
        </p:txBody>
      </p:sp>
      <p:sp>
        <p:nvSpPr>
          <p:cNvPr id="3" name="Content Placeholder 2">
            <a:extLst>
              <a:ext uri="{FF2B5EF4-FFF2-40B4-BE49-F238E27FC236}">
                <a16:creationId xmlns:a16="http://schemas.microsoft.com/office/drawing/2014/main" id="{F4FF3F7D-B9AF-FE73-F083-1498C15C2EA4}"/>
              </a:ext>
            </a:extLst>
          </p:cNvPr>
          <p:cNvSpPr>
            <a:spLocks noGrp="1"/>
          </p:cNvSpPr>
          <p:nvPr>
            <p:ph idx="1"/>
          </p:nvPr>
        </p:nvSpPr>
        <p:spPr>
          <a:xfrm>
            <a:off x="1066799" y="1858459"/>
            <a:ext cx="10058400" cy="1173065"/>
          </a:xfrm>
        </p:spPr>
        <p:txBody>
          <a:bodyPr>
            <a:normAutofit/>
          </a:bodyPr>
          <a:lstStyle/>
          <a:p>
            <a:r>
              <a:rPr lang="en-US" sz="2400" dirty="0"/>
              <a:t>Since 1993 under FAS 115 (now ASC 320), banks and other firms classify and account for debt investment securities in three distinct ways depending on their asserted (and unobservable) intent regarding the securities </a:t>
            </a:r>
          </a:p>
          <a:p>
            <a:endParaRPr lang="en-US" sz="2200" dirty="0"/>
          </a:p>
        </p:txBody>
      </p:sp>
      <p:graphicFrame>
        <p:nvGraphicFramePr>
          <p:cNvPr id="4" name="Table 3">
            <a:extLst>
              <a:ext uri="{FF2B5EF4-FFF2-40B4-BE49-F238E27FC236}">
                <a16:creationId xmlns:a16="http://schemas.microsoft.com/office/drawing/2014/main" id="{36538992-F185-4EF4-B882-A0241A3641B8}"/>
              </a:ext>
            </a:extLst>
          </p:cNvPr>
          <p:cNvGraphicFramePr>
            <a:graphicFrameLocks noGrp="1"/>
          </p:cNvGraphicFramePr>
          <p:nvPr>
            <p:extLst>
              <p:ext uri="{D42A27DB-BD31-4B8C-83A1-F6EECF244321}">
                <p14:modId xmlns:p14="http://schemas.microsoft.com/office/powerpoint/2010/main" val="1012681389"/>
              </p:ext>
            </p:extLst>
          </p:nvPr>
        </p:nvGraphicFramePr>
        <p:xfrm>
          <a:off x="1130642" y="3031524"/>
          <a:ext cx="9930713" cy="2977134"/>
        </p:xfrm>
        <a:graphic>
          <a:graphicData uri="http://schemas.openxmlformats.org/drawingml/2006/table">
            <a:tbl>
              <a:tblPr/>
              <a:tblGrid>
                <a:gridCol w="2891482">
                  <a:extLst>
                    <a:ext uri="{9D8B030D-6E8A-4147-A177-3AD203B41FA5}">
                      <a16:colId xmlns:a16="http://schemas.microsoft.com/office/drawing/2014/main" val="20000"/>
                    </a:ext>
                  </a:extLst>
                </a:gridCol>
                <a:gridCol w="2372497">
                  <a:extLst>
                    <a:ext uri="{9D8B030D-6E8A-4147-A177-3AD203B41FA5}">
                      <a16:colId xmlns:a16="http://schemas.microsoft.com/office/drawing/2014/main" val="66822224"/>
                    </a:ext>
                  </a:extLst>
                </a:gridCol>
                <a:gridCol w="1845276">
                  <a:extLst>
                    <a:ext uri="{9D8B030D-6E8A-4147-A177-3AD203B41FA5}">
                      <a16:colId xmlns:a16="http://schemas.microsoft.com/office/drawing/2014/main" val="1025982566"/>
                    </a:ext>
                  </a:extLst>
                </a:gridCol>
                <a:gridCol w="2821458">
                  <a:extLst>
                    <a:ext uri="{9D8B030D-6E8A-4147-A177-3AD203B41FA5}">
                      <a16:colId xmlns:a16="http://schemas.microsoft.com/office/drawing/2014/main" val="2578148901"/>
                    </a:ext>
                  </a:extLst>
                </a:gridCol>
              </a:tblGrid>
              <a:tr h="0">
                <a:tc>
                  <a:txBody>
                    <a:bodyPr/>
                    <a:lstStyle/>
                    <a:p>
                      <a:pPr algn="l" latinLnBrk="0">
                        <a:lnSpc>
                          <a:spcPct val="107000"/>
                        </a:lnSpc>
                      </a:pPr>
                      <a:r>
                        <a:rPr lang="en-US" sz="2000" b="1" dirty="0">
                          <a:effectLst/>
                          <a:latin typeface="Calibri" panose="020F0502020204030204" pitchFamily="34" charset="0"/>
                          <a:cs typeface="Calibri" panose="020F0502020204030204" pitchFamily="34" charset="0"/>
                        </a:rPr>
                        <a:t>Classification</a:t>
                      </a:r>
                    </a:p>
                  </a:txBody>
                  <a:tcPr marL="68580" marR="68580" marT="0" marB="0" anchor="ctr">
                    <a:lnL>
                      <a:noFill/>
                    </a:lnL>
                    <a:lnR>
                      <a:noFill/>
                    </a:lnR>
                    <a:lnT w="12700" cap="flat" cmpd="sng" algn="ctr">
                      <a:solidFill>
                        <a:srgbClr val="004B8D"/>
                      </a:solidFill>
                      <a:prstDash val="solid"/>
                      <a:round/>
                      <a:headEnd type="none" w="med" len="med"/>
                      <a:tailEnd type="none" w="med" len="med"/>
                    </a:lnT>
                    <a:lnB w="12700" cap="flat" cmpd="sng" algn="ctr">
                      <a:solidFill>
                        <a:srgbClr val="004B8D"/>
                      </a:solidFill>
                      <a:prstDash val="solid"/>
                      <a:round/>
                      <a:headEnd type="none" w="med" len="med"/>
                      <a:tailEnd type="none" w="med" len="med"/>
                    </a:lnB>
                    <a:lnTlToBr>
                      <a:noFill/>
                    </a:lnTlToBr>
                    <a:lnBlToTr>
                      <a:noFill/>
                    </a:lnBlToTr>
                    <a:noFill/>
                  </a:tcPr>
                </a:tc>
                <a:tc>
                  <a:txBody>
                    <a:bodyPr/>
                    <a:lstStyle/>
                    <a:p>
                      <a:pPr marL="0" marR="0" algn="l" latinLnBrk="0">
                        <a:lnSpc>
                          <a:spcPct val="107000"/>
                        </a:lnSpc>
                        <a:spcBef>
                          <a:spcPts val="0"/>
                        </a:spcBef>
                        <a:spcAft>
                          <a:spcPts val="0"/>
                        </a:spcAft>
                      </a:pPr>
                      <a:r>
                        <a:rPr lang="en-US" sz="2000" b="1" dirty="0">
                          <a:effectLst/>
                          <a:latin typeface="Calibri" panose="020F0502020204030204" pitchFamily="34" charset="0"/>
                          <a:ea typeface="Malgun Gothic" panose="020B0503020000020004" pitchFamily="34" charset="-127"/>
                          <a:cs typeface="Calibri" panose="020F0502020204030204" pitchFamily="34" charset="0"/>
                        </a:rPr>
                        <a:t>Required Intent</a:t>
                      </a:r>
                    </a:p>
                  </a:txBody>
                  <a:tcPr marL="68580" marR="68580" marT="0" marB="0" anchor="ctr">
                    <a:lnL>
                      <a:noFill/>
                    </a:lnL>
                    <a:lnR>
                      <a:noFill/>
                    </a:lnR>
                    <a:lnT w="12700" cap="flat" cmpd="sng" algn="ctr">
                      <a:solidFill>
                        <a:srgbClr val="004B8D"/>
                      </a:solidFill>
                      <a:prstDash val="solid"/>
                      <a:round/>
                      <a:headEnd type="none" w="med" len="med"/>
                      <a:tailEnd type="none" w="med" len="med"/>
                    </a:lnT>
                    <a:lnB w="12700" cap="flat" cmpd="sng" algn="ctr">
                      <a:solidFill>
                        <a:srgbClr val="004B8D"/>
                      </a:solidFill>
                      <a:prstDash val="solid"/>
                      <a:round/>
                      <a:headEnd type="none" w="med" len="med"/>
                      <a:tailEnd type="none" w="med" len="med"/>
                    </a:lnB>
                    <a:lnTlToBr>
                      <a:noFill/>
                    </a:lnTlToBr>
                    <a:lnBlToTr>
                      <a:noFill/>
                    </a:lnBlToTr>
                    <a:noFill/>
                  </a:tcPr>
                </a:tc>
                <a:tc>
                  <a:txBody>
                    <a:bodyPr/>
                    <a:lstStyle/>
                    <a:p>
                      <a:pPr marL="0" marR="0" algn="l" latinLnBrk="0">
                        <a:lnSpc>
                          <a:spcPct val="107000"/>
                        </a:lnSpc>
                        <a:spcBef>
                          <a:spcPts val="0"/>
                        </a:spcBef>
                        <a:spcAft>
                          <a:spcPts val="0"/>
                        </a:spcAft>
                      </a:pPr>
                      <a:r>
                        <a:rPr lang="en-US" sz="2000" b="1" dirty="0">
                          <a:effectLst/>
                          <a:latin typeface="Calibri" panose="020F0502020204030204" pitchFamily="34" charset="0"/>
                          <a:ea typeface="Malgun Gothic" panose="020B0503020000020004" pitchFamily="34" charset="-127"/>
                          <a:cs typeface="Calibri" panose="020F0502020204030204" pitchFamily="34" charset="0"/>
                        </a:rPr>
                        <a:t>Balance Sheet Measurement</a:t>
                      </a:r>
                    </a:p>
                  </a:txBody>
                  <a:tcPr marL="68580" marR="68580" marT="0" marB="0" anchor="ctr">
                    <a:lnL>
                      <a:noFill/>
                    </a:lnL>
                    <a:lnR>
                      <a:noFill/>
                    </a:lnR>
                    <a:lnT w="12700" cap="flat" cmpd="sng" algn="ctr">
                      <a:solidFill>
                        <a:srgbClr val="004B8D"/>
                      </a:solidFill>
                      <a:prstDash val="solid"/>
                      <a:round/>
                      <a:headEnd type="none" w="med" len="med"/>
                      <a:tailEnd type="none" w="med" len="med"/>
                    </a:lnT>
                    <a:lnB w="12700" cap="flat" cmpd="sng" algn="ctr">
                      <a:solidFill>
                        <a:srgbClr val="004B8D"/>
                      </a:solidFill>
                      <a:prstDash val="solid"/>
                      <a:round/>
                      <a:headEnd type="none" w="med" len="med"/>
                      <a:tailEnd type="none" w="med" len="med"/>
                    </a:lnB>
                    <a:lnTlToBr>
                      <a:noFill/>
                    </a:lnTlToBr>
                    <a:lnBlToTr>
                      <a:noFill/>
                    </a:lnBlToTr>
                    <a:noFill/>
                  </a:tcPr>
                </a:tc>
                <a:tc>
                  <a:txBody>
                    <a:bodyPr/>
                    <a:lstStyle/>
                    <a:p>
                      <a:pPr marL="0" marR="0" algn="l" latinLnBrk="0">
                        <a:lnSpc>
                          <a:spcPct val="107000"/>
                        </a:lnSpc>
                        <a:spcBef>
                          <a:spcPts val="0"/>
                        </a:spcBef>
                        <a:spcAft>
                          <a:spcPts val="0"/>
                        </a:spcAft>
                      </a:pPr>
                      <a:r>
                        <a:rPr lang="en-US" sz="2000" b="1" dirty="0">
                          <a:effectLst/>
                          <a:latin typeface="Calibri" panose="020F0502020204030204" pitchFamily="34" charset="0"/>
                          <a:ea typeface="Malgun Gothic" panose="020B0503020000020004" pitchFamily="34" charset="-127"/>
                          <a:cs typeface="Calibri" panose="020F0502020204030204" pitchFamily="34" charset="0"/>
                        </a:rPr>
                        <a:t>Periodic Unrealized Gains/Losses</a:t>
                      </a:r>
                    </a:p>
                  </a:txBody>
                  <a:tcPr marL="68580" marR="68580" marT="0" marB="0" anchor="ctr">
                    <a:lnL>
                      <a:noFill/>
                    </a:lnL>
                    <a:lnR>
                      <a:noFill/>
                    </a:lnR>
                    <a:lnT w="12700" cap="flat" cmpd="sng" algn="ctr">
                      <a:solidFill>
                        <a:srgbClr val="004B8D"/>
                      </a:solidFill>
                      <a:prstDash val="solid"/>
                      <a:round/>
                      <a:headEnd type="none" w="med" len="med"/>
                      <a:tailEnd type="none" w="med" len="med"/>
                    </a:lnT>
                    <a:lnB w="12700" cap="flat" cmpd="sng" algn="ctr">
                      <a:solidFill>
                        <a:srgbClr val="004B8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73822498"/>
                  </a:ext>
                </a:extLst>
              </a:tr>
              <a:tr h="411480">
                <a:tc>
                  <a:txBody>
                    <a:bodyPr/>
                    <a:lstStyle/>
                    <a:p>
                      <a:pPr marL="0" marR="0" algn="l" latinLnBrk="0">
                        <a:lnSpc>
                          <a:spcPct val="107000"/>
                        </a:lnSpc>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Held to maturity (HTM)</a:t>
                      </a:r>
                      <a:endParaRPr lang="en-US" sz="2000" i="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lnL>
                      <a:noFill/>
                    </a:lnL>
                    <a:lnR>
                      <a:noFill/>
                    </a:lnR>
                    <a:lnT w="12700" cap="flat" cmpd="sng" algn="ctr">
                      <a:solidFill>
                        <a:srgbClr val="004B8D"/>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algn="l">
                        <a:lnSpc>
                          <a:spcPct val="107000"/>
                        </a:lnSpc>
                        <a:spcBef>
                          <a:spcPts val="0"/>
                        </a:spcBef>
                        <a:spcAft>
                          <a:spcPts val="0"/>
                        </a:spcAft>
                      </a:pPr>
                      <a:r>
                        <a:rPr lang="en-US" sz="2000" dirty="0">
                          <a:effectLst/>
                          <a:latin typeface="Calibri" panose="020F0502020204030204" pitchFamily="34" charset="0"/>
                          <a:ea typeface="Malgun Gothic" panose="020B0503020000020004" pitchFamily="34" charset="-127"/>
                          <a:cs typeface="Calibri" panose="020F0502020204030204" pitchFamily="34" charset="0"/>
                        </a:rPr>
                        <a:t>Intent and ability to hold to maturity</a:t>
                      </a:r>
                    </a:p>
                  </a:txBody>
                  <a:tcPr marL="68580" marR="68580" marT="0" marB="0" anchor="ctr">
                    <a:lnL>
                      <a:noFill/>
                    </a:lnL>
                    <a:lnR>
                      <a:noFill/>
                    </a:lnR>
                    <a:lnT w="12700" cap="flat" cmpd="sng" algn="ctr">
                      <a:solidFill>
                        <a:srgbClr val="004B8D"/>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algn="l">
                        <a:lnSpc>
                          <a:spcPct val="107000"/>
                        </a:lnSpc>
                        <a:spcBef>
                          <a:spcPts val="0"/>
                        </a:spcBef>
                        <a:spcAft>
                          <a:spcPts val="0"/>
                        </a:spcAft>
                      </a:pPr>
                      <a:r>
                        <a:rPr lang="en-US" sz="2000" dirty="0">
                          <a:effectLst/>
                          <a:latin typeface="Calibri" panose="020F0502020204030204" pitchFamily="34" charset="0"/>
                          <a:ea typeface="Malgun Gothic" panose="020B0503020000020004" pitchFamily="34" charset="-127"/>
                          <a:cs typeface="Calibri" panose="020F0502020204030204" pitchFamily="34" charset="0"/>
                        </a:rPr>
                        <a:t>Amortized cost</a:t>
                      </a:r>
                    </a:p>
                  </a:txBody>
                  <a:tcPr marL="68580" marR="68580" marT="0" marB="0" anchor="ctr">
                    <a:lnL>
                      <a:noFill/>
                    </a:lnL>
                    <a:lnR>
                      <a:noFill/>
                    </a:lnR>
                    <a:lnT w="12700" cap="flat" cmpd="sng" algn="ctr">
                      <a:solidFill>
                        <a:srgbClr val="004B8D"/>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algn="l">
                        <a:lnSpc>
                          <a:spcPct val="107000"/>
                        </a:lnSpc>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Not recognized</a:t>
                      </a:r>
                      <a:endParaRPr lang="en-US" sz="20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lnL>
                      <a:noFill/>
                    </a:lnL>
                    <a:lnR>
                      <a:noFill/>
                    </a:lnR>
                    <a:lnT w="12700" cap="flat" cmpd="sng" algn="ctr">
                      <a:solidFill>
                        <a:srgbClr val="004B8D"/>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1480">
                <a:tc>
                  <a:txBody>
                    <a:bodyPr/>
                    <a:lstStyle/>
                    <a:p>
                      <a:pPr marL="0" marR="0" algn="l" latinLnBrk="0">
                        <a:lnSpc>
                          <a:spcPct val="107000"/>
                        </a:lnSpc>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Available for sale (AFS)</a:t>
                      </a:r>
                      <a:endParaRPr lang="en-US" sz="20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algn="l">
                        <a:lnSpc>
                          <a:spcPct val="107000"/>
                        </a:lnSpc>
                        <a:spcBef>
                          <a:spcPts val="0"/>
                        </a:spcBef>
                        <a:spcAft>
                          <a:spcPts val="0"/>
                        </a:spcAft>
                      </a:pPr>
                      <a:r>
                        <a:rPr lang="en-US" sz="2000" dirty="0">
                          <a:effectLst/>
                          <a:latin typeface="Calibri" panose="020F0502020204030204" pitchFamily="34" charset="0"/>
                          <a:ea typeface="Malgun Gothic" panose="020B0503020000020004" pitchFamily="34" charset="-127"/>
                          <a:cs typeface="Calibri" panose="020F0502020204030204" pitchFamily="34" charset="0"/>
                        </a:rPr>
                        <a:t>None (catchall for no firm intent)</a:t>
                      </a:r>
                    </a:p>
                  </a:txBody>
                  <a:tcPr marL="68580" marR="68580" marT="0" marB="0" anchor="ctr">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algn="l">
                        <a:lnSpc>
                          <a:spcPct val="107000"/>
                        </a:lnSpc>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Fair value</a:t>
                      </a:r>
                      <a:endParaRPr lang="en-US" sz="20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algn="l">
                        <a:lnSpc>
                          <a:spcPct val="107000"/>
                        </a:lnSpc>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Recognized in accumulated other comprehensive income (AOCI)</a:t>
                      </a:r>
                      <a:endParaRPr lang="en-US" sz="20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8106366"/>
                  </a:ext>
                </a:extLst>
              </a:tr>
              <a:tr h="41148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000" i="0" dirty="0">
                          <a:effectLst/>
                          <a:latin typeface="Calibri" panose="020F0502020204030204" pitchFamily="34" charset="0"/>
                          <a:ea typeface="Times New Roman" panose="02020603050405020304" pitchFamily="18" charset="0"/>
                          <a:cs typeface="Calibri" panose="020F0502020204030204" pitchFamily="34" charset="0"/>
                        </a:rPr>
                        <a:t>Trading</a:t>
                      </a:r>
                      <a:endParaRPr lang="en-US" sz="2000" i="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lnL>
                      <a:noFill/>
                    </a:lnL>
                    <a:lnR>
                      <a:noFill/>
                    </a:lnR>
                    <a:lnT>
                      <a:noFill/>
                    </a:lnT>
                    <a:lnB w="12700" cap="flat" cmpd="sng" algn="ctr">
                      <a:solidFill>
                        <a:srgbClr val="004B8D"/>
                      </a:solidFill>
                      <a:prstDash val="solid"/>
                      <a:round/>
                      <a:headEnd type="none" w="med" len="med"/>
                      <a:tailEnd type="none" w="med" len="med"/>
                    </a:lnB>
                    <a:lnTlToBr>
                      <a:noFill/>
                    </a:lnTlToBr>
                    <a:lnBlToTr>
                      <a:noFill/>
                    </a:lnBlToTr>
                    <a:noFill/>
                  </a:tcPr>
                </a:tc>
                <a:tc>
                  <a:txBody>
                    <a:bodyPr/>
                    <a:lstStyle/>
                    <a:p>
                      <a:pPr marL="0" marR="0" algn="l">
                        <a:lnSpc>
                          <a:spcPct val="107000"/>
                        </a:lnSpc>
                        <a:spcBef>
                          <a:spcPts val="0"/>
                        </a:spcBef>
                        <a:spcAft>
                          <a:spcPts val="0"/>
                        </a:spcAft>
                      </a:pPr>
                      <a:r>
                        <a:rPr lang="en-US" sz="2000" dirty="0">
                          <a:effectLst/>
                          <a:latin typeface="Calibri" panose="020F0502020204030204" pitchFamily="34" charset="0"/>
                          <a:ea typeface="Malgun Gothic" panose="020B0503020000020004" pitchFamily="34" charset="-127"/>
                          <a:cs typeface="Calibri" panose="020F0502020204030204" pitchFamily="34" charset="0"/>
                        </a:rPr>
                        <a:t>Intent to trade</a:t>
                      </a:r>
                    </a:p>
                  </a:txBody>
                  <a:tcPr marL="68580" marR="68580" marT="0" marB="0" anchor="ctr">
                    <a:lnL>
                      <a:noFill/>
                    </a:lnL>
                    <a:lnR>
                      <a:noFill/>
                    </a:lnR>
                    <a:lnT>
                      <a:noFill/>
                    </a:lnT>
                    <a:lnB w="12700" cap="flat" cmpd="sng" algn="ctr">
                      <a:solidFill>
                        <a:srgbClr val="004B8D"/>
                      </a:solidFill>
                      <a:prstDash val="solid"/>
                      <a:round/>
                      <a:headEnd type="none" w="med" len="med"/>
                      <a:tailEnd type="none" w="med" len="med"/>
                    </a:lnB>
                    <a:lnTlToBr>
                      <a:noFill/>
                    </a:lnTlToBr>
                    <a:lnBlToTr>
                      <a:noFill/>
                    </a:lnBlToTr>
                    <a:noFill/>
                  </a:tcPr>
                </a:tc>
                <a:tc>
                  <a:txBody>
                    <a:bodyPr/>
                    <a:lstStyle/>
                    <a:p>
                      <a:pPr marL="0" marR="0" algn="l">
                        <a:lnSpc>
                          <a:spcPct val="107000"/>
                        </a:lnSpc>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Fair value</a:t>
                      </a:r>
                      <a:endParaRPr lang="en-US" sz="20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lnL>
                      <a:noFill/>
                    </a:lnL>
                    <a:lnR>
                      <a:noFill/>
                    </a:lnR>
                    <a:lnT>
                      <a:noFill/>
                    </a:lnT>
                    <a:lnB w="12700" cap="flat" cmpd="sng" algn="ctr">
                      <a:solidFill>
                        <a:srgbClr val="004B8D"/>
                      </a:solidFill>
                      <a:prstDash val="solid"/>
                      <a:round/>
                      <a:headEnd type="none" w="med" len="med"/>
                      <a:tailEnd type="none" w="med" len="med"/>
                    </a:lnB>
                    <a:lnTlToBr>
                      <a:noFill/>
                    </a:lnTlToBr>
                    <a:lnBlToTr>
                      <a:noFill/>
                    </a:lnBlToTr>
                    <a:noFill/>
                  </a:tcPr>
                </a:tc>
                <a:tc>
                  <a:txBody>
                    <a:bodyPr/>
                    <a:lstStyle/>
                    <a:p>
                      <a:pPr marL="0" marR="0" algn="l">
                        <a:lnSpc>
                          <a:spcPct val="107000"/>
                        </a:lnSpc>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Recognized in net income</a:t>
                      </a:r>
                      <a:endParaRPr lang="en-US" sz="20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lnL>
                      <a:noFill/>
                    </a:lnL>
                    <a:lnR>
                      <a:noFill/>
                    </a:lnR>
                    <a:lnT>
                      <a:noFill/>
                    </a:lnT>
                    <a:lnB w="12700" cap="flat" cmpd="sng" algn="ctr">
                      <a:solidFill>
                        <a:srgbClr val="004B8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38553584"/>
                  </a:ext>
                </a:extLst>
              </a:tr>
            </a:tbl>
          </a:graphicData>
        </a:graphic>
      </p:graphicFrame>
      <p:sp>
        <p:nvSpPr>
          <p:cNvPr id="5" name="Slide Number Placeholder 4">
            <a:extLst>
              <a:ext uri="{FF2B5EF4-FFF2-40B4-BE49-F238E27FC236}">
                <a16:creationId xmlns:a16="http://schemas.microsoft.com/office/drawing/2014/main" id="{2519A766-F17F-A256-F095-1B07AB546BE2}"/>
              </a:ext>
            </a:extLst>
          </p:cNvPr>
          <p:cNvSpPr>
            <a:spLocks noGrp="1"/>
          </p:cNvSpPr>
          <p:nvPr>
            <p:ph type="sldNum" sz="quarter" idx="12"/>
          </p:nvPr>
        </p:nvSpPr>
        <p:spPr/>
        <p:txBody>
          <a:bodyPr/>
          <a:lstStyle/>
          <a:p>
            <a:fld id="{76241785-4359-4DCC-A68A-D17EBE1B9A1A}" type="slidenum">
              <a:rPr lang="en-US" smtClean="0"/>
              <a:t>2</a:t>
            </a:fld>
            <a:endParaRPr lang="en-US"/>
          </a:p>
        </p:txBody>
      </p:sp>
    </p:spTree>
    <p:extLst>
      <p:ext uri="{BB962C8B-B14F-4D97-AF65-F5344CB8AC3E}">
        <p14:creationId xmlns:p14="http://schemas.microsoft.com/office/powerpoint/2010/main" val="3269147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380F7-8688-64C2-1817-BE764B8157DA}"/>
              </a:ext>
            </a:extLst>
          </p:cNvPr>
          <p:cNvSpPr>
            <a:spLocks noGrp="1"/>
          </p:cNvSpPr>
          <p:nvPr>
            <p:ph type="title"/>
          </p:nvPr>
        </p:nvSpPr>
        <p:spPr/>
        <p:txBody>
          <a:bodyPr>
            <a:normAutofit/>
          </a:bodyPr>
          <a:lstStyle/>
          <a:p>
            <a:r>
              <a:rPr lang="en-US" sz="3600" u="sng" dirty="0"/>
              <a:t>Supplemental Materials</a:t>
            </a:r>
            <a:r>
              <a:rPr lang="en-US" sz="3600" dirty="0"/>
              <a:t>: Proportion of AFS Securities that are Hedged Item in Fair Value Hedge by Bank Class</a:t>
            </a:r>
          </a:p>
        </p:txBody>
      </p:sp>
      <p:pic>
        <p:nvPicPr>
          <p:cNvPr id="3" name="Picture 2" descr="A picture containing text, diagram, line, plot&#10;&#10;Description automatically generated">
            <a:extLst>
              <a:ext uri="{FF2B5EF4-FFF2-40B4-BE49-F238E27FC236}">
                <a16:creationId xmlns:a16="http://schemas.microsoft.com/office/drawing/2014/main" id="{DC9D01F0-4408-5008-50BA-6DF7B04D8A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4113" y="1737359"/>
            <a:ext cx="6604409" cy="4953306"/>
          </a:xfrm>
          <a:prstGeom prst="rect">
            <a:avLst/>
          </a:prstGeom>
        </p:spPr>
      </p:pic>
      <p:sp>
        <p:nvSpPr>
          <p:cNvPr id="4" name="Slide Number Placeholder 3">
            <a:extLst>
              <a:ext uri="{FF2B5EF4-FFF2-40B4-BE49-F238E27FC236}">
                <a16:creationId xmlns:a16="http://schemas.microsoft.com/office/drawing/2014/main" id="{ED288B40-0293-BAAD-CC33-532669699C22}"/>
              </a:ext>
            </a:extLst>
          </p:cNvPr>
          <p:cNvSpPr>
            <a:spLocks noGrp="1"/>
          </p:cNvSpPr>
          <p:nvPr>
            <p:ph type="sldNum" sz="quarter" idx="12"/>
          </p:nvPr>
        </p:nvSpPr>
        <p:spPr/>
        <p:txBody>
          <a:bodyPr/>
          <a:lstStyle/>
          <a:p>
            <a:fld id="{76241785-4359-4DCC-A68A-D17EBE1B9A1A}" type="slidenum">
              <a:rPr lang="en-US" smtClean="0"/>
              <a:t>20</a:t>
            </a:fld>
            <a:endParaRPr lang="en-US"/>
          </a:p>
        </p:txBody>
      </p:sp>
      <p:sp>
        <p:nvSpPr>
          <p:cNvPr id="5" name="TextBox 4">
            <a:extLst>
              <a:ext uri="{FF2B5EF4-FFF2-40B4-BE49-F238E27FC236}">
                <a16:creationId xmlns:a16="http://schemas.microsoft.com/office/drawing/2014/main" id="{53E94953-0B33-E3EC-B7C0-98BF704537D0}"/>
              </a:ext>
            </a:extLst>
          </p:cNvPr>
          <p:cNvSpPr txBox="1"/>
          <p:nvPr/>
        </p:nvSpPr>
        <p:spPr>
          <a:xfrm>
            <a:off x="9900458" y="2932670"/>
            <a:ext cx="1731369" cy="1200329"/>
          </a:xfrm>
          <a:prstGeom prst="rect">
            <a:avLst/>
          </a:prstGeom>
          <a:noFill/>
        </p:spPr>
        <p:txBody>
          <a:bodyPr wrap="square" rtlCol="0">
            <a:spAutoFit/>
          </a:bodyPr>
          <a:lstStyle/>
          <a:p>
            <a:r>
              <a:rPr lang="en-US" dirty="0"/>
              <a:t>Figure 6 from Kim, Kim, Ryan (2023) working paper</a:t>
            </a:r>
          </a:p>
        </p:txBody>
      </p:sp>
    </p:spTree>
    <p:extLst>
      <p:ext uri="{BB962C8B-B14F-4D97-AF65-F5344CB8AC3E}">
        <p14:creationId xmlns:p14="http://schemas.microsoft.com/office/powerpoint/2010/main" val="3256604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50397-EA40-2EFB-C7E8-ECEBE467EE6E}"/>
              </a:ext>
            </a:extLst>
          </p:cNvPr>
          <p:cNvSpPr>
            <a:spLocks noGrp="1"/>
          </p:cNvSpPr>
          <p:nvPr>
            <p:ph type="title"/>
          </p:nvPr>
        </p:nvSpPr>
        <p:spPr/>
        <p:txBody>
          <a:bodyPr>
            <a:normAutofit/>
          </a:bodyPr>
          <a:lstStyle/>
          <a:p>
            <a:r>
              <a:rPr lang="en-US" sz="3600" u="sng" dirty="0"/>
              <a:t>Supplemental Materials</a:t>
            </a:r>
            <a:r>
              <a:rPr lang="en-US" sz="3600" dirty="0"/>
              <a:t>: Proportion of Deposits that are not FDIC Insured each Year by Bank Class</a:t>
            </a:r>
          </a:p>
        </p:txBody>
      </p:sp>
      <p:pic>
        <p:nvPicPr>
          <p:cNvPr id="3" name="Picture 2" descr="A picture containing text, diagram, line, font">
            <a:extLst>
              <a:ext uri="{FF2B5EF4-FFF2-40B4-BE49-F238E27FC236}">
                <a16:creationId xmlns:a16="http://schemas.microsoft.com/office/drawing/2014/main" id="{0A2B8714-AF93-81E2-5C22-3C2BD241A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5455" y="1737360"/>
            <a:ext cx="6760724" cy="5070543"/>
          </a:xfrm>
          <a:prstGeom prst="rect">
            <a:avLst/>
          </a:prstGeom>
        </p:spPr>
      </p:pic>
      <p:sp>
        <p:nvSpPr>
          <p:cNvPr id="4" name="Slide Number Placeholder 3">
            <a:extLst>
              <a:ext uri="{FF2B5EF4-FFF2-40B4-BE49-F238E27FC236}">
                <a16:creationId xmlns:a16="http://schemas.microsoft.com/office/drawing/2014/main" id="{205629EC-0243-EF00-DCB1-05B88B7CA158}"/>
              </a:ext>
            </a:extLst>
          </p:cNvPr>
          <p:cNvSpPr>
            <a:spLocks noGrp="1"/>
          </p:cNvSpPr>
          <p:nvPr>
            <p:ph type="sldNum" sz="quarter" idx="12"/>
          </p:nvPr>
        </p:nvSpPr>
        <p:spPr/>
        <p:txBody>
          <a:bodyPr/>
          <a:lstStyle/>
          <a:p>
            <a:fld id="{76241785-4359-4DCC-A68A-D17EBE1B9A1A}" type="slidenum">
              <a:rPr lang="en-US" smtClean="0"/>
              <a:t>21</a:t>
            </a:fld>
            <a:endParaRPr lang="en-US"/>
          </a:p>
        </p:txBody>
      </p:sp>
      <p:sp>
        <p:nvSpPr>
          <p:cNvPr id="5" name="TextBox 4">
            <a:extLst>
              <a:ext uri="{FF2B5EF4-FFF2-40B4-BE49-F238E27FC236}">
                <a16:creationId xmlns:a16="http://schemas.microsoft.com/office/drawing/2014/main" id="{4694CFC6-10E1-BAAB-F6EA-A1600881A76B}"/>
              </a:ext>
            </a:extLst>
          </p:cNvPr>
          <p:cNvSpPr txBox="1"/>
          <p:nvPr/>
        </p:nvSpPr>
        <p:spPr>
          <a:xfrm>
            <a:off x="9382897" y="3344562"/>
            <a:ext cx="2166552" cy="923330"/>
          </a:xfrm>
          <a:prstGeom prst="rect">
            <a:avLst/>
          </a:prstGeom>
          <a:noFill/>
        </p:spPr>
        <p:txBody>
          <a:bodyPr wrap="square" rtlCol="0">
            <a:spAutoFit/>
          </a:bodyPr>
          <a:lstStyle/>
          <a:p>
            <a:r>
              <a:rPr lang="en-US" dirty="0"/>
              <a:t>Figure 7 from Kim, Kim, and Ryan (2023) working paper</a:t>
            </a:r>
          </a:p>
        </p:txBody>
      </p:sp>
    </p:spTree>
    <p:extLst>
      <p:ext uri="{BB962C8B-B14F-4D97-AF65-F5344CB8AC3E}">
        <p14:creationId xmlns:p14="http://schemas.microsoft.com/office/powerpoint/2010/main" val="2134713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02B15-C92E-8275-93C4-C0EA1A335D24}"/>
              </a:ext>
            </a:extLst>
          </p:cNvPr>
          <p:cNvSpPr>
            <a:spLocks noGrp="1"/>
          </p:cNvSpPr>
          <p:nvPr>
            <p:ph type="title"/>
          </p:nvPr>
        </p:nvSpPr>
        <p:spPr/>
        <p:txBody>
          <a:bodyPr/>
          <a:lstStyle/>
          <a:p>
            <a:r>
              <a:rPr lang="en-US" dirty="0"/>
              <a:t>A Little Background (2)</a:t>
            </a:r>
          </a:p>
        </p:txBody>
      </p:sp>
      <p:sp>
        <p:nvSpPr>
          <p:cNvPr id="3" name="Content Placeholder 2">
            <a:extLst>
              <a:ext uri="{FF2B5EF4-FFF2-40B4-BE49-F238E27FC236}">
                <a16:creationId xmlns:a16="http://schemas.microsoft.com/office/drawing/2014/main" id="{4464077D-5398-D7C0-ADBE-7D3C7AB5A2D4}"/>
              </a:ext>
            </a:extLst>
          </p:cNvPr>
          <p:cNvSpPr>
            <a:spLocks noGrp="1"/>
          </p:cNvSpPr>
          <p:nvPr>
            <p:ph idx="1"/>
          </p:nvPr>
        </p:nvSpPr>
        <p:spPr>
          <a:xfrm>
            <a:off x="1097280" y="1845734"/>
            <a:ext cx="10058400" cy="4472688"/>
          </a:xfrm>
        </p:spPr>
        <p:txBody>
          <a:bodyPr>
            <a:normAutofit/>
          </a:bodyPr>
          <a:lstStyle/>
          <a:p>
            <a:r>
              <a:rPr lang="en-US" sz="2400" dirty="0"/>
              <a:t>As depicted in the following slide, banks experienced large unrealized losses on debt investment securities as interest rates rose sharply beginning in late 2021</a:t>
            </a:r>
          </a:p>
          <a:p>
            <a:r>
              <a:rPr lang="en-US" sz="2400" dirty="0"/>
              <a:t>Banks’ non-recognition of unrealized gains and losses on HTM securities, as well as on AFS securities on the income statement, raises two related problems</a:t>
            </a:r>
          </a:p>
          <a:p>
            <a:pPr lvl="1"/>
            <a:r>
              <a:rPr lang="en-US" sz="2200" dirty="0"/>
              <a:t>Banks are not incentivized to manage the interest rate and other risks of their debt investment securities</a:t>
            </a:r>
          </a:p>
          <a:p>
            <a:pPr lvl="1"/>
            <a:r>
              <a:rPr lang="en-US" sz="2200" dirty="0"/>
              <a:t>Bank stakeholders (including regulators) may not appreciate the effects of past and potential future realizations of these risks</a:t>
            </a:r>
            <a:endParaRPr lang="en-US" sz="2400" dirty="0"/>
          </a:p>
          <a:p>
            <a:endParaRPr lang="en-US" sz="2000" dirty="0"/>
          </a:p>
          <a:p>
            <a:endParaRPr lang="en-US" dirty="0"/>
          </a:p>
        </p:txBody>
      </p:sp>
      <p:sp>
        <p:nvSpPr>
          <p:cNvPr id="4" name="Slide Number Placeholder 3">
            <a:extLst>
              <a:ext uri="{FF2B5EF4-FFF2-40B4-BE49-F238E27FC236}">
                <a16:creationId xmlns:a16="http://schemas.microsoft.com/office/drawing/2014/main" id="{AF6DB2C8-2315-2783-F604-70A4F4313B63}"/>
              </a:ext>
            </a:extLst>
          </p:cNvPr>
          <p:cNvSpPr>
            <a:spLocks noGrp="1"/>
          </p:cNvSpPr>
          <p:nvPr>
            <p:ph type="sldNum" sz="quarter" idx="12"/>
          </p:nvPr>
        </p:nvSpPr>
        <p:spPr/>
        <p:txBody>
          <a:bodyPr/>
          <a:lstStyle/>
          <a:p>
            <a:fld id="{76241785-4359-4DCC-A68A-D17EBE1B9A1A}" type="slidenum">
              <a:rPr lang="en-US" smtClean="0"/>
              <a:t>3</a:t>
            </a:fld>
            <a:endParaRPr lang="en-US"/>
          </a:p>
        </p:txBody>
      </p:sp>
    </p:spTree>
    <p:extLst>
      <p:ext uri="{BB962C8B-B14F-4D97-AF65-F5344CB8AC3E}">
        <p14:creationId xmlns:p14="http://schemas.microsoft.com/office/powerpoint/2010/main" val="888854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31FEE-365C-C013-A423-CF7980D95351}"/>
              </a:ext>
            </a:extLst>
          </p:cNvPr>
          <p:cNvSpPr>
            <a:spLocks noGrp="1"/>
          </p:cNvSpPr>
          <p:nvPr>
            <p:ph type="title"/>
          </p:nvPr>
        </p:nvSpPr>
        <p:spPr/>
        <p:txBody>
          <a:bodyPr>
            <a:normAutofit/>
          </a:bodyPr>
          <a:lstStyle/>
          <a:p>
            <a:r>
              <a:rPr lang="en-US" sz="4400" dirty="0"/>
              <a:t>Magnitude of Unrealized Losses on Sample Banks’ Debt Investment Securities</a:t>
            </a:r>
          </a:p>
        </p:txBody>
      </p:sp>
      <p:graphicFrame>
        <p:nvGraphicFramePr>
          <p:cNvPr id="4" name="Chart 3">
            <a:extLst>
              <a:ext uri="{FF2B5EF4-FFF2-40B4-BE49-F238E27FC236}">
                <a16:creationId xmlns:a16="http://schemas.microsoft.com/office/drawing/2014/main" id="{00731387-F38E-2752-C830-E64B0CE0AC3F}"/>
              </a:ext>
            </a:extLst>
          </p:cNvPr>
          <p:cNvGraphicFramePr>
            <a:graphicFrameLocks noGrp="1"/>
          </p:cNvGraphicFramePr>
          <p:nvPr>
            <p:extLst>
              <p:ext uri="{D42A27DB-BD31-4B8C-83A1-F6EECF244321}">
                <p14:modId xmlns:p14="http://schemas.microsoft.com/office/powerpoint/2010/main" val="886779108"/>
              </p:ext>
            </p:extLst>
          </p:nvPr>
        </p:nvGraphicFramePr>
        <p:xfrm>
          <a:off x="1548940" y="1324848"/>
          <a:ext cx="8557260" cy="5150093"/>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95AB4389-1756-F59B-AFD3-2EABFBDCBFD3}"/>
              </a:ext>
            </a:extLst>
          </p:cNvPr>
          <p:cNvSpPr>
            <a:spLocks noGrp="1"/>
          </p:cNvSpPr>
          <p:nvPr>
            <p:ph type="sldNum" sz="quarter" idx="12"/>
          </p:nvPr>
        </p:nvSpPr>
        <p:spPr/>
        <p:txBody>
          <a:bodyPr/>
          <a:lstStyle/>
          <a:p>
            <a:fld id="{76241785-4359-4DCC-A68A-D17EBE1B9A1A}" type="slidenum">
              <a:rPr lang="en-US" smtClean="0"/>
              <a:t>4</a:t>
            </a:fld>
            <a:endParaRPr lang="en-US"/>
          </a:p>
        </p:txBody>
      </p:sp>
    </p:spTree>
    <p:extLst>
      <p:ext uri="{BB962C8B-B14F-4D97-AF65-F5344CB8AC3E}">
        <p14:creationId xmlns:p14="http://schemas.microsoft.com/office/powerpoint/2010/main" val="1987219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E9148-6027-1FD6-FD04-0F93EBDAC732}"/>
              </a:ext>
            </a:extLst>
          </p:cNvPr>
          <p:cNvSpPr>
            <a:spLocks noGrp="1"/>
          </p:cNvSpPr>
          <p:nvPr>
            <p:ph type="title"/>
          </p:nvPr>
        </p:nvSpPr>
        <p:spPr/>
        <p:txBody>
          <a:bodyPr/>
          <a:lstStyle/>
          <a:p>
            <a:r>
              <a:rPr lang="en-US" dirty="0"/>
              <a:t>A Little Background (3)</a:t>
            </a:r>
          </a:p>
        </p:txBody>
      </p:sp>
      <p:sp>
        <p:nvSpPr>
          <p:cNvPr id="3" name="Content Placeholder 2">
            <a:extLst>
              <a:ext uri="{FF2B5EF4-FFF2-40B4-BE49-F238E27FC236}">
                <a16:creationId xmlns:a16="http://schemas.microsoft.com/office/drawing/2014/main" id="{897FE37E-D0F3-45FF-197D-ADC62FCCADE1}"/>
              </a:ext>
            </a:extLst>
          </p:cNvPr>
          <p:cNvSpPr>
            <a:spLocks noGrp="1"/>
          </p:cNvSpPr>
          <p:nvPr>
            <p:ph idx="1"/>
          </p:nvPr>
        </p:nvSpPr>
        <p:spPr>
          <a:xfrm>
            <a:off x="1097280" y="1845733"/>
            <a:ext cx="10058400" cy="4604493"/>
          </a:xfrm>
        </p:spPr>
        <p:txBody>
          <a:bodyPr>
            <a:normAutofit fontScale="77500" lnSpcReduction="20000"/>
          </a:bodyPr>
          <a:lstStyle/>
          <a:p>
            <a:r>
              <a:rPr lang="en-US" sz="2600" dirty="0"/>
              <a:t>The FASB issued FAS 115 in 1993 in the wake of the thrift (S&amp;L) crisis, which had been prolonged by banks’ non-recognition of unrealized losses on fixed-rate assets</a:t>
            </a:r>
          </a:p>
          <a:p>
            <a:pPr lvl="1"/>
            <a:r>
              <a:rPr lang="en-US" sz="2400" dirty="0"/>
              <a:t>The SEC pushed for market value accounting for all marketable securities</a:t>
            </a:r>
          </a:p>
          <a:p>
            <a:pPr lvl="1"/>
            <a:r>
              <a:rPr lang="en-US" sz="2400" dirty="0"/>
              <a:t>But banks, insurance companies, and their regulators pushed back, noting that their deposits and other liabilities (imperfect economic hedges) are measured at amortized cost</a:t>
            </a:r>
          </a:p>
          <a:p>
            <a:pPr lvl="1"/>
            <a:r>
              <a:rPr lang="en-US" sz="2400" dirty="0"/>
              <a:t>FAS 115’s creation three classes of debt investment securities with different accounting was a political compromise</a:t>
            </a:r>
          </a:p>
          <a:p>
            <a:pPr lvl="1"/>
            <a:r>
              <a:rPr lang="en-US" sz="2400" dirty="0"/>
              <a:t>A 1995 SEC staff speech created the rule that the sale or reclassification of a HTM security except in the limited circumstances expressed permitted by FAS 115* would “taint” the firm’s entire HTM securities portfolio, preventing the classification of any securities as HTM for a 2-year tainting period. The FASB promptly incorporated this rule into GAAP</a:t>
            </a:r>
          </a:p>
          <a:p>
            <a:r>
              <a:rPr lang="en-US" dirty="0"/>
              <a:t>______</a:t>
            </a:r>
          </a:p>
          <a:p>
            <a:pPr marL="201168" lvl="1" indent="0">
              <a:buNone/>
            </a:pPr>
            <a:r>
              <a:rPr lang="en-US" dirty="0"/>
              <a:t>*</a:t>
            </a:r>
            <a:r>
              <a:rPr lang="en-US" sz="2200" dirty="0"/>
              <a:t> </a:t>
            </a:r>
            <a:r>
              <a:rPr lang="en-US" sz="1900" dirty="0"/>
              <a:t>Under FAS 115, a firm can only sell or reclassify a HTM security without taint if</a:t>
            </a:r>
          </a:p>
          <a:p>
            <a:pPr lvl="2"/>
            <a:r>
              <a:rPr lang="en-US" sz="1800" dirty="0"/>
              <a:t>One of six specified conditions are met, with no ability to analogize—significant (1) deterioration of issuer creditworthiness, (2) change in tax law, (3) business combination or disposition, (4) change in regulation regarding permissible investments, (5) increase in regulatory capital requirements, and (6) increase in regulatory risk weights—or</a:t>
            </a:r>
          </a:p>
          <a:p>
            <a:pPr lvl="2"/>
            <a:r>
              <a:rPr lang="en-US" sz="1800" dirty="0"/>
              <a:t>An “extreme disaster scenario” occurs that is “isolated…non-recurring…unusual for the reporting entity…and could not be reasonably anticipated”</a:t>
            </a:r>
          </a:p>
          <a:p>
            <a:pPr lvl="1"/>
            <a:r>
              <a:rPr lang="en-US" sz="1900" dirty="0"/>
              <a:t>In addition, the FASB sometimes writes standards that affect the accounting for HTM securities and allows one-time reclassifications</a:t>
            </a:r>
          </a:p>
        </p:txBody>
      </p:sp>
      <p:sp>
        <p:nvSpPr>
          <p:cNvPr id="4" name="Slide Number Placeholder 3">
            <a:extLst>
              <a:ext uri="{FF2B5EF4-FFF2-40B4-BE49-F238E27FC236}">
                <a16:creationId xmlns:a16="http://schemas.microsoft.com/office/drawing/2014/main" id="{42333C5E-5161-A9A8-9D43-DB6BC7FC4730}"/>
              </a:ext>
            </a:extLst>
          </p:cNvPr>
          <p:cNvSpPr>
            <a:spLocks noGrp="1"/>
          </p:cNvSpPr>
          <p:nvPr>
            <p:ph type="sldNum" sz="quarter" idx="12"/>
          </p:nvPr>
        </p:nvSpPr>
        <p:spPr/>
        <p:txBody>
          <a:bodyPr/>
          <a:lstStyle/>
          <a:p>
            <a:fld id="{76241785-4359-4DCC-A68A-D17EBE1B9A1A}" type="slidenum">
              <a:rPr lang="en-US" smtClean="0"/>
              <a:t>5</a:t>
            </a:fld>
            <a:endParaRPr lang="en-US"/>
          </a:p>
        </p:txBody>
      </p:sp>
    </p:spTree>
    <p:extLst>
      <p:ext uri="{BB962C8B-B14F-4D97-AF65-F5344CB8AC3E}">
        <p14:creationId xmlns:p14="http://schemas.microsoft.com/office/powerpoint/2010/main" val="2017450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3C9A6-4DF7-BC6F-125F-4F13BB3F552D}"/>
              </a:ext>
            </a:extLst>
          </p:cNvPr>
          <p:cNvSpPr>
            <a:spLocks noGrp="1"/>
          </p:cNvSpPr>
          <p:nvPr>
            <p:ph type="title"/>
          </p:nvPr>
        </p:nvSpPr>
        <p:spPr/>
        <p:txBody>
          <a:bodyPr/>
          <a:lstStyle/>
          <a:p>
            <a:r>
              <a:rPr lang="en-US" dirty="0"/>
              <a:t>A Little Background (4)</a:t>
            </a:r>
          </a:p>
        </p:txBody>
      </p:sp>
      <p:sp>
        <p:nvSpPr>
          <p:cNvPr id="3" name="Content Placeholder 2">
            <a:extLst>
              <a:ext uri="{FF2B5EF4-FFF2-40B4-BE49-F238E27FC236}">
                <a16:creationId xmlns:a16="http://schemas.microsoft.com/office/drawing/2014/main" id="{5CB07679-7D70-8D34-78BA-FA5B8D5F3130}"/>
              </a:ext>
            </a:extLst>
          </p:cNvPr>
          <p:cNvSpPr>
            <a:spLocks noGrp="1"/>
          </p:cNvSpPr>
          <p:nvPr>
            <p:ph idx="1"/>
          </p:nvPr>
        </p:nvSpPr>
        <p:spPr>
          <a:xfrm>
            <a:off x="1097280" y="1845733"/>
            <a:ext cx="10058400" cy="4489163"/>
          </a:xfrm>
        </p:spPr>
        <p:txBody>
          <a:bodyPr>
            <a:noAutofit/>
          </a:bodyPr>
          <a:lstStyle/>
          <a:p>
            <a:r>
              <a:rPr lang="en-US" sz="2200" dirty="0"/>
              <a:t>Upon their initial adoption of FAS 115 at the end of 1993, banks on average classified approximately half of their portfolios as each of AFS and HTM</a:t>
            </a:r>
          </a:p>
          <a:p>
            <a:r>
              <a:rPr lang="en-US" sz="2200" dirty="0"/>
              <a:t>In 1994, the Federal Reserve raised the target federal funds rate sharply, leading interest rates to follow a very similar path to the one followed since late 2021. The increased in interest rates yielded unrealized losses on fixed-rate debt investment securities. For AFS securities, these unrealized losses were recognized in AOCI, which at the time was included in regulatory capital. Banks’ inability to sell or reclassify HTM securities without tainting the HTM portfolio made it difficult to manage their risks</a:t>
            </a:r>
          </a:p>
          <a:p>
            <a:r>
              <a:rPr lang="en-US" sz="2200" dirty="0"/>
              <a:t>To help preserve banks’ capital, in January 1995, bank regulators imposed the AOCI filter, which excludes AOCI from regulatory capital </a:t>
            </a:r>
          </a:p>
          <a:p>
            <a:r>
              <a:rPr lang="en-US" sz="2200" dirty="0"/>
              <a:t>At the end of 1995, FASB provided a “one-time” moratorium that allowed firms to reclassify HTM securities as AFS without taint</a:t>
            </a:r>
          </a:p>
          <a:p>
            <a:r>
              <a:rPr lang="en-US" sz="2400" dirty="0"/>
              <a:t> </a:t>
            </a:r>
          </a:p>
        </p:txBody>
      </p:sp>
      <p:sp>
        <p:nvSpPr>
          <p:cNvPr id="4" name="Slide Number Placeholder 3">
            <a:extLst>
              <a:ext uri="{FF2B5EF4-FFF2-40B4-BE49-F238E27FC236}">
                <a16:creationId xmlns:a16="http://schemas.microsoft.com/office/drawing/2014/main" id="{54F2A0B6-010D-EEC2-990B-6E467F9ED778}"/>
              </a:ext>
            </a:extLst>
          </p:cNvPr>
          <p:cNvSpPr>
            <a:spLocks noGrp="1"/>
          </p:cNvSpPr>
          <p:nvPr>
            <p:ph type="sldNum" sz="quarter" idx="12"/>
          </p:nvPr>
        </p:nvSpPr>
        <p:spPr/>
        <p:txBody>
          <a:bodyPr/>
          <a:lstStyle/>
          <a:p>
            <a:fld id="{76241785-4359-4DCC-A68A-D17EBE1B9A1A}" type="slidenum">
              <a:rPr lang="en-US" smtClean="0"/>
              <a:t>6</a:t>
            </a:fld>
            <a:endParaRPr lang="en-US"/>
          </a:p>
        </p:txBody>
      </p:sp>
    </p:spTree>
    <p:extLst>
      <p:ext uri="{BB962C8B-B14F-4D97-AF65-F5344CB8AC3E}">
        <p14:creationId xmlns:p14="http://schemas.microsoft.com/office/powerpoint/2010/main" val="521710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5F542-1328-709A-DEEC-9EFCE81A55D3}"/>
              </a:ext>
            </a:extLst>
          </p:cNvPr>
          <p:cNvSpPr>
            <a:spLocks noGrp="1"/>
          </p:cNvSpPr>
          <p:nvPr>
            <p:ph type="title"/>
          </p:nvPr>
        </p:nvSpPr>
        <p:spPr/>
        <p:txBody>
          <a:bodyPr/>
          <a:lstStyle/>
          <a:p>
            <a:r>
              <a:rPr lang="en-US" dirty="0"/>
              <a:t>A Little Background (5)</a:t>
            </a:r>
          </a:p>
        </p:txBody>
      </p:sp>
      <p:sp>
        <p:nvSpPr>
          <p:cNvPr id="3" name="Content Placeholder 2">
            <a:extLst>
              <a:ext uri="{FF2B5EF4-FFF2-40B4-BE49-F238E27FC236}">
                <a16:creationId xmlns:a16="http://schemas.microsoft.com/office/drawing/2014/main" id="{325C31DF-1DBB-F722-8FF4-773492562089}"/>
              </a:ext>
            </a:extLst>
          </p:cNvPr>
          <p:cNvSpPr>
            <a:spLocks noGrp="1"/>
          </p:cNvSpPr>
          <p:nvPr>
            <p:ph idx="1"/>
          </p:nvPr>
        </p:nvSpPr>
        <p:spPr/>
        <p:txBody>
          <a:bodyPr>
            <a:normAutofit/>
          </a:bodyPr>
          <a:lstStyle/>
          <a:p>
            <a:r>
              <a:rPr lang="en-US" sz="2400" dirty="0"/>
              <a:t>As detailed on the following slide…</a:t>
            </a:r>
          </a:p>
          <a:p>
            <a:r>
              <a:rPr lang="en-US" sz="2400" dirty="0"/>
              <a:t>Under the U.S. implementation of Basel III, the AOCI filter was phased out over a 5-year period beginning in 2014 for ~15 advanced approaches banks with assets over $250 billion or foreign exposure over $10 billion</a:t>
            </a:r>
          </a:p>
          <a:p>
            <a:r>
              <a:rPr lang="en-US" sz="2400" dirty="0"/>
              <a:t>Under the Economic Growth, Regulatory Relief, and Consumer Protection Act of 2018 and the associated 2019 “Tailoring Rules” of the Federal Reserve, the AOCI filter was reinstated at the end of 2019 for previously advanced approaches banks with assets from $250-700 billion and foreign exposures below $75 billion if the banks chose to opt-out from the inclusion of AOCI in regulatory capital</a:t>
            </a:r>
          </a:p>
        </p:txBody>
      </p:sp>
      <p:sp>
        <p:nvSpPr>
          <p:cNvPr id="4" name="Slide Number Placeholder 3">
            <a:extLst>
              <a:ext uri="{FF2B5EF4-FFF2-40B4-BE49-F238E27FC236}">
                <a16:creationId xmlns:a16="http://schemas.microsoft.com/office/drawing/2014/main" id="{7AD8CB79-4130-2CC2-415D-0D2120908063}"/>
              </a:ext>
            </a:extLst>
          </p:cNvPr>
          <p:cNvSpPr>
            <a:spLocks noGrp="1"/>
          </p:cNvSpPr>
          <p:nvPr>
            <p:ph type="sldNum" sz="quarter" idx="12"/>
          </p:nvPr>
        </p:nvSpPr>
        <p:spPr/>
        <p:txBody>
          <a:bodyPr/>
          <a:lstStyle/>
          <a:p>
            <a:fld id="{76241785-4359-4DCC-A68A-D17EBE1B9A1A}" type="slidenum">
              <a:rPr lang="en-US" smtClean="0"/>
              <a:t>7</a:t>
            </a:fld>
            <a:endParaRPr lang="en-US"/>
          </a:p>
        </p:txBody>
      </p:sp>
    </p:spTree>
    <p:extLst>
      <p:ext uri="{BB962C8B-B14F-4D97-AF65-F5344CB8AC3E}">
        <p14:creationId xmlns:p14="http://schemas.microsoft.com/office/powerpoint/2010/main" val="75628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2AD59-B696-0424-8C87-D8B31C8F12CC}"/>
              </a:ext>
            </a:extLst>
          </p:cNvPr>
          <p:cNvSpPr>
            <a:spLocks noGrp="1"/>
          </p:cNvSpPr>
          <p:nvPr>
            <p:ph type="title"/>
          </p:nvPr>
        </p:nvSpPr>
        <p:spPr>
          <a:xfrm>
            <a:off x="370703" y="286603"/>
            <a:ext cx="11022225" cy="1450757"/>
          </a:xfrm>
        </p:spPr>
        <p:txBody>
          <a:bodyPr>
            <a:normAutofit/>
          </a:bodyPr>
          <a:lstStyle/>
          <a:p>
            <a:r>
              <a:rPr lang="en-US" sz="4400" dirty="0"/>
              <a:t>Three Classes of Banks for Regulatory Purposes</a:t>
            </a:r>
          </a:p>
        </p:txBody>
      </p:sp>
      <p:graphicFrame>
        <p:nvGraphicFramePr>
          <p:cNvPr id="4" name="Table 3">
            <a:extLst>
              <a:ext uri="{FF2B5EF4-FFF2-40B4-BE49-F238E27FC236}">
                <a16:creationId xmlns:a16="http://schemas.microsoft.com/office/drawing/2014/main" id="{E4BEEC90-E62E-1027-4C91-64222829DDF9}"/>
              </a:ext>
            </a:extLst>
          </p:cNvPr>
          <p:cNvGraphicFramePr>
            <a:graphicFrameLocks noGrp="1"/>
          </p:cNvGraphicFramePr>
          <p:nvPr>
            <p:extLst>
              <p:ext uri="{D42A27DB-BD31-4B8C-83A1-F6EECF244321}">
                <p14:modId xmlns:p14="http://schemas.microsoft.com/office/powerpoint/2010/main" val="1756031670"/>
              </p:ext>
            </p:extLst>
          </p:nvPr>
        </p:nvGraphicFramePr>
        <p:xfrm>
          <a:off x="370704" y="1796274"/>
          <a:ext cx="11022226" cy="4466597"/>
        </p:xfrm>
        <a:graphic>
          <a:graphicData uri="http://schemas.openxmlformats.org/drawingml/2006/table">
            <a:tbl>
              <a:tblPr/>
              <a:tblGrid>
                <a:gridCol w="5189837">
                  <a:extLst>
                    <a:ext uri="{9D8B030D-6E8A-4147-A177-3AD203B41FA5}">
                      <a16:colId xmlns:a16="http://schemas.microsoft.com/office/drawing/2014/main" val="20000"/>
                    </a:ext>
                  </a:extLst>
                </a:gridCol>
                <a:gridCol w="2990335">
                  <a:extLst>
                    <a:ext uri="{9D8B030D-6E8A-4147-A177-3AD203B41FA5}">
                      <a16:colId xmlns:a16="http://schemas.microsoft.com/office/drawing/2014/main" val="66822224"/>
                    </a:ext>
                  </a:extLst>
                </a:gridCol>
                <a:gridCol w="2842054">
                  <a:extLst>
                    <a:ext uri="{9D8B030D-6E8A-4147-A177-3AD203B41FA5}">
                      <a16:colId xmlns:a16="http://schemas.microsoft.com/office/drawing/2014/main" val="2578148901"/>
                    </a:ext>
                  </a:extLst>
                </a:gridCol>
              </a:tblGrid>
              <a:tr h="393706">
                <a:tc>
                  <a:txBody>
                    <a:bodyPr/>
                    <a:lstStyle/>
                    <a:p>
                      <a:pPr algn="l" latinLnBrk="0">
                        <a:lnSpc>
                          <a:spcPct val="107000"/>
                        </a:lnSpc>
                      </a:pPr>
                      <a:r>
                        <a:rPr lang="en-US" sz="1800" b="1" dirty="0">
                          <a:effectLst/>
                          <a:latin typeface="Calibri" panose="020F0502020204030204" pitchFamily="34" charset="0"/>
                          <a:cs typeface="Calibri" panose="020F0502020204030204" pitchFamily="34" charset="0"/>
                        </a:rPr>
                        <a:t>Class of Bank </a:t>
                      </a:r>
                    </a:p>
                  </a:txBody>
                  <a:tcPr marL="68580" marR="68580" marT="0" marB="0" anchor="ctr">
                    <a:lnL>
                      <a:noFill/>
                    </a:lnL>
                    <a:lnR>
                      <a:noFill/>
                    </a:lnR>
                    <a:lnT w="12700" cap="flat" cmpd="sng" algn="ctr">
                      <a:solidFill>
                        <a:srgbClr val="004B8D"/>
                      </a:solidFill>
                      <a:prstDash val="solid"/>
                      <a:round/>
                      <a:headEnd type="none" w="med" len="med"/>
                      <a:tailEnd type="none" w="med" len="med"/>
                    </a:lnT>
                    <a:lnB w="12700" cap="flat" cmpd="sng" algn="ctr">
                      <a:solidFill>
                        <a:srgbClr val="004B8D"/>
                      </a:solidFill>
                      <a:prstDash val="solid"/>
                      <a:round/>
                      <a:headEnd type="none" w="med" len="med"/>
                      <a:tailEnd type="none" w="med" len="med"/>
                    </a:lnB>
                    <a:lnTlToBr>
                      <a:noFill/>
                    </a:lnTlToBr>
                    <a:lnBlToTr>
                      <a:noFill/>
                    </a:lnBlToTr>
                    <a:noFill/>
                  </a:tcPr>
                </a:tc>
                <a:tc>
                  <a:txBody>
                    <a:bodyPr/>
                    <a:lstStyle/>
                    <a:p>
                      <a:pPr marL="0" marR="0" algn="l" latinLnBrk="0">
                        <a:lnSpc>
                          <a:spcPct val="107000"/>
                        </a:lnSpc>
                        <a:spcBef>
                          <a:spcPts val="0"/>
                        </a:spcBef>
                        <a:spcAft>
                          <a:spcPts val="0"/>
                        </a:spcAft>
                      </a:pPr>
                      <a:r>
                        <a:rPr lang="en-US" sz="1800" b="1" dirty="0">
                          <a:effectLst/>
                          <a:latin typeface="Calibri" panose="020F0502020204030204" pitchFamily="34" charset="0"/>
                          <a:ea typeface="Malgun Gothic" panose="020B0503020000020004" pitchFamily="34" charset="-127"/>
                          <a:cs typeface="Calibri" panose="020F0502020204030204" pitchFamily="34" charset="0"/>
                        </a:rPr>
                        <a:t>AOCI Filter</a:t>
                      </a:r>
                    </a:p>
                  </a:txBody>
                  <a:tcPr marL="68580" marR="68580" marT="0" marB="0" anchor="ctr">
                    <a:lnL>
                      <a:noFill/>
                    </a:lnL>
                    <a:lnR>
                      <a:noFill/>
                    </a:lnR>
                    <a:lnT w="12700" cap="flat" cmpd="sng" algn="ctr">
                      <a:solidFill>
                        <a:srgbClr val="004B8D"/>
                      </a:solidFill>
                      <a:prstDash val="solid"/>
                      <a:round/>
                      <a:headEnd type="none" w="med" len="med"/>
                      <a:tailEnd type="none" w="med" len="med"/>
                    </a:lnT>
                    <a:lnB w="12700" cap="flat" cmpd="sng" algn="ctr">
                      <a:solidFill>
                        <a:srgbClr val="004B8D"/>
                      </a:solidFill>
                      <a:prstDash val="solid"/>
                      <a:round/>
                      <a:headEnd type="none" w="med" len="med"/>
                      <a:tailEnd type="none" w="med" len="med"/>
                    </a:lnB>
                    <a:lnTlToBr>
                      <a:noFill/>
                    </a:lnTlToBr>
                    <a:lnBlToTr>
                      <a:noFill/>
                    </a:lnBlToTr>
                    <a:noFill/>
                  </a:tcPr>
                </a:tc>
                <a:tc>
                  <a:txBody>
                    <a:bodyPr/>
                    <a:lstStyle/>
                    <a:p>
                      <a:pPr marL="0" marR="0" algn="l" latinLnBrk="0">
                        <a:lnSpc>
                          <a:spcPct val="107000"/>
                        </a:lnSpc>
                        <a:spcBef>
                          <a:spcPts val="0"/>
                        </a:spcBef>
                        <a:spcAft>
                          <a:spcPts val="0"/>
                        </a:spcAft>
                      </a:pPr>
                      <a:r>
                        <a:rPr lang="en-US" sz="1800" b="1" dirty="0">
                          <a:effectLst/>
                          <a:latin typeface="Calibri" panose="020F0502020204030204" pitchFamily="34" charset="0"/>
                          <a:ea typeface="Malgun Gothic" panose="020B0503020000020004" pitchFamily="34" charset="-127"/>
                          <a:cs typeface="Calibri" panose="020F0502020204030204" pitchFamily="34" charset="0"/>
                        </a:rPr>
                        <a:t>Banks</a:t>
                      </a:r>
                    </a:p>
                  </a:txBody>
                  <a:tcPr marL="68580" marR="68580" marT="0" marB="0" anchor="ctr">
                    <a:lnL>
                      <a:noFill/>
                    </a:lnL>
                    <a:lnR>
                      <a:noFill/>
                    </a:lnR>
                    <a:lnT w="12700" cap="flat" cmpd="sng" algn="ctr">
                      <a:solidFill>
                        <a:srgbClr val="004B8D"/>
                      </a:solidFill>
                      <a:prstDash val="solid"/>
                      <a:round/>
                      <a:headEnd type="none" w="med" len="med"/>
                      <a:tailEnd type="none" w="med" len="med"/>
                    </a:lnT>
                    <a:lnB w="12700" cap="flat" cmpd="sng" algn="ctr">
                      <a:solidFill>
                        <a:srgbClr val="004B8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73822498"/>
                  </a:ext>
                </a:extLst>
              </a:tr>
              <a:tr h="1769966">
                <a:tc>
                  <a:txBody>
                    <a:bodyPr/>
                    <a:lstStyle/>
                    <a:p>
                      <a:pPr marL="0" marR="0" algn="l" latinLnBrk="0">
                        <a:lnSpc>
                          <a:spcPct val="107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Advanced Approaches (AA)</a:t>
                      </a:r>
                    </a:p>
                    <a:p>
                      <a:pPr marL="0" marR="0" algn="l" latinLnBrk="0">
                        <a:lnSpc>
                          <a:spcPct val="107000"/>
                        </a:lnSpc>
                        <a:spcBef>
                          <a:spcPts val="0"/>
                        </a:spcBef>
                        <a:spcAft>
                          <a:spcPts val="0"/>
                        </a:spcAft>
                      </a:pPr>
                      <a:r>
                        <a:rPr lang="en-US" sz="1800" i="0" dirty="0">
                          <a:effectLst/>
                          <a:latin typeface="Calibri" panose="020F0502020204030204" pitchFamily="34" charset="0"/>
                          <a:ea typeface="Malgun Gothic" panose="020B0503020000020004" pitchFamily="34" charset="-127"/>
                          <a:cs typeface="Calibri" panose="020F0502020204030204" pitchFamily="34" charset="0"/>
                        </a:rPr>
                        <a:t>GSIBs and non-GSIBs with </a:t>
                      </a:r>
                    </a:p>
                    <a:p>
                      <a:pPr marL="342900" marR="0" indent="-342900" algn="l" latinLnBrk="0">
                        <a:lnSpc>
                          <a:spcPct val="107000"/>
                        </a:lnSpc>
                        <a:spcBef>
                          <a:spcPts val="0"/>
                        </a:spcBef>
                        <a:spcAft>
                          <a:spcPts val="0"/>
                        </a:spcAft>
                        <a:buFont typeface="Arial" panose="020B0604020202020204" pitchFamily="34" charset="0"/>
                        <a:buChar char="•"/>
                      </a:pPr>
                      <a:r>
                        <a:rPr lang="en-US" sz="1800" i="0" dirty="0">
                          <a:effectLst/>
                          <a:latin typeface="Calibri" panose="020F0502020204030204" pitchFamily="34" charset="0"/>
                          <a:ea typeface="Malgun Gothic" panose="020B0503020000020004" pitchFamily="34" charset="-127"/>
                          <a:cs typeface="Calibri" panose="020F0502020204030204" pitchFamily="34" charset="0"/>
                        </a:rPr>
                        <a:t>≥$250 billion assets or ≥10 billion foreign exposure up to 2019Q3</a:t>
                      </a:r>
                    </a:p>
                    <a:p>
                      <a:pPr marL="342900" marR="0" indent="-342900" algn="l" latinLnBrk="0">
                        <a:lnSpc>
                          <a:spcPct val="107000"/>
                        </a:lnSpc>
                        <a:spcBef>
                          <a:spcPts val="0"/>
                        </a:spcBef>
                        <a:spcAft>
                          <a:spcPts val="0"/>
                        </a:spcAft>
                        <a:buFont typeface="Arial" panose="020B0604020202020204" pitchFamily="34" charset="0"/>
                        <a:buChar char="•"/>
                      </a:pPr>
                      <a:r>
                        <a:rPr lang="en-US" sz="1800" i="0" dirty="0">
                          <a:effectLst/>
                          <a:latin typeface="Calibri" panose="020F0502020204030204" pitchFamily="34" charset="0"/>
                          <a:ea typeface="Malgun Gothic" panose="020B0503020000020004" pitchFamily="34" charset="-127"/>
                          <a:cs typeface="Calibri" panose="020F0502020204030204" pitchFamily="34" charset="0"/>
                        </a:rPr>
                        <a:t>≥700 billion assets or ≥75 billion foreign exposure beginning in 2019Q4</a:t>
                      </a:r>
                    </a:p>
                  </a:txBody>
                  <a:tcPr marL="68580" marR="68580" marT="0" marB="0">
                    <a:lnL>
                      <a:noFill/>
                    </a:lnL>
                    <a:lnR>
                      <a:noFill/>
                    </a:lnR>
                    <a:lnT w="12700" cap="flat" cmpd="sng" algn="ctr">
                      <a:solidFill>
                        <a:srgbClr val="004B8D"/>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9CCFF"/>
                    </a:solidFill>
                  </a:tcPr>
                </a:tc>
                <a:tc>
                  <a:txBody>
                    <a:bodyPr/>
                    <a:lstStyle/>
                    <a:p>
                      <a:pPr marL="0" marR="0" algn="l" latinLnBrk="0">
                        <a:lnSpc>
                          <a:spcPct val="107000"/>
                        </a:lnSpc>
                        <a:spcBef>
                          <a:spcPts val="0"/>
                        </a:spcBef>
                        <a:spcAft>
                          <a:spcPts val="0"/>
                        </a:spcAft>
                      </a:pPr>
                      <a:r>
                        <a:rPr lang="en-US" sz="1800" dirty="0">
                          <a:effectLst/>
                          <a:latin typeface="Calibri" panose="020F0502020204030204" pitchFamily="34" charset="0"/>
                          <a:ea typeface="Malgun Gothic" panose="020B0503020000020004" pitchFamily="34" charset="-127"/>
                          <a:cs typeface="Calibri" panose="020F0502020204030204" pitchFamily="34" charset="0"/>
                        </a:rPr>
                        <a:t>AOCI filter phased out over five years beginning in 2014Q1</a:t>
                      </a:r>
                    </a:p>
                  </a:txBody>
                  <a:tcPr marL="68580" marR="68580" marT="0" marB="0">
                    <a:lnL>
                      <a:noFill/>
                    </a:lnL>
                    <a:lnR>
                      <a:noFill/>
                    </a:lnR>
                    <a:lnT w="12700" cap="flat" cmpd="sng" algn="ctr">
                      <a:solidFill>
                        <a:srgbClr val="004B8D"/>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9CCFF"/>
                    </a:solidFill>
                  </a:tcPr>
                </a:tc>
                <a:tc>
                  <a:txBody>
                    <a:bodyPr/>
                    <a:lstStyle/>
                    <a:p>
                      <a:pPr marL="0" marR="0" algn="l" latinLnBrk="0">
                        <a:lnSpc>
                          <a:spcPct val="107000"/>
                        </a:lnSpc>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JP Morgan</a:t>
                      </a:r>
                    </a:p>
                    <a:p>
                      <a:pPr marL="0" marR="0" algn="l" latinLnBrk="0">
                        <a:lnSpc>
                          <a:spcPct val="107000"/>
                        </a:lnSpc>
                        <a:spcBef>
                          <a:spcPts val="0"/>
                        </a:spcBef>
                        <a:spcAft>
                          <a:spcPts val="0"/>
                        </a:spcAft>
                      </a:pPr>
                      <a:r>
                        <a:rPr lang="en-US" sz="1400" dirty="0">
                          <a:effectLst/>
                          <a:latin typeface="Calibri" panose="020F0502020204030204" pitchFamily="34" charset="0"/>
                          <a:ea typeface="Malgun Gothic" panose="020B0503020000020004" pitchFamily="34" charset="-127"/>
                          <a:cs typeface="Calibri" panose="020F0502020204030204" pitchFamily="34" charset="0"/>
                        </a:rPr>
                        <a:t>Bank of America </a:t>
                      </a:r>
                    </a:p>
                    <a:p>
                      <a:pPr marL="0" marR="0" algn="l" latinLnBrk="0">
                        <a:lnSpc>
                          <a:spcPct val="107000"/>
                        </a:lnSpc>
                        <a:spcBef>
                          <a:spcPts val="0"/>
                        </a:spcBef>
                        <a:spcAft>
                          <a:spcPts val="0"/>
                        </a:spcAft>
                      </a:pPr>
                      <a:r>
                        <a:rPr lang="en-US" sz="1400" dirty="0">
                          <a:effectLst/>
                          <a:latin typeface="Calibri" panose="020F0502020204030204" pitchFamily="34" charset="0"/>
                          <a:ea typeface="Malgun Gothic" panose="020B0503020000020004" pitchFamily="34" charset="-127"/>
                          <a:cs typeface="Calibri" panose="020F0502020204030204" pitchFamily="34" charset="0"/>
                        </a:rPr>
                        <a:t>Citigroup</a:t>
                      </a:r>
                    </a:p>
                    <a:p>
                      <a:pPr marL="0" marR="0" algn="l" latinLnBrk="0">
                        <a:lnSpc>
                          <a:spcPct val="107000"/>
                        </a:lnSpc>
                        <a:spcBef>
                          <a:spcPts val="0"/>
                        </a:spcBef>
                        <a:spcAft>
                          <a:spcPts val="0"/>
                        </a:spcAft>
                      </a:pPr>
                      <a:r>
                        <a:rPr lang="en-US" sz="1400" dirty="0">
                          <a:effectLst/>
                          <a:latin typeface="Calibri" panose="020F0502020204030204" pitchFamily="34" charset="0"/>
                          <a:ea typeface="Malgun Gothic" panose="020B0503020000020004" pitchFamily="34" charset="-127"/>
                          <a:cs typeface="Calibri" panose="020F0502020204030204" pitchFamily="34" charset="0"/>
                        </a:rPr>
                        <a:t>Wells Fargo</a:t>
                      </a:r>
                    </a:p>
                    <a:p>
                      <a:pPr marL="0" marR="0" algn="l" latinLnBrk="0">
                        <a:lnSpc>
                          <a:spcPct val="107000"/>
                        </a:lnSpc>
                        <a:spcBef>
                          <a:spcPts val="0"/>
                        </a:spcBef>
                        <a:spcAft>
                          <a:spcPts val="0"/>
                        </a:spcAft>
                      </a:pPr>
                      <a:r>
                        <a:rPr lang="en-US" sz="1400" dirty="0">
                          <a:effectLst/>
                          <a:latin typeface="Calibri" panose="020F0502020204030204" pitchFamily="34" charset="0"/>
                          <a:ea typeface="Malgun Gothic" panose="020B0503020000020004" pitchFamily="34" charset="-127"/>
                          <a:cs typeface="Calibri" panose="020F0502020204030204" pitchFamily="34" charset="0"/>
                        </a:rPr>
                        <a:t>Goldman Sachs</a:t>
                      </a:r>
                    </a:p>
                    <a:p>
                      <a:pPr marL="0" marR="0" algn="l" latinLnBrk="0">
                        <a:lnSpc>
                          <a:spcPct val="107000"/>
                        </a:lnSpc>
                        <a:spcBef>
                          <a:spcPts val="0"/>
                        </a:spcBef>
                        <a:spcAft>
                          <a:spcPts val="0"/>
                        </a:spcAft>
                      </a:pPr>
                      <a:r>
                        <a:rPr lang="en-US" sz="1400" dirty="0">
                          <a:effectLst/>
                          <a:latin typeface="Calibri" panose="020F0502020204030204" pitchFamily="34" charset="0"/>
                          <a:ea typeface="Malgun Gothic" panose="020B0503020000020004" pitchFamily="34" charset="-127"/>
                          <a:cs typeface="Calibri" panose="020F0502020204030204" pitchFamily="34" charset="0"/>
                        </a:rPr>
                        <a:t>Morgan Stanley</a:t>
                      </a:r>
                    </a:p>
                    <a:p>
                      <a:pPr marL="0" marR="0" algn="l" latinLnBrk="0">
                        <a:lnSpc>
                          <a:spcPct val="107000"/>
                        </a:lnSpc>
                        <a:spcBef>
                          <a:spcPts val="0"/>
                        </a:spcBef>
                        <a:spcAft>
                          <a:spcPts val="0"/>
                        </a:spcAft>
                      </a:pPr>
                      <a:r>
                        <a:rPr lang="en-US" sz="1400" dirty="0">
                          <a:effectLst/>
                          <a:latin typeface="Calibri" panose="020F0502020204030204" pitchFamily="34" charset="0"/>
                          <a:ea typeface="Malgun Gothic" panose="020B0503020000020004" pitchFamily="34" charset="-127"/>
                          <a:cs typeface="Calibri" panose="020F0502020204030204" pitchFamily="34" charset="0"/>
                        </a:rPr>
                        <a:t>BNY Mellon </a:t>
                      </a:r>
                    </a:p>
                    <a:p>
                      <a:pPr marL="0" marR="0" algn="l" latinLnBrk="0">
                        <a:lnSpc>
                          <a:spcPct val="107000"/>
                        </a:lnSpc>
                        <a:spcBef>
                          <a:spcPts val="0"/>
                        </a:spcBef>
                        <a:spcAft>
                          <a:spcPts val="0"/>
                        </a:spcAft>
                      </a:pPr>
                      <a:r>
                        <a:rPr lang="en-US" sz="1400" dirty="0">
                          <a:effectLst/>
                          <a:latin typeface="Calibri" panose="020F0502020204030204" pitchFamily="34" charset="0"/>
                          <a:ea typeface="Malgun Gothic" panose="020B0503020000020004" pitchFamily="34" charset="-127"/>
                          <a:cs typeface="Calibri" panose="020F0502020204030204" pitchFamily="34" charset="0"/>
                        </a:rPr>
                        <a:t>State Street</a:t>
                      </a:r>
                    </a:p>
                    <a:p>
                      <a:pPr marL="0" marR="0" algn="l" latinLnBrk="0">
                        <a:lnSpc>
                          <a:spcPct val="107000"/>
                        </a:lnSpc>
                        <a:spcBef>
                          <a:spcPts val="0"/>
                        </a:spcBef>
                        <a:spcAft>
                          <a:spcPts val="0"/>
                        </a:spcAft>
                      </a:pPr>
                      <a:r>
                        <a:rPr lang="en-US" sz="1400" dirty="0">
                          <a:effectLst/>
                          <a:latin typeface="Calibri" panose="020F0502020204030204" pitchFamily="34" charset="0"/>
                          <a:ea typeface="Malgun Gothic" panose="020B0503020000020004" pitchFamily="34" charset="-127"/>
                          <a:cs typeface="Calibri" panose="020F0502020204030204" pitchFamily="34" charset="0"/>
                        </a:rPr>
                        <a:t>Northern Trust</a:t>
                      </a:r>
                    </a:p>
                  </a:txBody>
                  <a:tcPr marL="68580" marR="68580" marT="0" marB="0">
                    <a:lnL>
                      <a:noFill/>
                    </a:lnL>
                    <a:lnR>
                      <a:noFill/>
                    </a:lnR>
                    <a:lnT w="12700" cap="flat" cmpd="sng" algn="ctr">
                      <a:solidFill>
                        <a:srgbClr val="004B8D"/>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3"/>
                  </a:ext>
                </a:extLst>
              </a:tr>
              <a:tr h="1153120">
                <a:tc>
                  <a:txBody>
                    <a:bodyPr/>
                    <a:lstStyle/>
                    <a:p>
                      <a:pPr marL="0" marR="0" algn="l" latinLnBrk="0">
                        <a:lnSpc>
                          <a:spcPct val="107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Opt-out</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i="0" dirty="0">
                          <a:effectLst/>
                          <a:latin typeface="Calibri" panose="020F0502020204030204" pitchFamily="34" charset="0"/>
                          <a:ea typeface="Malgun Gothic" panose="020B0503020000020004" pitchFamily="34" charset="-127"/>
                          <a:cs typeface="Calibri" panose="020F0502020204030204" pitchFamily="34" charset="0"/>
                        </a:rPr>
                        <a:t>Advanced approaches banks prior to 2019Q4 with</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i="0" dirty="0">
                          <a:effectLst/>
                          <a:latin typeface="Calibri" panose="020F0502020204030204" pitchFamily="34" charset="0"/>
                          <a:ea typeface="Malgun Gothic" panose="020B0503020000020004" pitchFamily="34" charset="-127"/>
                          <a:cs typeface="Calibri" panose="020F0502020204030204" pitchFamily="34" charset="0"/>
                        </a:rPr>
                        <a:t>$250 billion ≤ assets &lt; $700 billion or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i="0" dirty="0">
                          <a:effectLst/>
                          <a:latin typeface="Calibri" panose="020F0502020204030204" pitchFamily="34" charset="0"/>
                          <a:ea typeface="Malgun Gothic" panose="020B0503020000020004" pitchFamily="34" charset="-127"/>
                          <a:cs typeface="Calibri" panose="020F0502020204030204" pitchFamily="34" charset="0"/>
                        </a:rPr>
                        <a:t>$10 billion ≤ foreign exposure &lt; $75 billion</a:t>
                      </a:r>
                    </a:p>
                  </a:txBody>
                  <a:tcPr marL="68580" marR="68580" marT="0" marB="0">
                    <a:lnL>
                      <a:noFill/>
                    </a:lnL>
                    <a:lnR>
                      <a:noFill/>
                    </a:lnR>
                    <a:lnT>
                      <a:noFill/>
                    </a:lnT>
                    <a:lnB w="12700" cap="flat" cmpd="sng" algn="ctr">
                      <a:noFill/>
                      <a:prstDash val="solid"/>
                      <a:round/>
                      <a:headEnd type="none" w="med" len="med"/>
                      <a:tailEnd type="none" w="med" len="med"/>
                    </a:lnB>
                    <a:lnTlToBr>
                      <a:noFill/>
                    </a:lnTlToBr>
                    <a:lnBlToTr>
                      <a:noFill/>
                    </a:lnBlToTr>
                    <a:solidFill>
                      <a:srgbClr val="EBF7FF"/>
                    </a:solidFill>
                  </a:tcPr>
                </a:tc>
                <a:tc>
                  <a:txBody>
                    <a:bodyPr/>
                    <a:lstStyle/>
                    <a:p>
                      <a:pPr marL="0" marR="0" algn="l" latinLnBrk="0">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AOCI filter reinstated in 2019Q4</a:t>
                      </a:r>
                      <a:endParaRPr lang="en-US" sz="18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lnL>
                      <a:noFill/>
                    </a:lnL>
                    <a:lnR>
                      <a:noFill/>
                    </a:lnR>
                    <a:lnT>
                      <a:noFill/>
                    </a:lnT>
                    <a:lnB w="12700" cap="flat" cmpd="sng" algn="ctr">
                      <a:noFill/>
                      <a:prstDash val="solid"/>
                      <a:round/>
                      <a:headEnd type="none" w="med" len="med"/>
                      <a:tailEnd type="none" w="med" len="med"/>
                    </a:lnB>
                    <a:lnTlToBr>
                      <a:noFill/>
                    </a:lnTlToBr>
                    <a:lnBlToTr>
                      <a:noFill/>
                    </a:lnBlToTr>
                    <a:solidFill>
                      <a:srgbClr val="EBF7FF"/>
                    </a:solidFill>
                  </a:tcPr>
                </a:tc>
                <a:tc>
                  <a:txBody>
                    <a:bodyPr/>
                    <a:lstStyle/>
                    <a:p>
                      <a:pPr marL="0" marR="0" algn="l" latinLnBrk="0">
                        <a:lnSpc>
                          <a:spcPct val="107000"/>
                        </a:lnSpc>
                        <a:spcBef>
                          <a:spcPts val="0"/>
                        </a:spcBef>
                        <a:spcAft>
                          <a:spcPts val="0"/>
                        </a:spcAft>
                      </a:pPr>
                      <a:r>
                        <a:rPr lang="en-US" sz="1400" dirty="0">
                          <a:effectLst/>
                          <a:latin typeface="Calibri" panose="020F0502020204030204" pitchFamily="34" charset="0"/>
                          <a:ea typeface="Malgun Gothic" panose="020B0503020000020004" pitchFamily="34" charset="-127"/>
                          <a:cs typeface="Calibri" panose="020F0502020204030204" pitchFamily="34" charset="0"/>
                        </a:rPr>
                        <a:t>Capital One Financial</a:t>
                      </a:r>
                    </a:p>
                    <a:p>
                      <a:pPr marL="0" marR="0" algn="l" latinLnBrk="0">
                        <a:lnSpc>
                          <a:spcPct val="107000"/>
                        </a:lnSpc>
                        <a:spcBef>
                          <a:spcPts val="0"/>
                        </a:spcBef>
                        <a:spcAft>
                          <a:spcPts val="0"/>
                        </a:spcAft>
                      </a:pPr>
                      <a:r>
                        <a:rPr lang="en-US" sz="1400" dirty="0">
                          <a:effectLst/>
                          <a:latin typeface="Calibri" panose="020F0502020204030204" pitchFamily="34" charset="0"/>
                          <a:ea typeface="Malgun Gothic" panose="020B0503020000020004" pitchFamily="34" charset="-127"/>
                          <a:cs typeface="Calibri" panose="020F0502020204030204" pitchFamily="34" charset="0"/>
                        </a:rPr>
                        <a:t>Charles Schwab</a:t>
                      </a:r>
                    </a:p>
                    <a:p>
                      <a:pPr marL="0" marR="0" algn="l" latinLnBrk="0">
                        <a:lnSpc>
                          <a:spcPct val="107000"/>
                        </a:lnSpc>
                        <a:spcBef>
                          <a:spcPts val="0"/>
                        </a:spcBef>
                        <a:spcAft>
                          <a:spcPts val="0"/>
                        </a:spcAft>
                      </a:pPr>
                      <a:r>
                        <a:rPr lang="en-US" sz="1400" dirty="0">
                          <a:effectLst/>
                          <a:latin typeface="Calibri" panose="020F0502020204030204" pitchFamily="34" charset="0"/>
                          <a:ea typeface="Malgun Gothic" panose="020B0503020000020004" pitchFamily="34" charset="-127"/>
                          <a:cs typeface="Calibri" panose="020F0502020204030204" pitchFamily="34" charset="0"/>
                        </a:rPr>
                        <a:t>PNC Financial</a:t>
                      </a:r>
                    </a:p>
                    <a:p>
                      <a:pPr marL="0" marR="0" algn="l" latinLnBrk="0">
                        <a:lnSpc>
                          <a:spcPct val="107000"/>
                        </a:lnSpc>
                        <a:spcBef>
                          <a:spcPts val="0"/>
                        </a:spcBef>
                        <a:spcAft>
                          <a:spcPts val="0"/>
                        </a:spcAft>
                      </a:pPr>
                      <a:r>
                        <a:rPr lang="en-US" sz="1400" dirty="0">
                          <a:effectLst/>
                          <a:latin typeface="Calibri" panose="020F0502020204030204" pitchFamily="34" charset="0"/>
                          <a:ea typeface="Malgun Gothic" panose="020B0503020000020004" pitchFamily="34" charset="-127"/>
                          <a:cs typeface="Calibri" panose="020F0502020204030204" pitchFamily="34" charset="0"/>
                        </a:rPr>
                        <a:t>US Bancorp</a:t>
                      </a:r>
                    </a:p>
                    <a:p>
                      <a:pPr marL="0" marR="0" algn="l" latinLnBrk="0">
                        <a:lnSpc>
                          <a:spcPct val="107000"/>
                        </a:lnSpc>
                        <a:spcBef>
                          <a:spcPts val="0"/>
                        </a:spcBef>
                        <a:spcAft>
                          <a:spcPts val="0"/>
                        </a:spcAft>
                      </a:pPr>
                      <a:r>
                        <a:rPr lang="en-US" sz="1400" dirty="0">
                          <a:effectLst/>
                          <a:latin typeface="Calibri" panose="020F0502020204030204" pitchFamily="34" charset="0"/>
                          <a:ea typeface="Malgun Gothic" panose="020B0503020000020004" pitchFamily="34" charset="-127"/>
                          <a:cs typeface="Calibri" panose="020F0502020204030204" pitchFamily="34" charset="0"/>
                        </a:rPr>
                        <a:t>American Express</a:t>
                      </a:r>
                    </a:p>
                  </a:txBody>
                  <a:tcPr marL="68580" marR="68580" marT="0" marB="0">
                    <a:lnL>
                      <a:noFill/>
                    </a:lnL>
                    <a:lnR>
                      <a:noFill/>
                    </a:lnR>
                    <a:lnT>
                      <a:noFill/>
                    </a:lnT>
                    <a:lnB w="12700" cap="flat" cmpd="sng" algn="ctr">
                      <a:noFill/>
                      <a:prstDash val="solid"/>
                      <a:round/>
                      <a:headEnd type="none" w="med" len="med"/>
                      <a:tailEnd type="none" w="med" len="med"/>
                    </a:lnB>
                    <a:lnTlToBr>
                      <a:noFill/>
                    </a:lnTlToBr>
                    <a:lnBlToTr>
                      <a:noFill/>
                    </a:lnBlToTr>
                    <a:solidFill>
                      <a:srgbClr val="EBF7FF"/>
                    </a:solidFill>
                  </a:tcPr>
                </a:tc>
                <a:extLst>
                  <a:ext uri="{0D108BD9-81ED-4DB2-BD59-A6C34878D82A}">
                    <a16:rowId xmlns:a16="http://schemas.microsoft.com/office/drawing/2014/main" val="1058106366"/>
                  </a:ext>
                </a:extLst>
              </a:tr>
              <a:tr h="765401">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i="0" dirty="0">
                          <a:effectLst/>
                          <a:latin typeface="Calibri" panose="020F0502020204030204" pitchFamily="34" charset="0"/>
                          <a:ea typeface="Malgun Gothic" panose="020B0503020000020004" pitchFamily="34" charset="-127"/>
                          <a:cs typeface="Calibri" panose="020F0502020204030204" pitchFamily="34" charset="0"/>
                        </a:rPr>
                        <a:t>Non-Advanced Approaches (non-AA)</a:t>
                      </a:r>
                    </a:p>
                  </a:txBody>
                  <a:tcPr marL="68580" marR="68580" marT="0" marB="0">
                    <a:lnL>
                      <a:noFill/>
                    </a:lnL>
                    <a:lnR>
                      <a:noFill/>
                    </a:lnR>
                    <a:lnT>
                      <a:noFill/>
                    </a:lnT>
                    <a:lnB w="12700" cap="flat" cmpd="sng" algn="ctr">
                      <a:solidFill>
                        <a:srgbClr val="004B8D"/>
                      </a:solidFill>
                      <a:prstDash val="solid"/>
                      <a:round/>
                      <a:headEnd type="none" w="med" len="med"/>
                      <a:tailEnd type="none" w="med" len="med"/>
                    </a:lnB>
                    <a:lnTlToBr>
                      <a:noFill/>
                    </a:lnTlToBr>
                    <a:lnBlToTr>
                      <a:noFill/>
                    </a:lnBlToTr>
                    <a:noFill/>
                  </a:tcPr>
                </a:tc>
                <a:tc>
                  <a:txBody>
                    <a:bodyPr/>
                    <a:lstStyle/>
                    <a:p>
                      <a:pPr marL="0" marR="0" algn="l" latinLnBrk="0">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AOCI filter throughout the 2012Q1-2022Q4 sample period</a:t>
                      </a:r>
                      <a:endParaRPr lang="en-US" sz="18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lnL>
                      <a:noFill/>
                    </a:lnL>
                    <a:lnR>
                      <a:noFill/>
                    </a:lnR>
                    <a:lnT>
                      <a:noFill/>
                    </a:lnT>
                    <a:lnB w="12700" cap="flat" cmpd="sng" algn="ctr">
                      <a:solidFill>
                        <a:srgbClr val="004B8D"/>
                      </a:solidFill>
                      <a:prstDash val="solid"/>
                      <a:round/>
                      <a:headEnd type="none" w="med" len="med"/>
                      <a:tailEnd type="none" w="med" len="med"/>
                    </a:lnB>
                    <a:lnTlToBr>
                      <a:noFill/>
                    </a:lnTlToBr>
                    <a:lnBlToTr>
                      <a:noFill/>
                    </a:lnBlToTr>
                    <a:noFill/>
                  </a:tcPr>
                </a:tc>
                <a:tc>
                  <a:txBody>
                    <a:bodyPr/>
                    <a:lstStyle/>
                    <a:p>
                      <a:pPr marL="0" marR="0" algn="l" latinLnBrk="0">
                        <a:lnSpc>
                          <a:spcPct val="107000"/>
                        </a:lnSpc>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All other banks</a:t>
                      </a:r>
                      <a:endParaRPr lang="en-US" sz="14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lnL>
                      <a:noFill/>
                    </a:lnL>
                    <a:lnR>
                      <a:noFill/>
                    </a:lnR>
                    <a:lnT>
                      <a:noFill/>
                    </a:lnT>
                    <a:lnB w="12700" cap="flat" cmpd="sng" algn="ctr">
                      <a:solidFill>
                        <a:srgbClr val="004B8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38553584"/>
                  </a:ext>
                </a:extLst>
              </a:tr>
            </a:tbl>
          </a:graphicData>
        </a:graphic>
      </p:graphicFrame>
      <p:sp>
        <p:nvSpPr>
          <p:cNvPr id="3" name="Slide Number Placeholder 2">
            <a:extLst>
              <a:ext uri="{FF2B5EF4-FFF2-40B4-BE49-F238E27FC236}">
                <a16:creationId xmlns:a16="http://schemas.microsoft.com/office/drawing/2014/main" id="{BA90F40B-7114-7BE1-E06C-667F2438841C}"/>
              </a:ext>
            </a:extLst>
          </p:cNvPr>
          <p:cNvSpPr>
            <a:spLocks noGrp="1"/>
          </p:cNvSpPr>
          <p:nvPr>
            <p:ph type="sldNum" sz="quarter" idx="12"/>
          </p:nvPr>
        </p:nvSpPr>
        <p:spPr/>
        <p:txBody>
          <a:bodyPr/>
          <a:lstStyle/>
          <a:p>
            <a:fld id="{76241785-4359-4DCC-A68A-D17EBE1B9A1A}" type="slidenum">
              <a:rPr lang="en-US" smtClean="0"/>
              <a:t>8</a:t>
            </a:fld>
            <a:endParaRPr lang="en-US"/>
          </a:p>
        </p:txBody>
      </p:sp>
    </p:spTree>
    <p:extLst>
      <p:ext uri="{BB962C8B-B14F-4D97-AF65-F5344CB8AC3E}">
        <p14:creationId xmlns:p14="http://schemas.microsoft.com/office/powerpoint/2010/main" val="2664639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D37D9-46CB-266E-F9BB-BE66E682CE4D}"/>
              </a:ext>
            </a:extLst>
          </p:cNvPr>
          <p:cNvSpPr>
            <a:spLocks noGrp="1"/>
          </p:cNvSpPr>
          <p:nvPr>
            <p:ph type="title"/>
          </p:nvPr>
        </p:nvSpPr>
        <p:spPr/>
        <p:txBody>
          <a:bodyPr/>
          <a:lstStyle/>
          <a:p>
            <a:r>
              <a:rPr lang="en-US" dirty="0"/>
              <a:t>Two Related Proposals</a:t>
            </a:r>
          </a:p>
        </p:txBody>
      </p:sp>
      <p:sp>
        <p:nvSpPr>
          <p:cNvPr id="3" name="Content Placeholder 2">
            <a:extLst>
              <a:ext uri="{FF2B5EF4-FFF2-40B4-BE49-F238E27FC236}">
                <a16:creationId xmlns:a16="http://schemas.microsoft.com/office/drawing/2014/main" id="{A475AB90-EFB8-F639-A7D3-6F62CDF2F67F}"/>
              </a:ext>
            </a:extLst>
          </p:cNvPr>
          <p:cNvSpPr>
            <a:spLocks noGrp="1"/>
          </p:cNvSpPr>
          <p:nvPr>
            <p:ph idx="1"/>
          </p:nvPr>
        </p:nvSpPr>
        <p:spPr/>
        <p:txBody>
          <a:bodyPr>
            <a:normAutofit lnSpcReduction="10000"/>
          </a:bodyPr>
          <a:lstStyle/>
          <a:p>
            <a:r>
              <a:rPr lang="en-US" sz="2400" dirty="0"/>
              <a:t>1. Eliminate the currently allowed classification of debt investment securities as held-to-maturity (HTM). This proposal would require all debt investment securities to be measured at fair value (~market value in a hypothetical orderly transaction) on the balance sheet.</a:t>
            </a:r>
          </a:p>
          <a:p>
            <a:pPr lvl="1"/>
            <a:r>
              <a:rPr lang="en-US" sz="2200" dirty="0"/>
              <a:t>As interest rates increased beginning in late 2021, this proposal would have required banks to record unrealized mark-to-market losses on all their fixed-rate debt investment securities on the balance sheet</a:t>
            </a:r>
          </a:p>
          <a:p>
            <a:r>
              <a:rPr lang="en-US" sz="2400" dirty="0"/>
              <a:t>2. Eliminate the regulatory AOCI filter </a:t>
            </a:r>
          </a:p>
          <a:p>
            <a:r>
              <a:rPr lang="en-US" sz="2400" dirty="0"/>
              <a:t>These proposals would require banks to recognize the effects of unrealized gains and losses on debt investment securities for financial reporting and capital purposes, thereby incentivizing banks to manage their risk of those securities</a:t>
            </a:r>
          </a:p>
          <a:p>
            <a:pPr lvl="1"/>
            <a:endParaRPr lang="en-US" sz="2200" dirty="0"/>
          </a:p>
          <a:p>
            <a:endParaRPr lang="en-US" sz="2400" dirty="0"/>
          </a:p>
          <a:p>
            <a:endParaRPr lang="en-US" sz="2400" dirty="0"/>
          </a:p>
        </p:txBody>
      </p:sp>
      <p:sp>
        <p:nvSpPr>
          <p:cNvPr id="4" name="Slide Number Placeholder 3">
            <a:extLst>
              <a:ext uri="{FF2B5EF4-FFF2-40B4-BE49-F238E27FC236}">
                <a16:creationId xmlns:a16="http://schemas.microsoft.com/office/drawing/2014/main" id="{4CB41BCF-4978-4BCF-0A0C-942FFB20C0F6}"/>
              </a:ext>
            </a:extLst>
          </p:cNvPr>
          <p:cNvSpPr>
            <a:spLocks noGrp="1"/>
          </p:cNvSpPr>
          <p:nvPr>
            <p:ph type="sldNum" sz="quarter" idx="12"/>
          </p:nvPr>
        </p:nvSpPr>
        <p:spPr/>
        <p:txBody>
          <a:bodyPr/>
          <a:lstStyle/>
          <a:p>
            <a:fld id="{76241785-4359-4DCC-A68A-D17EBE1B9A1A}" type="slidenum">
              <a:rPr lang="en-US" smtClean="0"/>
              <a:t>9</a:t>
            </a:fld>
            <a:endParaRPr lang="en-US"/>
          </a:p>
        </p:txBody>
      </p:sp>
    </p:spTree>
    <p:extLst>
      <p:ext uri="{BB962C8B-B14F-4D97-AF65-F5344CB8AC3E}">
        <p14:creationId xmlns:p14="http://schemas.microsoft.com/office/powerpoint/2010/main" val="364563964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AE489F4BDE3042ACD124BD4FD24DE9" ma:contentTypeVersion="17" ma:contentTypeDescription="Crée un document." ma:contentTypeScope="" ma:versionID="e1e5583886181dad77594ea1434ba803">
  <xsd:schema xmlns:xsd="http://www.w3.org/2001/XMLSchema" xmlns:xs="http://www.w3.org/2001/XMLSchema" xmlns:p="http://schemas.microsoft.com/office/2006/metadata/properties" xmlns:ns2="e0bef17e-8b79-4b20-8659-5b99a3c9bf89" xmlns:ns3="918eff26-beb4-44cb-ac1f-056bf469e022" targetNamespace="http://schemas.microsoft.com/office/2006/metadata/properties" ma:root="true" ma:fieldsID="5eafd22f96aeb7a92330101650f6fc1b" ns2:_="" ns3:_="">
    <xsd:import namespace="e0bef17e-8b79-4b20-8659-5b99a3c9bf89"/>
    <xsd:import namespace="918eff26-beb4-44cb-ac1f-056bf469e022"/>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bef17e-8b79-4b20-8659-5b99a3c9bf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72a965b8-7e3a-4953-ac03-98e00477ca66"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8eff26-beb4-44cb-ac1f-056bf469e022"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e2f91df8-93d9-4d9a-ac06-a990dc9e4127}" ma:internalName="TaxCatchAll" ma:showField="CatchAllData" ma:web="918eff26-beb4-44cb-ac1f-056bf469e0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7F8A69-41A4-4649-B205-6033A49E951C}"/>
</file>

<file path=customXml/itemProps2.xml><?xml version="1.0" encoding="utf-8"?>
<ds:datastoreItem xmlns:ds="http://schemas.openxmlformats.org/officeDocument/2006/customXml" ds:itemID="{4131E7E6-432E-4752-B1F3-D7CE1AB92376}"/>
</file>

<file path=docProps/app.xml><?xml version="1.0" encoding="utf-8"?>
<Properties xmlns="http://schemas.openxmlformats.org/officeDocument/2006/extended-properties" xmlns:vt="http://schemas.openxmlformats.org/officeDocument/2006/docPropsVTypes">
  <Template>Retrospect</Template>
  <TotalTime>992</TotalTime>
  <Words>1703</Words>
  <Application>Microsoft Office PowerPoint</Application>
  <PresentationFormat>Widescreen</PresentationFormat>
  <Paragraphs>206</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Retrospect</vt:lpstr>
      <vt:lpstr>SVB and Beyond…Chapter 7: Expanding Mark-to-Market Accounting for Banks’ Debt Investment Securities and Regulatory Capital</vt:lpstr>
      <vt:lpstr>A Little Accounting and Bank Regulatory Background</vt:lpstr>
      <vt:lpstr>A Little Background (2)</vt:lpstr>
      <vt:lpstr>Magnitude of Unrealized Losses on Sample Banks’ Debt Investment Securities</vt:lpstr>
      <vt:lpstr>A Little Background (3)</vt:lpstr>
      <vt:lpstr>A Little Background (4)</vt:lpstr>
      <vt:lpstr>A Little Background (5)</vt:lpstr>
      <vt:lpstr>Three Classes of Banks for Regulatory Purposes</vt:lpstr>
      <vt:lpstr>Two Related Proposals</vt:lpstr>
      <vt:lpstr>Banks’ Incentives for Classifying Debt Investment Securities as AFS Versus HTM</vt:lpstr>
      <vt:lpstr>Preferred Classifications of Securities by Class of Bank </vt:lpstr>
      <vt:lpstr>PowerPoint Presentation</vt:lpstr>
      <vt:lpstr>Proportion of Securities Classified as HTM each Year by Bank Class</vt:lpstr>
      <vt:lpstr>Rationales for Transfers from HTM to AFS</vt:lpstr>
      <vt:lpstr>PowerPoint Presentation</vt:lpstr>
      <vt:lpstr>Sample Banks’ Stated Reasons for Transfers from HTM to AFS during Sample Period</vt:lpstr>
      <vt:lpstr>Risk Management</vt:lpstr>
      <vt:lpstr>PowerPoint Presentation</vt:lpstr>
      <vt:lpstr>Conclusions</vt:lpstr>
      <vt:lpstr>Supplemental Materials: Proportion of AFS Securities that are Hedged Item in Fair Value Hedge by Bank Class</vt:lpstr>
      <vt:lpstr>Supplemental Materials: Proportion of Deposits that are not FDIC Insured each Year by Bank Class</vt:lpstr>
    </vt:vector>
  </TitlesOfParts>
  <Company>NYU Stern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Reinstatement of the AOCI Filter under the Tailoring Rules and Banks’ Motivations for Designating Securities as Held to Maturity</dc:title>
  <dc:creator>Stephen Ryan</dc:creator>
  <cp:lastModifiedBy>Stephen Ryan</cp:lastModifiedBy>
  <cp:revision>9</cp:revision>
  <dcterms:created xsi:type="dcterms:W3CDTF">2023-05-25T20:11:50Z</dcterms:created>
  <dcterms:modified xsi:type="dcterms:W3CDTF">2023-09-25T14:40:42Z</dcterms:modified>
</cp:coreProperties>
</file>