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6" r:id="rId4"/>
    <p:sldId id="267" r:id="rId5"/>
    <p:sldId id="264" r:id="rId6"/>
    <p:sldId id="293" r:id="rId7"/>
    <p:sldId id="271" r:id="rId8"/>
    <p:sldId id="294" r:id="rId9"/>
    <p:sldId id="296" r:id="rId10"/>
    <p:sldId id="278" r:id="rId11"/>
    <p:sldId id="286" r:id="rId12"/>
    <p:sldId id="297" r:id="rId13"/>
    <p:sldId id="2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7120EB-6BE3-F84B-8219-42EA0BCEAB2B}" v="2" dt="2024-02-01T13:06:19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/>
    <p:restoredTop sz="95878"/>
  </p:normalViewPr>
  <p:slideViewPr>
    <p:cSldViewPr snapToGrid="0">
      <p:cViewPr varScale="1">
        <p:scale>
          <a:sx n="121" d="100"/>
          <a:sy n="121" d="100"/>
        </p:scale>
        <p:origin x="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omin Zettelmeyer" userId="82141120-145d-406c-9d57-5d095079dd95" providerId="ADAL" clId="{337120EB-6BE3-F84B-8219-42EA0BCEAB2B}"/>
    <pc:docChg chg="custSel addSld modSld">
      <pc:chgData name="Jeromin Zettelmeyer" userId="82141120-145d-406c-9d57-5d095079dd95" providerId="ADAL" clId="{337120EB-6BE3-F84B-8219-42EA0BCEAB2B}" dt="2024-02-01T13:08:04.130" v="36" actId="14100"/>
      <pc:docMkLst>
        <pc:docMk/>
      </pc:docMkLst>
      <pc:sldChg chg="modSp mod">
        <pc:chgData name="Jeromin Zettelmeyer" userId="82141120-145d-406c-9d57-5d095079dd95" providerId="ADAL" clId="{337120EB-6BE3-F84B-8219-42EA0BCEAB2B}" dt="2024-02-01T13:07:58.966" v="35" actId="14100"/>
        <pc:sldMkLst>
          <pc:docMk/>
          <pc:sldMk cId="424500411" sldId="271"/>
        </pc:sldMkLst>
        <pc:picChg chg="mod">
          <ac:chgData name="Jeromin Zettelmeyer" userId="82141120-145d-406c-9d57-5d095079dd95" providerId="ADAL" clId="{337120EB-6BE3-F84B-8219-42EA0BCEAB2B}" dt="2024-02-01T13:07:58.966" v="35" actId="14100"/>
          <ac:picMkLst>
            <pc:docMk/>
            <pc:sldMk cId="424500411" sldId="271"/>
            <ac:picMk id="4" creationId="{35DF8949-51A3-B964-EE34-AB817647451D}"/>
          </ac:picMkLst>
        </pc:picChg>
      </pc:sldChg>
      <pc:sldChg chg="modSp mod">
        <pc:chgData name="Jeromin Zettelmeyer" userId="82141120-145d-406c-9d57-5d095079dd95" providerId="ADAL" clId="{337120EB-6BE3-F84B-8219-42EA0BCEAB2B}" dt="2024-02-01T13:07:31.357" v="30" actId="1076"/>
        <pc:sldMkLst>
          <pc:docMk/>
          <pc:sldMk cId="2022429882" sldId="278"/>
        </pc:sldMkLst>
        <pc:picChg chg="mod">
          <ac:chgData name="Jeromin Zettelmeyer" userId="82141120-145d-406c-9d57-5d095079dd95" providerId="ADAL" clId="{337120EB-6BE3-F84B-8219-42EA0BCEAB2B}" dt="2024-02-01T13:07:31.357" v="30" actId="1076"/>
          <ac:picMkLst>
            <pc:docMk/>
            <pc:sldMk cId="2022429882" sldId="278"/>
            <ac:picMk id="4" creationId="{C8092ACA-8F42-4A94-031A-69194E4E3A3C}"/>
          </ac:picMkLst>
        </pc:picChg>
      </pc:sldChg>
      <pc:sldChg chg="modSp mod">
        <pc:chgData name="Jeromin Zettelmeyer" userId="82141120-145d-406c-9d57-5d095079dd95" providerId="ADAL" clId="{337120EB-6BE3-F84B-8219-42EA0BCEAB2B}" dt="2024-02-01T13:08:04.130" v="36" actId="14100"/>
        <pc:sldMkLst>
          <pc:docMk/>
          <pc:sldMk cId="1732294999" sldId="293"/>
        </pc:sldMkLst>
        <pc:picChg chg="mod">
          <ac:chgData name="Jeromin Zettelmeyer" userId="82141120-145d-406c-9d57-5d095079dd95" providerId="ADAL" clId="{337120EB-6BE3-F84B-8219-42EA0BCEAB2B}" dt="2024-02-01T13:08:04.130" v="36" actId="14100"/>
          <ac:picMkLst>
            <pc:docMk/>
            <pc:sldMk cId="1732294999" sldId="293"/>
            <ac:picMk id="4" creationId="{43108DCF-442E-32FA-1F67-7330E6FCB33D}"/>
          </ac:picMkLst>
        </pc:picChg>
      </pc:sldChg>
      <pc:sldChg chg="modSp mod">
        <pc:chgData name="Jeromin Zettelmeyer" userId="82141120-145d-406c-9d57-5d095079dd95" providerId="ADAL" clId="{337120EB-6BE3-F84B-8219-42EA0BCEAB2B}" dt="2024-02-01T13:07:50.981" v="34" actId="14100"/>
        <pc:sldMkLst>
          <pc:docMk/>
          <pc:sldMk cId="231624927" sldId="294"/>
        </pc:sldMkLst>
        <pc:picChg chg="mod">
          <ac:chgData name="Jeromin Zettelmeyer" userId="82141120-145d-406c-9d57-5d095079dd95" providerId="ADAL" clId="{337120EB-6BE3-F84B-8219-42EA0BCEAB2B}" dt="2024-02-01T13:07:50.981" v="34" actId="14100"/>
          <ac:picMkLst>
            <pc:docMk/>
            <pc:sldMk cId="231624927" sldId="294"/>
            <ac:picMk id="4" creationId="{4CF3374A-708E-FAA2-1086-0352B24F680E}"/>
          </ac:picMkLst>
        </pc:picChg>
      </pc:sldChg>
      <pc:sldChg chg="addSp delSp modSp add mod">
        <pc:chgData name="Jeromin Zettelmeyer" userId="82141120-145d-406c-9d57-5d095079dd95" providerId="ADAL" clId="{337120EB-6BE3-F84B-8219-42EA0BCEAB2B}" dt="2024-02-01T13:05:35.846" v="14" actId="20577"/>
        <pc:sldMkLst>
          <pc:docMk/>
          <pc:sldMk cId="3023663297" sldId="297"/>
        </pc:sldMkLst>
        <pc:spChg chg="mod">
          <ac:chgData name="Jeromin Zettelmeyer" userId="82141120-145d-406c-9d57-5d095079dd95" providerId="ADAL" clId="{337120EB-6BE3-F84B-8219-42EA0BCEAB2B}" dt="2024-02-01T13:05:35.846" v="14" actId="20577"/>
          <ac:spMkLst>
            <pc:docMk/>
            <pc:sldMk cId="3023663297" sldId="297"/>
            <ac:spMk id="2" creationId="{79C2C010-824B-3D16-B029-E5C8EE004418}"/>
          </ac:spMkLst>
        </pc:spChg>
        <pc:spChg chg="add del mod">
          <ac:chgData name="Jeromin Zettelmeyer" userId="82141120-145d-406c-9d57-5d095079dd95" providerId="ADAL" clId="{337120EB-6BE3-F84B-8219-42EA0BCEAB2B}" dt="2024-02-01T13:05:00.708" v="4" actId="478"/>
          <ac:spMkLst>
            <pc:docMk/>
            <pc:sldMk cId="3023663297" sldId="297"/>
            <ac:spMk id="5" creationId="{4F4571B7-9A28-ABD7-EC8F-6293098A47EC}"/>
          </ac:spMkLst>
        </pc:spChg>
        <pc:picChg chg="del">
          <ac:chgData name="Jeromin Zettelmeyer" userId="82141120-145d-406c-9d57-5d095079dd95" providerId="ADAL" clId="{337120EB-6BE3-F84B-8219-42EA0BCEAB2B}" dt="2024-02-01T13:04:55.169" v="2" actId="478"/>
          <ac:picMkLst>
            <pc:docMk/>
            <pc:sldMk cId="3023663297" sldId="297"/>
            <ac:picMk id="4" creationId="{7C528DD3-B5D0-19AE-3870-3BEFF7A64F3D}"/>
          </ac:picMkLst>
        </pc:picChg>
        <pc:picChg chg="add mod">
          <ac:chgData name="Jeromin Zettelmeyer" userId="82141120-145d-406c-9d57-5d095079dd95" providerId="ADAL" clId="{337120EB-6BE3-F84B-8219-42EA0BCEAB2B}" dt="2024-02-01T13:05:11.722" v="8" actId="1076"/>
          <ac:picMkLst>
            <pc:docMk/>
            <pc:sldMk cId="3023663297" sldId="297"/>
            <ac:picMk id="6" creationId="{04F982C9-2797-4DB5-3429-7D6A859AE3A0}"/>
          </ac:picMkLst>
        </pc:picChg>
      </pc:sldChg>
      <pc:sldChg chg="addSp delSp modSp add mod">
        <pc:chgData name="Jeromin Zettelmeyer" userId="82141120-145d-406c-9d57-5d095079dd95" providerId="ADAL" clId="{337120EB-6BE3-F84B-8219-42EA0BCEAB2B}" dt="2024-02-01T13:07:14.157" v="25" actId="1076"/>
        <pc:sldMkLst>
          <pc:docMk/>
          <pc:sldMk cId="1254110630" sldId="298"/>
        </pc:sldMkLst>
        <pc:spChg chg="mod">
          <ac:chgData name="Jeromin Zettelmeyer" userId="82141120-145d-406c-9d57-5d095079dd95" providerId="ADAL" clId="{337120EB-6BE3-F84B-8219-42EA0BCEAB2B}" dt="2024-02-01T13:06:56.066" v="23" actId="20577"/>
          <ac:spMkLst>
            <pc:docMk/>
            <pc:sldMk cId="1254110630" sldId="298"/>
            <ac:spMk id="2" creationId="{8D7968FD-2743-DB28-5DA3-86546087224A}"/>
          </ac:spMkLst>
        </pc:spChg>
        <pc:spChg chg="add del mod">
          <ac:chgData name="Jeromin Zettelmeyer" userId="82141120-145d-406c-9d57-5d095079dd95" providerId="ADAL" clId="{337120EB-6BE3-F84B-8219-42EA0BCEAB2B}" dt="2024-02-01T13:06:18.272" v="16" actId="478"/>
          <ac:spMkLst>
            <pc:docMk/>
            <pc:sldMk cId="1254110630" sldId="298"/>
            <ac:spMk id="5" creationId="{D6CD85BA-078C-DA79-A561-1B442A8D25F6}"/>
          </ac:spMkLst>
        </pc:spChg>
        <pc:picChg chg="del">
          <ac:chgData name="Jeromin Zettelmeyer" userId="82141120-145d-406c-9d57-5d095079dd95" providerId="ADAL" clId="{337120EB-6BE3-F84B-8219-42EA0BCEAB2B}" dt="2024-02-01T13:06:15.770" v="15" actId="478"/>
          <ac:picMkLst>
            <pc:docMk/>
            <pc:sldMk cId="1254110630" sldId="298"/>
            <ac:picMk id="4" creationId="{7F46C67E-4F55-DD1B-E7F3-1CFFE0529487}"/>
          </ac:picMkLst>
        </pc:picChg>
        <pc:picChg chg="add mod">
          <ac:chgData name="Jeromin Zettelmeyer" userId="82141120-145d-406c-9d57-5d095079dd95" providerId="ADAL" clId="{337120EB-6BE3-F84B-8219-42EA0BCEAB2B}" dt="2024-02-01T13:07:14.157" v="25" actId="1076"/>
          <ac:picMkLst>
            <pc:docMk/>
            <pc:sldMk cId="1254110630" sldId="298"/>
            <ac:picMk id="6" creationId="{1BE54329-4CD0-4A2F-562B-51F3BA6042A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A5D03-775A-1D90-DA5F-9F8EA5477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2BEE6-F9F5-1E08-0830-2990AF325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46D15-5B7B-3EA3-423C-9A253120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0BC9-4D40-5B41-B4ED-0C5C04895517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7109E-B321-0EC7-702C-6C1EFBE52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1C1A4-429D-3D3D-AFF0-1275EE389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5768-EEAB-C445-A07E-139C4AF82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1BADE-E2E8-81AD-C8B9-0E3B3B21F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1B6E70-4192-0D2F-FBD7-9F7571C53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8A995-C5CF-2AB5-A113-9763766D1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0BC9-4D40-5B41-B4ED-0C5C04895517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1506C-4DD4-EBF8-0453-49E3193A9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C1517-1E33-3440-04EF-9906E72B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5768-EEAB-C445-A07E-139C4AF82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7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2AA961-97AC-C606-075F-C2A7A2CB7B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E5CFE-15F9-114F-A350-06FCF8E0E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5363-DD22-8D0E-C971-A84A15FB7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0BC9-4D40-5B41-B4ED-0C5C04895517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EB2EE-C25C-746E-79C3-472DFC6F8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C0DB3-F66F-C939-90CC-8410F9933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5768-EEAB-C445-A07E-139C4AF82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3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D26B-C997-0F5E-AA28-16A562D3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6C027-230B-9DBD-5282-C0527E3A9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82A66-AD29-3665-07FA-77FD5AD5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0BC9-4D40-5B41-B4ED-0C5C04895517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63251-18C1-804F-9485-0540382B1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6089C-9485-1B4F-DB8C-57A1822DB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5768-EEAB-C445-A07E-139C4AF82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9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597E8-3E87-C214-8715-5A93D06AE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DE3C2-46C1-6921-4F5D-059E328DB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9E851-58BC-BC6D-1CA0-0B710E8AA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0BC9-4D40-5B41-B4ED-0C5C04895517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FC7BD-642F-D4D4-5EEE-E3D95C470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99348-79D5-3097-3CDD-F2C35C03B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5768-EEAB-C445-A07E-139C4AF82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0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1DFBA-046C-9313-77AE-7DDA72F1A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A33CA-6541-A30B-2C9B-82088B594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3845F-3AD3-B98C-5E87-8F6F73ABB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7A9F4-BBFB-52FA-9F10-D4132330A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0BC9-4D40-5B41-B4ED-0C5C04895517}" type="datetimeFigureOut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431BC-5EE6-B1EB-60F8-583D73F1F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885DCC-256C-C9CB-33D5-69985AB61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5768-EEAB-C445-A07E-139C4AF82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2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9942D-E7B2-061E-B58A-83F9A6E9A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C35C7-9AB2-72DF-BF91-8E59CB5B3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C93F3-3076-415C-CB8C-6B54F1903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D23E11-3742-8BD5-5D4C-29206EC96F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C8664D-F563-7840-A16C-255B9D9689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1CA64A-6608-4E57-F793-6CD93938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0BC9-4D40-5B41-B4ED-0C5C04895517}" type="datetimeFigureOut">
              <a:rPr lang="en-US" smtClean="0"/>
              <a:t>2/1/24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1D2E87-0313-C7B6-F045-E173C11AC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7875E9-6A4F-2CAA-3B96-5A32204CA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5768-EEAB-C445-A07E-139C4AF82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2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DA59F-3D72-2D06-45F7-7DFAB7BC1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D19889-F93C-B322-702E-B705610C9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0BC9-4D40-5B41-B4ED-0C5C04895517}" type="datetimeFigureOut">
              <a:rPr lang="en-US" smtClean="0"/>
              <a:t>2/1/24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7502D0-CB3F-ABA7-FE7A-86BFE884C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71D75-69DF-BF73-F4E7-09A383AD4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5768-EEAB-C445-A07E-139C4AF82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3D0F46-4B06-2BFB-D491-6DECA12B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0BC9-4D40-5B41-B4ED-0C5C04895517}" type="datetimeFigureOut">
              <a:rPr lang="en-US" smtClean="0"/>
              <a:t>2/1/24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6EB689-FE99-6D17-BFF4-6C75E7369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08A2C-8036-3705-91B3-C9E2664D3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5768-EEAB-C445-A07E-139C4AF82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21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65285-67AA-1530-C72B-E75E685F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4884F-E410-14E4-6FF1-859CC151C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BDF00D-3961-7B42-1102-BF8044667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29FE3A-CBE8-1963-6815-959AF279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0BC9-4D40-5B41-B4ED-0C5C04895517}" type="datetimeFigureOut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A1407-EAB1-292D-7892-53611BA3D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D41E9-A631-B04F-9D25-7D84D674E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5768-EEAB-C445-A07E-139C4AF82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7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1139F-F930-B071-960C-5FCAB3282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759EC2-854B-CACB-61A4-6E7439C474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420D7-D466-0FC9-4878-3137E0EF2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5BFC2-E5BE-3A68-F6F3-7044D98B8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0BC9-4D40-5B41-B4ED-0C5C04895517}" type="datetimeFigureOut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5552D-50D5-C6BD-5200-8705BA0F5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8B8E7-79C6-2558-01F3-7AC49B7A4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5768-EEAB-C445-A07E-139C4AF82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8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57E71E-0719-9B76-84D4-53B004F4C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E0B8A-E4CD-FA86-3331-5433A486D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7F2BD-376D-4520-9D06-D806843921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250BC9-4D40-5B41-B4ED-0C5C04895517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4DA0D-D7A9-90FE-0CFA-60687E866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CE0E6-DE3A-6AED-048A-2067A9B2F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135768-EEAB-C445-A07E-139C4AF82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5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2DBE0-0C14-B318-1F00-9310F33F49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euro at 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2DCCD-1AC3-65CA-1F7A-008B4CF374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Reichlin, Pisani-Ferry and </a:t>
            </a:r>
            <a:r>
              <a:rPr lang="en-US" dirty="0" err="1"/>
              <a:t>Jeromin</a:t>
            </a:r>
            <a:r>
              <a:rPr lang="en-US" dirty="0"/>
              <a:t> </a:t>
            </a:r>
            <a:r>
              <a:rPr lang="en-US" dirty="0" err="1"/>
              <a:t>Zettlemeyer</a:t>
            </a:r>
            <a:endParaRPr lang="en-US" dirty="0"/>
          </a:p>
          <a:p>
            <a:endParaRPr lang="en-US" dirty="0"/>
          </a:p>
          <a:p>
            <a:r>
              <a:rPr lang="en-US" sz="1900" i="1" dirty="0"/>
              <a:t>ESM&amp;CEPR Conference joint conference: rebuilding an agenda for Europe</a:t>
            </a:r>
          </a:p>
          <a:p>
            <a:r>
              <a:rPr lang="en-US" sz="1900" dirty="0"/>
              <a:t>Luxemburg, February 1</a:t>
            </a:r>
            <a:r>
              <a:rPr lang="en-US" sz="1900" baseline="30000" dirty="0"/>
              <a:t>st</a:t>
            </a:r>
            <a:r>
              <a:rPr lang="en-US" sz="1900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96654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03F5B-2634-DCB4-9AD7-54A3C7480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7912B-2E60-E5E0-4EFD-BD42CE73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Tightening since July 2022 – disinflation</a:t>
            </a:r>
            <a:br>
              <a:rPr lang="en-US" sz="3600" dirty="0"/>
            </a:br>
            <a:r>
              <a:rPr lang="en-US" sz="2800" dirty="0"/>
              <a:t>Behind the curve again?</a:t>
            </a:r>
          </a:p>
        </p:txBody>
      </p:sp>
      <p:pic>
        <p:nvPicPr>
          <p:cNvPr id="4" name="Content Placeholder 3" descr="A graph of the us care inflatables&#10;&#10;Description automatically generated">
            <a:extLst>
              <a:ext uri="{FF2B5EF4-FFF2-40B4-BE49-F238E27FC236}">
                <a16:creationId xmlns:a16="http://schemas.microsoft.com/office/drawing/2014/main" id="{C8092ACA-8F42-4A94-031A-69194E4E3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9589458" cy="4520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2429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A4155-C8B7-2172-67B6-31260332B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Excess reserves at the ECB deposit facilities</a:t>
            </a:r>
          </a:p>
        </p:txBody>
      </p:sp>
      <p:pic>
        <p:nvPicPr>
          <p:cNvPr id="4" name="Content Placeholder 3" descr="A graph of a stock exchange&#10;&#10;Description automatically generated with medium confidence">
            <a:extLst>
              <a:ext uri="{FF2B5EF4-FFF2-40B4-BE49-F238E27FC236}">
                <a16:creationId xmlns:a16="http://schemas.microsoft.com/office/drawing/2014/main" id="{98C2852F-6233-F5EF-74DE-9F2E6E0DA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690688"/>
            <a:ext cx="9947031" cy="4452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9985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38F4D-B005-385B-0110-43FBF3BE8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2C010-824B-3D16-B029-E5C8EE004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Domestic government bonds as a share of bank assets</a:t>
            </a:r>
          </a:p>
        </p:txBody>
      </p:sp>
      <p:pic>
        <p:nvPicPr>
          <p:cNvPr id="6" name="Picture 5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04F982C9-2797-4DB5-3429-7D6A859AE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9244466" cy="4691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3663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18C0E-3919-F5C6-1D7D-3F89B02E4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68FD-2743-DB28-5DA3-865460872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Italian sovereign and bank spreads</a:t>
            </a:r>
          </a:p>
        </p:txBody>
      </p:sp>
      <p:pic>
        <p:nvPicPr>
          <p:cNvPr id="6" name="Picture 5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1BE54329-4CD0-4A2F-562B-51F3BA604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91" y="1464695"/>
            <a:ext cx="9918935" cy="4905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4110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20F19A-CBE1-D0D9-3107-29B3A3926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inflation 2013-2020</a:t>
            </a:r>
          </a:p>
        </p:txBody>
      </p:sp>
      <p:pic>
        <p:nvPicPr>
          <p:cNvPr id="6" name="Content Placeholder 5" descr="A graph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EBBDE24E-53B4-44FB-4B0D-B4D7DEAA4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64629"/>
            <a:ext cx="10515600" cy="407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49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2D259-F855-FE36-54F2-12F614C61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ECB and Federal Reserve assets as a percentage of euro area and US GDP (Q1 of 2000 = 100)</a:t>
            </a:r>
            <a:b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 descr="A graph with lines and a line&#10;&#10;Description automatically generated with medium confidence">
            <a:extLst>
              <a:ext uri="{FF2B5EF4-FFF2-40B4-BE49-F238E27FC236}">
                <a16:creationId xmlns:a16="http://schemas.microsoft.com/office/drawing/2014/main" id="{A737D8C6-14AF-CDA3-D5DD-3405BC0B2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708" y="1761025"/>
            <a:ext cx="8862646" cy="4569435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DCF97E8-DD65-0916-5834-621C8A615EEC}"/>
              </a:ext>
            </a:extLst>
          </p:cNvPr>
          <p:cNvSpPr/>
          <p:nvPr/>
        </p:nvSpPr>
        <p:spPr>
          <a:xfrm>
            <a:off x="5884985" y="4443045"/>
            <a:ext cx="1148861" cy="10316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86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F0D38-3DE3-356B-E4AD-CF56026B0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1-year overnight index swap (OIS) rate shocks around ECB press conferences (in basis points)</a:t>
            </a:r>
            <a:b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 descr="A graph showing a wave of time&#10;&#10;Description automatically generated with medium confidence">
            <a:extLst>
              <a:ext uri="{FF2B5EF4-FFF2-40B4-BE49-F238E27FC236}">
                <a16:creationId xmlns:a16="http://schemas.microsoft.com/office/drawing/2014/main" id="{4BFE0655-C620-EBCC-153A-F82BA3197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85" y="1690688"/>
            <a:ext cx="9144000" cy="4428758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91C829D-68C4-7EC2-0CE8-C59E8A29D72F}"/>
              </a:ext>
            </a:extLst>
          </p:cNvPr>
          <p:cNvSpPr/>
          <p:nvPr/>
        </p:nvSpPr>
        <p:spPr>
          <a:xfrm>
            <a:off x="5439508" y="3329354"/>
            <a:ext cx="1172307" cy="11136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3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60951-2F15-8690-506F-6084A69E1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2E280-2309-3A44-A3F5-E64D1DD0F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Policy instruments</a:t>
            </a:r>
          </a:p>
        </p:txBody>
      </p:sp>
      <p:pic>
        <p:nvPicPr>
          <p:cNvPr id="4" name="Content Placeholder 3" descr="A graph showing the growth of a stock market&#10;&#10;Description automatically generated with medium confidence">
            <a:extLst>
              <a:ext uri="{FF2B5EF4-FFF2-40B4-BE49-F238E27FC236}">
                <a16:creationId xmlns:a16="http://schemas.microsoft.com/office/drawing/2014/main" id="{992C4909-C388-1279-AF85-48E93F2FE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2" y="1969477"/>
            <a:ext cx="9870830" cy="4267199"/>
          </a:xfrm>
          <a:prstGeom prst="rect">
            <a:avLst/>
          </a:prstGeom>
          <a:noFill/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97CE9FA-9B42-0896-FD81-DBC9166C8C9D}"/>
              </a:ext>
            </a:extLst>
          </p:cNvPr>
          <p:cNvCxnSpPr>
            <a:cxnSpLocks/>
          </p:cNvCxnSpPr>
          <p:nvPr/>
        </p:nvCxnSpPr>
        <p:spPr>
          <a:xfrm flipH="1">
            <a:off x="6998677" y="2637692"/>
            <a:ext cx="1113692" cy="21218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95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19AB8-99FF-067B-CD81-076746D82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DCC2E-74F8-2E7A-477A-A9C88EA39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1-year overnight index swap (OIS) rate shocks around ECB press conferences (in basis points)</a:t>
            </a:r>
            <a:b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 descr="A graph showing a wave of time&#10;&#10;Description automatically generated with medium confidence">
            <a:extLst>
              <a:ext uri="{FF2B5EF4-FFF2-40B4-BE49-F238E27FC236}">
                <a16:creationId xmlns:a16="http://schemas.microsoft.com/office/drawing/2014/main" id="{43108DCF-442E-32FA-1F67-7330E6FCB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51" y="1690687"/>
            <a:ext cx="9551303" cy="4626029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FE3DEA2-F257-703C-13AB-D3E0B59177AE}"/>
              </a:ext>
            </a:extLst>
          </p:cNvPr>
          <p:cNvSpPr/>
          <p:nvPr/>
        </p:nvSpPr>
        <p:spPr>
          <a:xfrm>
            <a:off x="6916616" y="3348221"/>
            <a:ext cx="1594338" cy="11136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94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3DD54-2141-5CF8-B8A0-C7E26288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Selected sovereign spreads with the bund on 10-year benchmarks (in basis points) and key policy dates</a:t>
            </a:r>
            <a:b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 descr="A graph of green and orange lines&#10;&#10;Description automatically generated">
            <a:extLst>
              <a:ext uri="{FF2B5EF4-FFF2-40B4-BE49-F238E27FC236}">
                <a16:creationId xmlns:a16="http://schemas.microsoft.com/office/drawing/2014/main" id="{35DF8949-51A3-B964-EE34-AB8176474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71" y="1566041"/>
            <a:ext cx="9421068" cy="4729251"/>
          </a:xfrm>
          <a:prstGeom prst="rect">
            <a:avLst/>
          </a:prstGeom>
          <a:noFill/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1D27E1-3D95-305B-50A0-6FDE8E4337FF}"/>
              </a:ext>
            </a:extLst>
          </p:cNvPr>
          <p:cNvCxnSpPr/>
          <p:nvPr/>
        </p:nvCxnSpPr>
        <p:spPr>
          <a:xfrm flipH="1">
            <a:off x="6764215" y="3012831"/>
            <a:ext cx="375139" cy="11488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00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36DB8-8BC9-E92E-D821-9B6A68A8A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06FAB-8690-7C8F-9160-C8EA2E978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Selected sovereign spreads with the bund on 10-year benchmarks (in basis points) and key policy dates</a:t>
            </a:r>
            <a:b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 descr="A graph of green and orange lines&#10;&#10;Description automatically generated">
            <a:extLst>
              <a:ext uri="{FF2B5EF4-FFF2-40B4-BE49-F238E27FC236}">
                <a16:creationId xmlns:a16="http://schemas.microsoft.com/office/drawing/2014/main" id="{4CF3374A-708E-FAA2-1086-0352B24F6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498734"/>
            <a:ext cx="9437699" cy="4737600"/>
          </a:xfrm>
          <a:prstGeom prst="rect">
            <a:avLst/>
          </a:prstGeom>
          <a:noFill/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C79C7FA-8DBD-101B-56B8-E06D52824C36}"/>
              </a:ext>
            </a:extLst>
          </p:cNvPr>
          <p:cNvCxnSpPr>
            <a:cxnSpLocks/>
          </p:cNvCxnSpPr>
          <p:nvPr/>
        </p:nvCxnSpPr>
        <p:spPr>
          <a:xfrm>
            <a:off x="7643446" y="2919046"/>
            <a:ext cx="504092" cy="9495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24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B23AE-54AE-F54B-BA15-6E77A132C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36933-9D14-C9DE-4EC5-74A677D34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Tightening since July 2022</a:t>
            </a:r>
          </a:p>
        </p:txBody>
      </p:sp>
      <p:pic>
        <p:nvPicPr>
          <p:cNvPr id="4" name="Content Placeholder 3" descr="A graph showing the growth of a stock market&#10;&#10;Description automatically generated with medium confidence">
            <a:extLst>
              <a:ext uri="{FF2B5EF4-FFF2-40B4-BE49-F238E27FC236}">
                <a16:creationId xmlns:a16="http://schemas.microsoft.com/office/drawing/2014/main" id="{F69CD726-020E-709A-EE2C-F9BD5BD018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2" y="1969477"/>
            <a:ext cx="9870830" cy="4267199"/>
          </a:xfrm>
          <a:prstGeom prst="rect">
            <a:avLst/>
          </a:prstGeom>
          <a:noFill/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CCA43EA-2CDA-D384-E944-A0BD3DAE5512}"/>
              </a:ext>
            </a:extLst>
          </p:cNvPr>
          <p:cNvCxnSpPr>
            <a:cxnSpLocks/>
          </p:cNvCxnSpPr>
          <p:nvPr/>
        </p:nvCxnSpPr>
        <p:spPr>
          <a:xfrm>
            <a:off x="5931877" y="1242219"/>
            <a:ext cx="3774831" cy="11492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6E03C1C-BCC7-372F-5876-90FFFF2A4827}"/>
              </a:ext>
            </a:extLst>
          </p:cNvPr>
          <p:cNvCxnSpPr/>
          <p:nvPr/>
        </p:nvCxnSpPr>
        <p:spPr>
          <a:xfrm>
            <a:off x="5931877" y="1453662"/>
            <a:ext cx="3880338" cy="23328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150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168</Words>
  <Application>Microsoft Macintosh PowerPoint</Application>
  <PresentationFormat>Widescreen</PresentationFormat>
  <Paragraphs>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 Theme</vt:lpstr>
      <vt:lpstr>The euro at 25</vt:lpstr>
      <vt:lpstr>Low inflation 2013-2020</vt:lpstr>
      <vt:lpstr>ECB and Federal Reserve assets as a percentage of euro area and US GDP (Q1 of 2000 = 100) </vt:lpstr>
      <vt:lpstr>1-year overnight index swap (OIS) rate shocks around ECB press conferences (in basis points) </vt:lpstr>
      <vt:lpstr>Policy instruments</vt:lpstr>
      <vt:lpstr>1-year overnight index swap (OIS) rate shocks around ECB press conferences (in basis points) </vt:lpstr>
      <vt:lpstr>Selected sovereign spreads with the bund on 10-year benchmarks (in basis points) and key policy dates </vt:lpstr>
      <vt:lpstr>Selected sovereign spreads with the bund on 10-year benchmarks (in basis points) and key policy dates </vt:lpstr>
      <vt:lpstr>Tightening since July 2022</vt:lpstr>
      <vt:lpstr>Tightening since July 2022 – disinflation Behind the curve again?</vt:lpstr>
      <vt:lpstr>Excess reserves at the ECB deposit facilities</vt:lpstr>
      <vt:lpstr>Domestic government bonds as a share of bank assets</vt:lpstr>
      <vt:lpstr>Italian sovereign and bank spreads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 at 25</dc:title>
  <dc:creator>Lucrezia Reichlin</dc:creator>
  <cp:lastModifiedBy>Jeromin Zettelmeyer</cp:lastModifiedBy>
  <cp:revision>7</cp:revision>
  <dcterms:created xsi:type="dcterms:W3CDTF">2024-02-01T05:40:08Z</dcterms:created>
  <dcterms:modified xsi:type="dcterms:W3CDTF">2024-02-01T13:08:05Z</dcterms:modified>
</cp:coreProperties>
</file>