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1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7" d="100"/>
          <a:sy n="107" d="100"/>
        </p:scale>
        <p:origin x="10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 dirty="0"/>
              <a:t>Fiscal </a:t>
            </a:r>
            <a:r>
              <a:rPr lang="it-IT" sz="1800" dirty="0" err="1"/>
              <a:t>Impulse</a:t>
            </a:r>
            <a:r>
              <a:rPr lang="it-IT" sz="1800" baseline="0" dirty="0"/>
              <a:t> and output gap - </a:t>
            </a:r>
            <a:r>
              <a:rPr lang="it-IT" sz="1800" baseline="0" dirty="0" err="1"/>
              <a:t>Italy</a:t>
            </a:r>
            <a:r>
              <a:rPr lang="it-IT" sz="1800" baseline="0" dirty="0"/>
              <a:t> (% of potential GDP)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grafico!$C$11</c:f>
              <c:strCache>
                <c:ptCount val="1"/>
                <c:pt idx="0">
                  <c:v>Fiscal impulse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grafico!$A$12:$A$38</c:f>
              <c:numCache>
                <c:formatCode>General</c:formatCode>
                <c:ptCount val="2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  <c:pt idx="26">
                  <c:v>2025</c:v>
                </c:pt>
              </c:numCache>
            </c:numRef>
          </c:cat>
          <c:val>
            <c:numRef>
              <c:f>grafico!$C$12:$C$38</c:f>
              <c:numCache>
                <c:formatCode>General</c:formatCode>
                <c:ptCount val="27"/>
                <c:pt idx="0">
                  <c:v>0.10000000000000142</c:v>
                </c:pt>
                <c:pt idx="1">
                  <c:v>-3.2000000000000015</c:v>
                </c:pt>
                <c:pt idx="2">
                  <c:v>-0.69999999999999973</c:v>
                </c:pt>
                <c:pt idx="3">
                  <c:v>-0.40000000000000019</c:v>
                </c:pt>
                <c:pt idx="4">
                  <c:v>-0.8</c:v>
                </c:pt>
                <c:pt idx="5">
                  <c:v>-0.4</c:v>
                </c:pt>
                <c:pt idx="6">
                  <c:v>9.9999999999999978E-2</c:v>
                </c:pt>
                <c:pt idx="7">
                  <c:v>0.5</c:v>
                </c:pt>
                <c:pt idx="8">
                  <c:v>1.7</c:v>
                </c:pt>
                <c:pt idx="9">
                  <c:v>-0.39999999999999991</c:v>
                </c:pt>
                <c:pt idx="10">
                  <c:v>-0.7</c:v>
                </c:pt>
                <c:pt idx="11">
                  <c:v>0.2</c:v>
                </c:pt>
                <c:pt idx="12">
                  <c:v>0.60000000000000009</c:v>
                </c:pt>
                <c:pt idx="13">
                  <c:v>2.6</c:v>
                </c:pt>
                <c:pt idx="14">
                  <c:v>0.5</c:v>
                </c:pt>
                <c:pt idx="15">
                  <c:v>-0.29999999999999938</c:v>
                </c:pt>
                <c:pt idx="16">
                  <c:v>-0.10000000000000098</c:v>
                </c:pt>
                <c:pt idx="17">
                  <c:v>-1.1999999999999997</c:v>
                </c:pt>
                <c:pt idx="18">
                  <c:v>-0.70000000000000018</c:v>
                </c:pt>
                <c:pt idx="19">
                  <c:v>-0.5</c:v>
                </c:pt>
                <c:pt idx="20">
                  <c:v>0.30000000000000004</c:v>
                </c:pt>
                <c:pt idx="21">
                  <c:v>-3.0999999999999996</c:v>
                </c:pt>
                <c:pt idx="22">
                  <c:v>-3.6</c:v>
                </c:pt>
                <c:pt idx="23">
                  <c:v>9.9999999999999645E-2</c:v>
                </c:pt>
                <c:pt idx="24">
                  <c:v>2.6000000000000005</c:v>
                </c:pt>
                <c:pt idx="25">
                  <c:v>1.4</c:v>
                </c:pt>
                <c:pt idx="26">
                  <c:v>0.29999999999999993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FD-42A2-8A63-E7EB7569B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69537263"/>
        <c:axId val="1693062303"/>
      </c:barChart>
      <c:lineChart>
        <c:grouping val="standard"/>
        <c:varyColors val="0"/>
        <c:ser>
          <c:idx val="0"/>
          <c:order val="0"/>
          <c:tx>
            <c:strRef>
              <c:f>grafico!$B$11</c:f>
              <c:strCache>
                <c:ptCount val="1"/>
                <c:pt idx="0">
                  <c:v>Output gap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grafico!$A$12:$A$38</c:f>
              <c:numCache>
                <c:formatCode>General</c:formatCode>
                <c:ptCount val="2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  <c:pt idx="26">
                  <c:v>2025</c:v>
                </c:pt>
              </c:numCache>
            </c:numRef>
          </c:cat>
          <c:val>
            <c:numRef>
              <c:f>grafico!$B$12:$B$38</c:f>
              <c:numCache>
                <c:formatCode>General</c:formatCode>
                <c:ptCount val="27"/>
                <c:pt idx="0">
                  <c:v>-0.4</c:v>
                </c:pt>
                <c:pt idx="1">
                  <c:v>1.8</c:v>
                </c:pt>
                <c:pt idx="2">
                  <c:v>2.4</c:v>
                </c:pt>
                <c:pt idx="3">
                  <c:v>1.6</c:v>
                </c:pt>
                <c:pt idx="4">
                  <c:v>0.8</c:v>
                </c:pt>
                <c:pt idx="5">
                  <c:v>1.2</c:v>
                </c:pt>
                <c:pt idx="6">
                  <c:v>1.4</c:v>
                </c:pt>
                <c:pt idx="7">
                  <c:v>2.6</c:v>
                </c:pt>
                <c:pt idx="8">
                  <c:v>3.4000000000000008</c:v>
                </c:pt>
                <c:pt idx="9">
                  <c:v>2.1</c:v>
                </c:pt>
                <c:pt idx="10">
                  <c:v>-3.1</c:v>
                </c:pt>
                <c:pt idx="11">
                  <c:v>-1.3</c:v>
                </c:pt>
                <c:pt idx="12">
                  <c:v>-0.8</c:v>
                </c:pt>
                <c:pt idx="13">
                  <c:v>-2.9000000000000008</c:v>
                </c:pt>
                <c:pt idx="14">
                  <c:v>-4.6000000000000014</c:v>
                </c:pt>
                <c:pt idx="15">
                  <c:v>-4.6000000000000014</c:v>
                </c:pt>
                <c:pt idx="16">
                  <c:v>-3.8</c:v>
                </c:pt>
                <c:pt idx="17">
                  <c:v>-2.4</c:v>
                </c:pt>
                <c:pt idx="18">
                  <c:v>-1</c:v>
                </c:pt>
                <c:pt idx="19">
                  <c:v>-0.1</c:v>
                </c:pt>
                <c:pt idx="20">
                  <c:v>0.3</c:v>
                </c:pt>
                <c:pt idx="21">
                  <c:v>-8.9</c:v>
                </c:pt>
                <c:pt idx="22">
                  <c:v>-1.3</c:v>
                </c:pt>
                <c:pt idx="23">
                  <c:v>1.5</c:v>
                </c:pt>
                <c:pt idx="24">
                  <c:v>1.2</c:v>
                </c:pt>
                <c:pt idx="25">
                  <c:v>1.2</c:v>
                </c:pt>
                <c:pt idx="26">
                  <c:v>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FD-42A2-8A63-E7EB7569B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9537263"/>
        <c:axId val="1693062303"/>
      </c:lineChart>
      <c:catAx>
        <c:axId val="1469537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3062303"/>
        <c:crosses val="autoZero"/>
        <c:auto val="1"/>
        <c:lblAlgn val="ctr"/>
        <c:lblOffset val="100"/>
        <c:noMultiLvlLbl val="0"/>
      </c:catAx>
      <c:valAx>
        <c:axId val="1693062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69537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508433103616057"/>
          <c:y val="0.81918402670258317"/>
          <c:w val="0.39987274317982979"/>
          <c:h val="5.77075005156446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Debt-to-GDP ratio  - Italy ( % of GDP)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8.0308552821784673E-2"/>
          <c:y val="3.9317572789587349E-2"/>
          <c:w val="0.88574798817765177"/>
          <c:h val="0.82855157569322557"/>
        </c:manualLayout>
      </c:layout>
      <c:lineChart>
        <c:grouping val="standard"/>
        <c:varyColors val="0"/>
        <c:ser>
          <c:idx val="2"/>
          <c:order val="0"/>
          <c:tx>
            <c:strRef>
              <c:f>'[Copia di DSA_FiscalFramework_NADEF2023_06102023_FINALE_MODIFICA_1.xlsx]FIG_PartialLoss'!$B$23</c:f>
              <c:strCache>
                <c:ptCount val="1"/>
                <c:pt idx="0">
                  <c:v>Debt-to-GDP (4 years adj - DSA)</c:v>
                </c:pt>
              </c:strCache>
            </c:strRef>
          </c:tx>
          <c:spPr>
            <a:ln w="3492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'[Copia di DSA_FiscalFramework_NADEF2023_06102023_FINALE_MODIFICA_1.xlsx]FIG_PartialLoss'!$E$2:$X$2</c:f>
              <c:numCache>
                <c:formatCode>General</c:formatCode>
                <c:ptCount val="18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2028</c:v>
                </c:pt>
                <c:pt idx="5">
                  <c:v>2029</c:v>
                </c:pt>
                <c:pt idx="6">
                  <c:v>2030</c:v>
                </c:pt>
                <c:pt idx="7">
                  <c:v>2031</c:v>
                </c:pt>
                <c:pt idx="8">
                  <c:v>2032</c:v>
                </c:pt>
                <c:pt idx="9">
                  <c:v>2033</c:v>
                </c:pt>
                <c:pt idx="10">
                  <c:v>2034</c:v>
                </c:pt>
                <c:pt idx="11">
                  <c:v>2035</c:v>
                </c:pt>
                <c:pt idx="12">
                  <c:v>2036</c:v>
                </c:pt>
                <c:pt idx="13">
                  <c:v>2037</c:v>
                </c:pt>
                <c:pt idx="14">
                  <c:v>2038</c:v>
                </c:pt>
                <c:pt idx="15">
                  <c:v>2039</c:v>
                </c:pt>
                <c:pt idx="16">
                  <c:v>2040</c:v>
                </c:pt>
                <c:pt idx="17">
                  <c:v>2041</c:v>
                </c:pt>
              </c:numCache>
              <c:extLst/>
            </c:numRef>
          </c:cat>
          <c:val>
            <c:numRef>
              <c:f>'[Copia di DSA_FiscalFramework_NADEF2023_06102023_FINALE_MODIFICA_1.xlsx]FIG_PartialLoss'!$E$25:$X$25</c:f>
              <c:numCache>
                <c:formatCode>0.0</c:formatCode>
                <c:ptCount val="18"/>
                <c:pt idx="0">
                  <c:v>139.80298933318124</c:v>
                </c:pt>
                <c:pt idx="1">
                  <c:v>139.17523089919143</c:v>
                </c:pt>
                <c:pt idx="2">
                  <c:v>138.92338095940863</c:v>
                </c:pt>
                <c:pt idx="3">
                  <c:v>137.61504528279011</c:v>
                </c:pt>
                <c:pt idx="4">
                  <c:v>136.03619257524031</c:v>
                </c:pt>
                <c:pt idx="5">
                  <c:v>133.65029247180831</c:v>
                </c:pt>
                <c:pt idx="6">
                  <c:v>131.49265634190138</c:v>
                </c:pt>
                <c:pt idx="7">
                  <c:v>129.4563650621871</c:v>
                </c:pt>
                <c:pt idx="8">
                  <c:v>127.54550862781559</c:v>
                </c:pt>
                <c:pt idx="9">
                  <c:v>125.67980774098595</c:v>
                </c:pt>
                <c:pt idx="10">
                  <c:v>123.88188222861226</c:v>
                </c:pt>
                <c:pt idx="11">
                  <c:v>122.28179401758609</c:v>
                </c:pt>
                <c:pt idx="12">
                  <c:v>120.7630380373686</c:v>
                </c:pt>
                <c:pt idx="13">
                  <c:v>119.24979015701243</c:v>
                </c:pt>
                <c:pt idx="14">
                  <c:v>117.7963348246015</c:v>
                </c:pt>
                <c:pt idx="15">
                  <c:v>116.36117014923551</c:v>
                </c:pt>
                <c:pt idx="16">
                  <c:v>115.00283218903817</c:v>
                </c:pt>
                <c:pt idx="17">
                  <c:v>113.63698779249145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AC8C-4FD7-AF85-F95C7B6D314B}"/>
            </c:ext>
          </c:extLst>
        </c:ser>
        <c:ser>
          <c:idx val="3"/>
          <c:order val="1"/>
          <c:tx>
            <c:strRef>
              <c:f>'[Copia di DSA_FiscalFramework_NADEF2023_06102023_FINALE_MODIFICA_1.xlsx]FIG_PartialLoss'!$B$45</c:f>
              <c:strCache>
                <c:ptCount val="1"/>
                <c:pt idx="0">
                  <c:v>Debt-to-GDP (7 years adj - DSA)</c:v>
                </c:pt>
              </c:strCache>
            </c:strRef>
          </c:tx>
          <c:spPr>
            <a:ln w="34925" cap="rnd">
              <a:solidFill>
                <a:srgbClr val="00B0F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'[Copia di DSA_FiscalFramework_NADEF2023_06102023_FINALE_MODIFICA_1.xlsx]FIG_PartialLoss'!$E$2:$X$2</c:f>
              <c:numCache>
                <c:formatCode>General</c:formatCode>
                <c:ptCount val="18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2028</c:v>
                </c:pt>
                <c:pt idx="5">
                  <c:v>2029</c:v>
                </c:pt>
                <c:pt idx="6">
                  <c:v>2030</c:v>
                </c:pt>
                <c:pt idx="7">
                  <c:v>2031</c:v>
                </c:pt>
                <c:pt idx="8">
                  <c:v>2032</c:v>
                </c:pt>
                <c:pt idx="9">
                  <c:v>2033</c:v>
                </c:pt>
                <c:pt idx="10">
                  <c:v>2034</c:v>
                </c:pt>
                <c:pt idx="11">
                  <c:v>2035</c:v>
                </c:pt>
                <c:pt idx="12">
                  <c:v>2036</c:v>
                </c:pt>
                <c:pt idx="13">
                  <c:v>2037</c:v>
                </c:pt>
                <c:pt idx="14">
                  <c:v>2038</c:v>
                </c:pt>
                <c:pt idx="15">
                  <c:v>2039</c:v>
                </c:pt>
                <c:pt idx="16">
                  <c:v>2040</c:v>
                </c:pt>
                <c:pt idx="17">
                  <c:v>2041</c:v>
                </c:pt>
              </c:numCache>
              <c:extLst/>
            </c:numRef>
          </c:cat>
          <c:val>
            <c:numRef>
              <c:f>'[Copia di DSA_FiscalFramework_NADEF2023_06102023_FINALE_MODIFICA_1.xlsx]FIG_PartialLoss'!$E$47:$X$47</c:f>
              <c:numCache>
                <c:formatCode>0.0</c:formatCode>
                <c:ptCount val="18"/>
                <c:pt idx="0">
                  <c:v>139.80298933318124</c:v>
                </c:pt>
                <c:pt idx="1">
                  <c:v>139.32955445406142</c:v>
                </c:pt>
                <c:pt idx="2">
                  <c:v>139.44123220874937</c:v>
                </c:pt>
                <c:pt idx="3">
                  <c:v>138.76388051595555</c:v>
                </c:pt>
                <c:pt idx="4">
                  <c:v>138.09914446658152</c:v>
                </c:pt>
                <c:pt idx="5">
                  <c:v>137.27157639388369</c:v>
                </c:pt>
                <c:pt idx="6">
                  <c:v>136.21911986391407</c:v>
                </c:pt>
                <c:pt idx="7">
                  <c:v>134.95023515428844</c:v>
                </c:pt>
                <c:pt idx="8">
                  <c:v>132.95756170633095</c:v>
                </c:pt>
                <c:pt idx="9">
                  <c:v>130.9872564907061</c:v>
                </c:pt>
                <c:pt idx="10">
                  <c:v>129.06252140382341</c:v>
                </c:pt>
                <c:pt idx="11">
                  <c:v>127.09394389630013</c:v>
                </c:pt>
                <c:pt idx="12">
                  <c:v>125.1186195247294</c:v>
                </c:pt>
                <c:pt idx="13">
                  <c:v>123.06087823115055</c:v>
                </c:pt>
                <c:pt idx="14">
                  <c:v>121.25875268048955</c:v>
                </c:pt>
                <c:pt idx="15">
                  <c:v>119.47319874344669</c:v>
                </c:pt>
                <c:pt idx="16">
                  <c:v>117.76291255750269</c:v>
                </c:pt>
                <c:pt idx="17">
                  <c:v>116.04369137150918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AC8C-4FD7-AF85-F95C7B6D314B}"/>
            </c:ext>
          </c:extLst>
        </c:ser>
        <c:ser>
          <c:idx val="1"/>
          <c:order val="4"/>
          <c:tx>
            <c:strRef>
              <c:f>'[Copia di DSA_FiscalFramework_NADEF2023_06102023_FINALE_MODIFICA_1.xlsx]FIG_PartialLoss'!$B$42</c:f>
              <c:strCache>
                <c:ptCount val="1"/>
                <c:pt idx="0">
                  <c:v>Debt-to-GDP (4 years adj - DSA + Deficit safeguard)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Lit>
              <c:ptCount val="18"/>
              <c:pt idx="0">
                <c:v>2024</c:v>
              </c:pt>
              <c:pt idx="1">
                <c:v>2025</c:v>
              </c:pt>
              <c:pt idx="2">
                <c:v>2026</c:v>
              </c:pt>
              <c:pt idx="3">
                <c:v>2027</c:v>
              </c:pt>
              <c:pt idx="4">
                <c:v>2028</c:v>
              </c:pt>
              <c:pt idx="5">
                <c:v>2029</c:v>
              </c:pt>
              <c:pt idx="6">
                <c:v>2030</c:v>
              </c:pt>
              <c:pt idx="7">
                <c:v>2031</c:v>
              </c:pt>
              <c:pt idx="8">
                <c:v>2032</c:v>
              </c:pt>
              <c:pt idx="9">
                <c:v>2033</c:v>
              </c:pt>
              <c:pt idx="10">
                <c:v>2034</c:v>
              </c:pt>
              <c:pt idx="11">
                <c:v>2035</c:v>
              </c:pt>
              <c:pt idx="12">
                <c:v>2036</c:v>
              </c:pt>
              <c:pt idx="13">
                <c:v>2037</c:v>
              </c:pt>
              <c:pt idx="14">
                <c:v>2038</c:v>
              </c:pt>
              <c:pt idx="15">
                <c:v>2039</c:v>
              </c:pt>
              <c:pt idx="16">
                <c:v>2040</c:v>
              </c:pt>
              <c:pt idx="17">
                <c:v>2041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'[Copia di DSA_FiscalFramework_NADEF2023_06102023_FINALE_MODIFICA_1.xlsx]FIG_PartialLoss'!$E$42:$X$42</c:f>
              <c:numCache>
                <c:formatCode>0.0</c:formatCode>
                <c:ptCount val="18"/>
                <c:pt idx="0">
                  <c:v>139.80298933318124</c:v>
                </c:pt>
                <c:pt idx="1">
                  <c:v>139.17523089919143</c:v>
                </c:pt>
                <c:pt idx="2">
                  <c:v>138.92338095940863</c:v>
                </c:pt>
                <c:pt idx="3">
                  <c:v>137.61504528279011</c:v>
                </c:pt>
                <c:pt idx="4">
                  <c:v>136.03619257524031</c:v>
                </c:pt>
                <c:pt idx="5">
                  <c:v>133.65029247180831</c:v>
                </c:pt>
                <c:pt idx="6">
                  <c:v>131.0926563419014</c:v>
                </c:pt>
                <c:pt idx="7">
                  <c:v>129.04268057818982</c:v>
                </c:pt>
                <c:pt idx="8">
                  <c:v>126.7310077234395</c:v>
                </c:pt>
                <c:pt idx="9">
                  <c:v>124.46385717697382</c:v>
                </c:pt>
                <c:pt idx="10">
                  <c:v>122.26395377559042</c:v>
                </c:pt>
                <c:pt idx="11">
                  <c:v>120.25945588616464</c:v>
                </c:pt>
                <c:pt idx="12">
                  <c:v>118.33539054748078</c:v>
                </c:pt>
                <c:pt idx="13">
                  <c:v>116.41596559723418</c:v>
                </c:pt>
                <c:pt idx="14">
                  <c:v>114.55548452032266</c:v>
                </c:pt>
                <c:pt idx="15">
                  <c:v>112.71245594596814</c:v>
                </c:pt>
                <c:pt idx="16">
                  <c:v>110.9454199657165</c:v>
                </c:pt>
                <c:pt idx="17">
                  <c:v>109.17004347285042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AC8C-4FD7-AF85-F95C7B6D314B}"/>
            </c:ext>
          </c:extLst>
        </c:ser>
        <c:ser>
          <c:idx val="5"/>
          <c:order val="5"/>
          <c:tx>
            <c:strRef>
              <c:f>'[Copia di DSA_FiscalFramework_NADEF2023_06102023_FINALE_MODIFICA_1.xlsx]FIG_PartialLoss'!$B$64</c:f>
              <c:strCache>
                <c:ptCount val="1"/>
                <c:pt idx="0">
                  <c:v>Debt-to-GDP (7 years adj - DSA + Deficit safeguard)</c:v>
                </c:pt>
              </c:strCache>
            </c:strRef>
          </c:tx>
          <c:spPr>
            <a:ln w="381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Lit>
              <c:ptCount val="18"/>
              <c:pt idx="0">
                <c:v>2024</c:v>
              </c:pt>
              <c:pt idx="1">
                <c:v>2025</c:v>
              </c:pt>
              <c:pt idx="2">
                <c:v>2026</c:v>
              </c:pt>
              <c:pt idx="3">
                <c:v>2027</c:v>
              </c:pt>
              <c:pt idx="4">
                <c:v>2028</c:v>
              </c:pt>
              <c:pt idx="5">
                <c:v>2029</c:v>
              </c:pt>
              <c:pt idx="6">
                <c:v>2030</c:v>
              </c:pt>
              <c:pt idx="7">
                <c:v>2031</c:v>
              </c:pt>
              <c:pt idx="8">
                <c:v>2032</c:v>
              </c:pt>
              <c:pt idx="9">
                <c:v>2033</c:v>
              </c:pt>
              <c:pt idx="10">
                <c:v>2034</c:v>
              </c:pt>
              <c:pt idx="11">
                <c:v>2035</c:v>
              </c:pt>
              <c:pt idx="12">
                <c:v>2036</c:v>
              </c:pt>
              <c:pt idx="13">
                <c:v>2037</c:v>
              </c:pt>
              <c:pt idx="14">
                <c:v>2038</c:v>
              </c:pt>
              <c:pt idx="15">
                <c:v>2039</c:v>
              </c:pt>
              <c:pt idx="16">
                <c:v>2040</c:v>
              </c:pt>
              <c:pt idx="17">
                <c:v>2041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'[Copia di DSA_FiscalFramework_NADEF2023_06102023_FINALE_MODIFICA_1.xlsx]FIG_PartialLoss'!$E$64:$X$64</c:f>
              <c:numCache>
                <c:formatCode>0.0</c:formatCode>
                <c:ptCount val="18"/>
                <c:pt idx="0">
                  <c:v>139.80298933318124</c:v>
                </c:pt>
                <c:pt idx="1">
                  <c:v>139.32955445406142</c:v>
                </c:pt>
                <c:pt idx="2">
                  <c:v>139.44123220874937</c:v>
                </c:pt>
                <c:pt idx="3">
                  <c:v>138.76388051595555</c:v>
                </c:pt>
                <c:pt idx="4">
                  <c:v>138.09914446658152</c:v>
                </c:pt>
                <c:pt idx="5">
                  <c:v>137.27157639388369</c:v>
                </c:pt>
                <c:pt idx="6">
                  <c:v>136.21911986391407</c:v>
                </c:pt>
                <c:pt idx="7">
                  <c:v>134.95023515428844</c:v>
                </c:pt>
                <c:pt idx="8">
                  <c:v>132.70756170633092</c:v>
                </c:pt>
                <c:pt idx="9">
                  <c:v>130.48688051131276</c:v>
                </c:pt>
                <c:pt idx="10">
                  <c:v>128.31147657063786</c:v>
                </c:pt>
                <c:pt idx="11">
                  <c:v>126.09199610761664</c:v>
                </c:pt>
                <c:pt idx="12">
                  <c:v>123.86557511871052</c:v>
                </c:pt>
                <c:pt idx="13">
                  <c:v>121.55657086033091</c:v>
                </c:pt>
                <c:pt idx="14">
                  <c:v>119.50065375845908</c:v>
                </c:pt>
                <c:pt idx="15">
                  <c:v>117.46077137379882</c:v>
                </c:pt>
                <c:pt idx="16">
                  <c:v>115.49562609042046</c:v>
                </c:pt>
                <c:pt idx="17">
                  <c:v>113.48363548661851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3-AC8C-4FD7-AF85-F95C7B6D31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5077967"/>
        <c:axId val="405077551"/>
        <c:extLst>
          <c:ext xmlns:c15="http://schemas.microsoft.com/office/drawing/2012/chart" uri="{02D57815-91ED-43cb-92C2-25804820EDAC}">
            <c15:filteredLineSeries>
              <c15:ser>
                <c:idx val="0"/>
                <c:order val="2"/>
                <c:tx>
                  <c:strRef>
                    <c:extLst>
                      <c:ext uri="{02D57815-91ED-43cb-92C2-25804820EDAC}">
                        <c15:formulaRef>
                          <c15:sqref>'[Copia di DSA_FiscalFramework_NADEF2023_06102023_FINALE_MODIFICA_1.xlsx]FIG_PartialLoss'!$B$71</c15:sqref>
                        </c15:formulaRef>
                      </c:ext>
                    </c:extLst>
                    <c:strCache>
                      <c:ptCount val="1"/>
                      <c:pt idx="0">
                        <c:v>Scenario UPB a politiche invariate dal 2026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'[Copia di DSA_FiscalFramework_NADEF2023_06102023_FINALE_MODIFICA_1.xlsx]FIG_PartialLoss'!$E$2:$X$2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2024</c:v>
                      </c:pt>
                      <c:pt idx="1">
                        <c:v>2025</c:v>
                      </c:pt>
                      <c:pt idx="2">
                        <c:v>2026</c:v>
                      </c:pt>
                      <c:pt idx="3">
                        <c:v>2027</c:v>
                      </c:pt>
                      <c:pt idx="4">
                        <c:v>2028</c:v>
                      </c:pt>
                      <c:pt idx="5">
                        <c:v>2029</c:v>
                      </c:pt>
                      <c:pt idx="6">
                        <c:v>2030</c:v>
                      </c:pt>
                      <c:pt idx="7">
                        <c:v>2031</c:v>
                      </c:pt>
                      <c:pt idx="8">
                        <c:v>2032</c:v>
                      </c:pt>
                      <c:pt idx="9">
                        <c:v>2033</c:v>
                      </c:pt>
                      <c:pt idx="10">
                        <c:v>2034</c:v>
                      </c:pt>
                      <c:pt idx="11">
                        <c:v>2035</c:v>
                      </c:pt>
                      <c:pt idx="12">
                        <c:v>2036</c:v>
                      </c:pt>
                      <c:pt idx="13">
                        <c:v>2037</c:v>
                      </c:pt>
                      <c:pt idx="14">
                        <c:v>2038</c:v>
                      </c:pt>
                      <c:pt idx="15">
                        <c:v>2039</c:v>
                      </c:pt>
                      <c:pt idx="16">
                        <c:v>2040</c:v>
                      </c:pt>
                      <c:pt idx="17">
                        <c:v>2041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'[Copia di DSA_FiscalFramework_NADEF2023_06102023_FINALE_MODIFICA_1.xlsx]FIG_PartialLoss'!$E$73:$W$73</c15:sqref>
                        </c15:formulaRef>
                      </c:ext>
                    </c:extLst>
                    <c:numCache>
                      <c:formatCode>0.0</c:formatCode>
                      <c:ptCount val="17"/>
                      <c:pt idx="0">
                        <c:v>141.53776963008667</c:v>
                      </c:pt>
                      <c:pt idx="1">
                        <c:v>141.08521704960091</c:v>
                      </c:pt>
                      <c:pt idx="2">
                        <c:v>140.98172481573184</c:v>
                      </c:pt>
                      <c:pt idx="3">
                        <c:v>139.67526594835863</c:v>
                      </c:pt>
                      <c:pt idx="4">
                        <c:v>138.69303924902218</c:v>
                      </c:pt>
                      <c:pt idx="5">
                        <c:v>137.93999345059814</c:v>
                      </c:pt>
                      <c:pt idx="6">
                        <c:v>137.41943129209716</c:v>
                      </c:pt>
                      <c:pt idx="7">
                        <c:v>137.02362383127991</c:v>
                      </c:pt>
                      <c:pt idx="8">
                        <c:v>136.75485048289889</c:v>
                      </c:pt>
                      <c:pt idx="9">
                        <c:v>136.71993676288622</c:v>
                      </c:pt>
                      <c:pt idx="10">
                        <c:v>136.83478309473423</c:v>
                      </c:pt>
                      <c:pt idx="11">
                        <c:v>137.00735162182914</c:v>
                      </c:pt>
                      <c:pt idx="12">
                        <c:v>137.27256691893831</c:v>
                      </c:pt>
                      <c:pt idx="13">
                        <c:v>137.55310588179827</c:v>
                      </c:pt>
                      <c:pt idx="14">
                        <c:v>137.90206919713876</c:v>
                      </c:pt>
                      <c:pt idx="15">
                        <c:v>138.27700929403869</c:v>
                      </c:pt>
                      <c:pt idx="16">
                        <c:v>138.73572038374911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AC8C-4FD7-AF85-F95C7B6D314B}"/>
                  </c:ext>
                </c:extLst>
              </c15:ser>
            </c15:filteredLineSeries>
            <c15:filteredLineSeries>
              <c15:ser>
                <c:idx val="4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'[Copia di DSA_FiscalFramework_NADEF2023_06102023_FINALE_MODIFICA_1.xlsx]FIG_PartialLoss'!$B$93</c15:sqref>
                        </c15:formulaRef>
                      </c:ext>
                    </c:extLst>
                    <c:strCache>
                      <c:ptCount val="1"/>
                      <c:pt idx="0">
                        <c:v>NADEF 2023</c:v>
                      </c:pt>
                    </c:strCache>
                  </c:strRef>
                </c:tx>
                <c:spPr>
                  <a:ln w="28575" cap="rnd">
                    <a:solidFill>
                      <a:srgbClr val="002060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'[Copia di DSA_FiscalFramework_NADEF2023_06102023_FINALE_MODIFICA_1.xlsx]FIG_PartialLoss'!$E$2:$X$2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2024</c:v>
                      </c:pt>
                      <c:pt idx="1">
                        <c:v>2025</c:v>
                      </c:pt>
                      <c:pt idx="2">
                        <c:v>2026</c:v>
                      </c:pt>
                      <c:pt idx="3">
                        <c:v>2027</c:v>
                      </c:pt>
                      <c:pt idx="4">
                        <c:v>2028</c:v>
                      </c:pt>
                      <c:pt idx="5">
                        <c:v>2029</c:v>
                      </c:pt>
                      <c:pt idx="6">
                        <c:v>2030</c:v>
                      </c:pt>
                      <c:pt idx="7">
                        <c:v>2031</c:v>
                      </c:pt>
                      <c:pt idx="8">
                        <c:v>2032</c:v>
                      </c:pt>
                      <c:pt idx="9">
                        <c:v>2033</c:v>
                      </c:pt>
                      <c:pt idx="10">
                        <c:v>2034</c:v>
                      </c:pt>
                      <c:pt idx="11">
                        <c:v>2035</c:v>
                      </c:pt>
                      <c:pt idx="12">
                        <c:v>2036</c:v>
                      </c:pt>
                      <c:pt idx="13">
                        <c:v>2037</c:v>
                      </c:pt>
                      <c:pt idx="14">
                        <c:v>2038</c:v>
                      </c:pt>
                      <c:pt idx="15">
                        <c:v>2039</c:v>
                      </c:pt>
                      <c:pt idx="16">
                        <c:v>2040</c:v>
                      </c:pt>
                      <c:pt idx="17">
                        <c:v>2041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'[Copia di DSA_FiscalFramework_NADEF2023_06102023_FINALE_MODIFICA_1.xlsx]FIG_PartialLoss'!$E$95:$I$95</c15:sqref>
                        </c15:formulaRef>
                      </c:ext>
                    </c:extLst>
                    <c:numCache>
                      <c:formatCode>_-* #,##0.0_-;\-* #,##0.0_-;_-* "-"??_-;_-@_-</c:formatCode>
                      <c:ptCount val="3"/>
                      <c:pt idx="0">
                        <c:v>140.11750914886309</c:v>
                      </c:pt>
                      <c:pt idx="1">
                        <c:v>139.87471140223181</c:v>
                      </c:pt>
                      <c:pt idx="2">
                        <c:v>139.56301365954016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AC8C-4FD7-AF85-F95C7B6D314B}"/>
                  </c:ext>
                </c:extLst>
              </c15:ser>
            </c15:filteredLineSeries>
          </c:ext>
        </c:extLst>
      </c:lineChart>
      <c:dateAx>
        <c:axId val="405077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05077551"/>
        <c:crosses val="autoZero"/>
        <c:auto val="0"/>
        <c:lblOffset val="100"/>
        <c:baseTimeUnit val="days"/>
      </c:dateAx>
      <c:valAx>
        <c:axId val="405077551"/>
        <c:scaling>
          <c:orientation val="minMax"/>
          <c:max val="150"/>
          <c:min val="100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05077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1049211066953525E-2"/>
          <c:y val="0.62386935072627081"/>
          <c:w val="0.61006211136519284"/>
          <c:h val="0.200005489465282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0.02959</cdr:x>
      <cdr:y>0.73561</cdr:y>
    </cdr:from>
    <cdr:to>
      <cdr:x>0.20071</cdr:x>
      <cdr:y>1</cdr:y>
    </cdr:to>
    <cdr:sp macro="" textlink="">
      <cdr:nvSpPr>
        <cdr:cNvPr id="2" name="CasellaDiTesto 1">
          <a:extLst xmlns:a="http://schemas.openxmlformats.org/drawingml/2006/main">
            <a:ext uri="{FF2B5EF4-FFF2-40B4-BE49-F238E27FC236}">
              <a16:creationId xmlns:a16="http://schemas.microsoft.com/office/drawing/2014/main" id="{CD981E06-5C92-6A44-ED0C-77C142F95273}"/>
            </a:ext>
          </a:extLst>
        </cdr:cNvPr>
        <cdr:cNvSpPr txBox="1"/>
      </cdr:nvSpPr>
      <cdr:spPr>
        <a:xfrm xmlns:a="http://schemas.openxmlformats.org/drawingml/2006/main">
          <a:off x="158115" y="33175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0.03244</cdr:x>
      <cdr:y>0.91958</cdr:y>
    </cdr:from>
    <cdr:to>
      <cdr:x>0.20357</cdr:x>
      <cdr:y>1</cdr:y>
    </cdr:to>
    <cdr:sp macro="" textlink="">
      <cdr:nvSpPr>
        <cdr:cNvPr id="3" name="CasellaDiTesto 2">
          <a:extLst xmlns:a="http://schemas.openxmlformats.org/drawingml/2006/main">
            <a:ext uri="{FF2B5EF4-FFF2-40B4-BE49-F238E27FC236}">
              <a16:creationId xmlns:a16="http://schemas.microsoft.com/office/drawing/2014/main" id="{ADC50617-6CA7-1FA1-E624-00E1A3BE31ED}"/>
            </a:ext>
          </a:extLst>
        </cdr:cNvPr>
        <cdr:cNvSpPr txBox="1"/>
      </cdr:nvSpPr>
      <cdr:spPr>
        <a:xfrm xmlns:a="http://schemas.openxmlformats.org/drawingml/2006/main">
          <a:off x="173355" y="3180397"/>
          <a:ext cx="914400" cy="2781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100" dirty="0"/>
            <a:t>Source: </a:t>
          </a:r>
          <a:r>
            <a:rPr lang="it-IT" sz="1100" dirty="0" err="1"/>
            <a:t>European</a:t>
          </a:r>
          <a:r>
            <a:rPr lang="it-IT" sz="1100" baseline="0" dirty="0"/>
            <a:t> Commission</a:t>
          </a:r>
          <a:endParaRPr lang="it-IT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66D5C-E1DC-4837-B633-08008326B25A}" type="datetimeFigureOut">
              <a:rPr lang="it-IT" smtClean="0"/>
              <a:t>08/02/2024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B4797-D9AD-477A-AB34-FB1B6CBDC6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1809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Documenti\Logo\LOGO UPB_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418679" y="2436693"/>
            <a:ext cx="6841175" cy="2001439"/>
          </a:xfrm>
          <a:prstGeom prst="roundRect">
            <a:avLst>
              <a:gd name="adj" fmla="val 16667"/>
            </a:avLst>
          </a:prstGeom>
          <a:ln>
            <a:noFill/>
          </a:ln>
          <a:effectLst/>
          <a:scene3d>
            <a:camera prst="orthographicFront"/>
            <a:lightRig rig="threePt" dir="t"/>
          </a:scene3d>
          <a:sp3d contourW="6350" prstMaterial="matte">
            <a:contourClr>
              <a:schemeClr val="bg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itolo 13"/>
          <p:cNvSpPr>
            <a:spLocks noGrp="1"/>
          </p:cNvSpPr>
          <p:nvPr>
            <p:ph type="title"/>
          </p:nvPr>
        </p:nvSpPr>
        <p:spPr>
          <a:xfrm>
            <a:off x="2843808" y="1412776"/>
            <a:ext cx="5760000" cy="3600000"/>
          </a:xfrm>
          <a:solidFill>
            <a:srgbClr val="93193C"/>
          </a:solidFill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16" name="Segnaposto contenuto 15"/>
          <p:cNvSpPr>
            <a:spLocks noGrp="1"/>
          </p:cNvSpPr>
          <p:nvPr>
            <p:ph sz="quarter" idx="13"/>
          </p:nvPr>
        </p:nvSpPr>
        <p:spPr>
          <a:xfrm>
            <a:off x="2987824" y="2897413"/>
            <a:ext cx="5400599" cy="1080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21" name="Segnaposto contenuto 20"/>
          <p:cNvSpPr>
            <a:spLocks noGrp="1"/>
          </p:cNvSpPr>
          <p:nvPr>
            <p:ph sz="quarter" idx="14"/>
          </p:nvPr>
        </p:nvSpPr>
        <p:spPr>
          <a:xfrm>
            <a:off x="3059832" y="4149080"/>
            <a:ext cx="5328592" cy="8509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4633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187624" y="332656"/>
            <a:ext cx="7380000" cy="800100"/>
          </a:xfrm>
          <a:noFill/>
          <a:ln>
            <a:noFill/>
          </a:ln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Inserisci il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556792"/>
            <a:ext cx="73800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marL="714375" indent="-352425">
              <a:buFont typeface="Wingdings" panose="05000000000000000000" pitchFamily="2" charset="2"/>
              <a:buChar char="ü"/>
              <a:defRPr sz="2400">
                <a:solidFill>
                  <a:schemeClr val="tx2">
                    <a:lumMod val="75000"/>
                  </a:schemeClr>
                </a:solidFill>
              </a:defRPr>
            </a:lvl2pPr>
            <a:lvl3pPr marL="990600" indent="-276225">
              <a:buFont typeface="Courier New" panose="02070309020205020404" pitchFamily="49" charset="0"/>
              <a:buChar char="o"/>
              <a:defRPr sz="2000">
                <a:solidFill>
                  <a:schemeClr val="tx2">
                    <a:lumMod val="75000"/>
                  </a:schemeClr>
                </a:solidFill>
              </a:defRPr>
            </a:lvl3pPr>
            <a:lvl4pPr marL="1257300" indent="-266700">
              <a:defRPr sz="1800">
                <a:solidFill>
                  <a:schemeClr val="tx2">
                    <a:lumMod val="75000"/>
                  </a:schemeClr>
                </a:solidFill>
              </a:defRPr>
            </a:lvl4pPr>
            <a:lvl5pPr marL="1524000" indent="-266700">
              <a:defRPr sz="18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3193C"/>
                </a:solidFill>
              </a:defRPr>
            </a:lvl1pPr>
          </a:lstStyle>
          <a:p>
            <a:fld id="{AEA01273-38EF-4BF7-AE21-0DC387324B41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14" name="Immagine 13" descr="d:\utente_locale\Desktop\LOGO UP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341829"/>
            <a:ext cx="1245235" cy="3670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Connettore 1 12"/>
          <p:cNvCxnSpPr/>
          <p:nvPr userDrawn="1"/>
        </p:nvCxnSpPr>
        <p:spPr>
          <a:xfrm>
            <a:off x="2556416" y="6534000"/>
            <a:ext cx="5760000" cy="0"/>
          </a:xfrm>
          <a:prstGeom prst="line">
            <a:avLst/>
          </a:prstGeom>
          <a:ln>
            <a:solidFill>
              <a:srgbClr val="9319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 userDrawn="1"/>
        </p:nvSpPr>
        <p:spPr>
          <a:xfrm>
            <a:off x="-36512" y="-27384"/>
            <a:ext cx="1080000" cy="6912000"/>
          </a:xfrm>
          <a:prstGeom prst="rect">
            <a:avLst/>
          </a:prstGeom>
          <a:solidFill>
            <a:srgbClr val="93193C"/>
          </a:solidFill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704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28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722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874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564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778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347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438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0369A-D6D9-4A17-9D47-8A8F5C1EAB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527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t>1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1899821" y="2204864"/>
            <a:ext cx="6920651" cy="1440160"/>
          </a:xfrm>
          <a:noFill/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93193C"/>
                </a:solidFill>
              </a:rPr>
              <a:t>The EU fiscal framework:</a:t>
            </a:r>
            <a:br>
              <a:rPr lang="en-US" sz="3600" b="1" dirty="0">
                <a:solidFill>
                  <a:srgbClr val="93193C"/>
                </a:solidFill>
              </a:rPr>
            </a:br>
            <a:r>
              <a:rPr lang="en-US" sz="3600" b="1" dirty="0">
                <a:solidFill>
                  <a:srgbClr val="93193C"/>
                </a:solidFill>
              </a:rPr>
              <a:t>Past experience and looking forward</a:t>
            </a:r>
            <a:endParaRPr lang="it-IT" sz="3600" b="1" dirty="0">
              <a:solidFill>
                <a:srgbClr val="93193C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sz="quarter" idx="14"/>
          </p:nvPr>
        </p:nvSpPr>
        <p:spPr>
          <a:xfrm>
            <a:off x="1899821" y="4797152"/>
            <a:ext cx="6786979" cy="972048"/>
          </a:xfrm>
        </p:spPr>
        <p:txBody>
          <a:bodyPr anchor="ctr">
            <a:normAutofit lnSpcReduction="10000"/>
          </a:bodyPr>
          <a:lstStyle/>
          <a:p>
            <a:pPr algn="ctr"/>
            <a:r>
              <a:rPr lang="it-IT" altLang="it-IT" sz="2600" b="1" dirty="0">
                <a:solidFill>
                  <a:schemeClr val="tx2"/>
                </a:solidFill>
              </a:rPr>
              <a:t>Lilia Cavallari</a:t>
            </a:r>
          </a:p>
          <a:p>
            <a:pPr algn="ctr"/>
            <a:r>
              <a:rPr lang="en-US" sz="1600" b="1" dirty="0">
                <a:solidFill>
                  <a:srgbClr val="93193C"/>
                </a:solidFill>
              </a:rPr>
              <a:t>Rebuilding an agenda for Europe – ESM &amp; CEPR</a:t>
            </a:r>
          </a:p>
          <a:p>
            <a:pPr algn="ctr">
              <a:spcBef>
                <a:spcPts val="0"/>
              </a:spcBef>
            </a:pPr>
            <a:r>
              <a:rPr lang="en-US" sz="1600" dirty="0">
                <a:solidFill>
                  <a:srgbClr val="93193C"/>
                </a:solidFill>
              </a:rPr>
              <a:t>Luxembourg, 1st February</a:t>
            </a:r>
            <a:r>
              <a:rPr lang="it-IT" sz="1600" dirty="0">
                <a:solidFill>
                  <a:srgbClr val="93193C"/>
                </a:solidFill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622121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Looking</a:t>
            </a:r>
            <a:r>
              <a:rPr lang="it-IT" dirty="0"/>
              <a:t> back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1273-38EF-4BF7-AE21-0DC387324B41}" type="slidenum">
              <a:rPr lang="it-IT" smtClean="0"/>
              <a:pPr/>
              <a:t>2</a:t>
            </a:fld>
            <a:endParaRPr lang="it-IT" dirty="0"/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EDC6DC5D-F52D-4B1F-B3BD-2D4069C362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224480"/>
              </p:ext>
            </p:extLst>
          </p:nvPr>
        </p:nvGraphicFramePr>
        <p:xfrm>
          <a:off x="1187450" y="1268760"/>
          <a:ext cx="7633022" cy="4814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215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Looking</a:t>
            </a:r>
            <a:r>
              <a:rPr lang="it-IT" dirty="0"/>
              <a:t> </a:t>
            </a:r>
            <a:r>
              <a:rPr lang="it-IT" dirty="0" err="1"/>
              <a:t>forward</a:t>
            </a:r>
            <a:r>
              <a:rPr lang="it-IT" dirty="0"/>
              <a:t> 1/2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1273-38EF-4BF7-AE21-0DC387324B41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8" name="CasellaDiTesto 1">
            <a:extLst>
              <a:ext uri="{FF2B5EF4-FFF2-40B4-BE49-F238E27FC236}">
                <a16:creationId xmlns:a16="http://schemas.microsoft.com/office/drawing/2014/main" id="{F606FCA0-6816-4722-85C2-8BB45E1F6BCF}"/>
              </a:ext>
            </a:extLst>
          </p:cNvPr>
          <p:cNvSpPr txBox="1"/>
          <p:nvPr/>
        </p:nvSpPr>
        <p:spPr>
          <a:xfrm>
            <a:off x="1331640" y="5805264"/>
            <a:ext cx="1306239" cy="38718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sz="1100" dirty="0"/>
              <a:t>Source: </a:t>
            </a:r>
            <a:r>
              <a:rPr lang="it-IT" sz="1100" dirty="0" err="1"/>
              <a:t>f</a:t>
            </a:r>
            <a:r>
              <a:rPr lang="it-IT" dirty="0" err="1"/>
              <a:t>orthcoming</a:t>
            </a:r>
            <a:r>
              <a:rPr lang="it-IT" dirty="0"/>
              <a:t> in </a:t>
            </a:r>
            <a:r>
              <a:rPr lang="en-GB" dirty="0"/>
              <a:t>The reform of the EU governance framework: Illustrative scenarios for Italy, UPB </a:t>
            </a:r>
            <a:r>
              <a:rPr lang="it-IT" dirty="0"/>
              <a:t>Nota di lavoro 1/2024</a:t>
            </a:r>
          </a:p>
          <a:p>
            <a:r>
              <a:rPr lang="it-IT" dirty="0"/>
              <a:t>Data from the 2023 Update of the </a:t>
            </a:r>
            <a:r>
              <a:rPr lang="it-IT" dirty="0" err="1"/>
              <a:t>Economic</a:t>
            </a:r>
            <a:r>
              <a:rPr lang="it-IT" dirty="0"/>
              <a:t> and Finance </a:t>
            </a:r>
            <a:r>
              <a:rPr lang="it-IT" dirty="0" err="1"/>
              <a:t>Document</a:t>
            </a:r>
            <a:r>
              <a:rPr lang="it-IT" dirty="0"/>
              <a:t> of </a:t>
            </a:r>
            <a:r>
              <a:rPr lang="it-IT" dirty="0" err="1"/>
              <a:t>Italy</a:t>
            </a:r>
            <a:r>
              <a:rPr lang="it-IT" dirty="0"/>
              <a:t>, </a:t>
            </a:r>
            <a:r>
              <a:rPr lang="it-IT" dirty="0" err="1"/>
              <a:t>Bank</a:t>
            </a:r>
            <a:r>
              <a:rPr lang="it-IT" dirty="0"/>
              <a:t> of </a:t>
            </a:r>
            <a:r>
              <a:rPr lang="it-IT" dirty="0" err="1"/>
              <a:t>Italy</a:t>
            </a:r>
            <a:r>
              <a:rPr lang="it-IT" dirty="0"/>
              <a:t> and Istat.</a:t>
            </a:r>
          </a:p>
          <a:p>
            <a:endParaRPr lang="it-IT" sz="1100" dirty="0"/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D6846DF5-A581-4EBC-A8BE-51D7A4B39C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6102509"/>
              </p:ext>
            </p:extLst>
          </p:nvPr>
        </p:nvGraphicFramePr>
        <p:xfrm>
          <a:off x="1331640" y="1132756"/>
          <a:ext cx="7355160" cy="4672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9696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136525"/>
            <a:ext cx="7380000" cy="432048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Looking</a:t>
            </a:r>
            <a:r>
              <a:rPr lang="it-IT" dirty="0"/>
              <a:t> </a:t>
            </a:r>
            <a:r>
              <a:rPr lang="it-IT" dirty="0" err="1"/>
              <a:t>forward</a:t>
            </a:r>
            <a:r>
              <a:rPr lang="it-IT" dirty="0"/>
              <a:t> 2/2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1273-38EF-4BF7-AE21-0DC387324B41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17" name="CasellaDiTesto 1">
            <a:extLst>
              <a:ext uri="{FF2B5EF4-FFF2-40B4-BE49-F238E27FC236}">
                <a16:creationId xmlns:a16="http://schemas.microsoft.com/office/drawing/2014/main" id="{273EFF7D-3194-443E-9EF5-84A8771FC39C}"/>
              </a:ext>
            </a:extLst>
          </p:cNvPr>
          <p:cNvSpPr txBox="1"/>
          <p:nvPr/>
        </p:nvSpPr>
        <p:spPr>
          <a:xfrm>
            <a:off x="1403648" y="6036777"/>
            <a:ext cx="7163976" cy="5021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sz="1000" dirty="0"/>
              <a:t>Source: </a:t>
            </a:r>
            <a:r>
              <a:rPr lang="it-IT" sz="1000" dirty="0" err="1"/>
              <a:t>forthcoming</a:t>
            </a:r>
            <a:r>
              <a:rPr lang="it-IT" sz="1000" dirty="0"/>
              <a:t> in </a:t>
            </a:r>
            <a:r>
              <a:rPr lang="en-GB" sz="1000" dirty="0"/>
              <a:t>The reform of the EU governance framework: Illustrative scenarios for Italy, UPB </a:t>
            </a:r>
            <a:r>
              <a:rPr lang="it-IT" sz="1000" dirty="0"/>
              <a:t>Nota di lavoro 1/2024</a:t>
            </a:r>
          </a:p>
          <a:p>
            <a:r>
              <a:rPr lang="it-IT" sz="1000" dirty="0"/>
              <a:t>Data from the 2023 Update of the </a:t>
            </a:r>
            <a:r>
              <a:rPr lang="it-IT" sz="1000" dirty="0" err="1"/>
              <a:t>Economic</a:t>
            </a:r>
            <a:r>
              <a:rPr lang="it-IT" sz="1000" dirty="0"/>
              <a:t> and Finance </a:t>
            </a:r>
            <a:r>
              <a:rPr lang="it-IT" sz="1000" dirty="0" err="1"/>
              <a:t>Document</a:t>
            </a:r>
            <a:r>
              <a:rPr lang="it-IT" sz="1000" dirty="0"/>
              <a:t> of </a:t>
            </a:r>
            <a:r>
              <a:rPr lang="it-IT" sz="1000" dirty="0" err="1"/>
              <a:t>Italy</a:t>
            </a:r>
            <a:r>
              <a:rPr lang="it-IT" sz="1000" dirty="0"/>
              <a:t>, </a:t>
            </a:r>
            <a:r>
              <a:rPr lang="it-IT" sz="1000" dirty="0" err="1"/>
              <a:t>Bank</a:t>
            </a:r>
            <a:r>
              <a:rPr lang="it-IT" sz="1000" dirty="0"/>
              <a:t> of </a:t>
            </a:r>
            <a:r>
              <a:rPr lang="it-IT" sz="1000" dirty="0" err="1"/>
              <a:t>Italy</a:t>
            </a:r>
            <a:r>
              <a:rPr lang="it-IT" sz="1000" dirty="0"/>
              <a:t> and Istat.</a:t>
            </a:r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C0AE8C7E-F810-47C5-3B48-EBB038DE6F08}"/>
              </a:ext>
            </a:extLst>
          </p:cNvPr>
          <p:cNvGrpSpPr>
            <a:grpSpLocks noChangeAspect="1"/>
          </p:cNvGrpSpPr>
          <p:nvPr/>
        </p:nvGrpSpPr>
        <p:grpSpPr>
          <a:xfrm>
            <a:off x="2699792" y="561768"/>
            <a:ext cx="4169274" cy="5431799"/>
            <a:chOff x="2123728" y="568573"/>
            <a:chExt cx="5345223" cy="6963845"/>
          </a:xfrm>
        </p:grpSpPr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7502C50A-99E6-7A78-68C2-EDE346CFE6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23728" y="568573"/>
              <a:ext cx="5327146" cy="3446062"/>
            </a:xfrm>
            <a:prstGeom prst="rect">
              <a:avLst/>
            </a:prstGeom>
          </p:spPr>
        </p:pic>
        <p:pic>
          <p:nvPicPr>
            <p:cNvPr id="9" name="Immagine 8">
              <a:extLst>
                <a:ext uri="{FF2B5EF4-FFF2-40B4-BE49-F238E27FC236}">
                  <a16:creationId xmlns:a16="http://schemas.microsoft.com/office/drawing/2014/main" id="{A536D91D-4FEB-D4D7-B722-31DABE4825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41805" y="4221088"/>
              <a:ext cx="5327146" cy="3311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7692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be475a3-a81b-48dc-b41f-6a677d6e2d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BCBDE8031950C47A82DC4877A50A7FB" ma:contentTypeVersion="15" ma:contentTypeDescription="Creare un nuovo documento." ma:contentTypeScope="" ma:versionID="c69ae28ee505c11a8e1f12c655d2eae4">
  <xsd:schema xmlns:xsd="http://www.w3.org/2001/XMLSchema" xmlns:xs="http://www.w3.org/2001/XMLSchema" xmlns:p="http://schemas.microsoft.com/office/2006/metadata/properties" xmlns:ns3="4be475a3-a81b-48dc-b41f-6a677d6e2dcc" xmlns:ns4="07287858-fe3a-473d-aa40-aafdda021c9d" targetNamespace="http://schemas.microsoft.com/office/2006/metadata/properties" ma:root="true" ma:fieldsID="33b45bc763b2539a13d3b909e3d5f054" ns3:_="" ns4:_="">
    <xsd:import namespace="4be475a3-a81b-48dc-b41f-6a677d6e2dcc"/>
    <xsd:import namespace="07287858-fe3a-473d-aa40-aafdda021c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e475a3-a81b-48dc-b41f-6a677d6e2d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8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287858-fe3a-473d-aa40-aafdda021c9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98D51D-E371-4C8B-847F-A009BF696B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B6104D-868B-474E-9791-7A02045015A8}">
  <ds:schemaRefs>
    <ds:schemaRef ds:uri="http://schemas.microsoft.com/office/2006/metadata/properties"/>
    <ds:schemaRef ds:uri="07287858-fe3a-473d-aa40-aafdda021c9d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4be475a3-a81b-48dc-b41f-6a677d6e2dcc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C68B73B-C4C3-47E7-9B7C-86BD880B35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e475a3-a81b-48dc-b41f-6a677d6e2dcc"/>
    <ds:schemaRef ds:uri="07287858-fe3a-473d-aa40-aafdda021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148</Words>
  <Application>Microsoft Office PowerPoint</Application>
  <PresentationFormat>Presentazione su schermo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Courier New</vt:lpstr>
      <vt:lpstr>Wingdings</vt:lpstr>
      <vt:lpstr>Tema di Office</vt:lpstr>
      <vt:lpstr>The EU fiscal framework: Past experience and looking forward</vt:lpstr>
      <vt:lpstr>Looking back</vt:lpstr>
      <vt:lpstr>Looking forward 1/2 </vt:lpstr>
      <vt:lpstr>Looking forward 2/2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utente_locale</dc:creator>
  <cp:lastModifiedBy>Marco Cacciotti</cp:lastModifiedBy>
  <cp:revision>141</cp:revision>
  <dcterms:created xsi:type="dcterms:W3CDTF">2015-05-21T14:26:54Z</dcterms:created>
  <dcterms:modified xsi:type="dcterms:W3CDTF">2024-02-08T12:42:39Z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0x0101000BCBDE8031950C47A82DC4877A50A7FB</vt:lpwstr>
  </property>
</Properties>
</file>