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1047" r:id="rId3"/>
    <p:sldId id="275" r:id="rId4"/>
    <p:sldId id="1045" r:id="rId5"/>
    <p:sldId id="276" r:id="rId6"/>
    <p:sldId id="2569" r:id="rId7"/>
    <p:sldId id="1035" r:id="rId8"/>
    <p:sldId id="291" r:id="rId9"/>
    <p:sldId id="292" r:id="rId10"/>
    <p:sldId id="266" r:id="rId11"/>
    <p:sldId id="267" r:id="rId12"/>
    <p:sldId id="274" r:id="rId13"/>
    <p:sldId id="257" r:id="rId14"/>
    <p:sldId id="268" r:id="rId15"/>
    <p:sldId id="269" r:id="rId16"/>
    <p:sldId id="260" r:id="rId17"/>
    <p:sldId id="264" r:id="rId18"/>
    <p:sldId id="258" r:id="rId19"/>
    <p:sldId id="259" r:id="rId20"/>
    <p:sldId id="262" r:id="rId21"/>
    <p:sldId id="272" r:id="rId22"/>
    <p:sldId id="273" r:id="rId23"/>
    <p:sldId id="1046" r:id="rId24"/>
    <p:sldId id="265" r:id="rId25"/>
    <p:sldId id="263" r:id="rId26"/>
    <p:sldId id="270" r:id="rId27"/>
    <p:sldId id="27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1304" autoAdjust="0"/>
  </p:normalViewPr>
  <p:slideViewPr>
    <p:cSldViewPr snapToGrid="0">
      <p:cViewPr>
        <p:scale>
          <a:sx n="80" d="100"/>
          <a:sy n="80" d="100"/>
        </p:scale>
        <p:origin x="2436"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F5F31A-76EA-1646-BC77-B591F2CA3938}"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64F1A1-8FBB-FB48-A277-F110D7187A5C}" type="slidenum">
              <a:rPr lang="en-US" smtClean="0"/>
              <a:t>‹#›</a:t>
            </a:fld>
            <a:endParaRPr lang="en-US"/>
          </a:p>
        </p:txBody>
      </p:sp>
    </p:spTree>
    <p:extLst>
      <p:ext uri="{BB962C8B-B14F-4D97-AF65-F5344CB8AC3E}">
        <p14:creationId xmlns:p14="http://schemas.microsoft.com/office/powerpoint/2010/main" val="31422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https://www.poynter.org/commentary/analysis/2023/news-publishers-declare-global-principles-for-bargaining-meta-google/</a:t>
            </a:r>
          </a:p>
        </p:txBody>
      </p:sp>
      <p:sp>
        <p:nvSpPr>
          <p:cNvPr id="4" name="Slide Number Placeholder 3"/>
          <p:cNvSpPr>
            <a:spLocks noGrp="1"/>
          </p:cNvSpPr>
          <p:nvPr>
            <p:ph type="sldNum" sz="quarter" idx="5"/>
          </p:nvPr>
        </p:nvSpPr>
        <p:spPr/>
        <p:txBody>
          <a:bodyPr/>
          <a:lstStyle/>
          <a:p>
            <a:fld id="{66D95ADA-B96C-FC49-8845-3F4AB09E67A2}" type="slidenum">
              <a:rPr lang="es-ES_tradnl" smtClean="0"/>
              <a:t>4</a:t>
            </a:fld>
            <a:endParaRPr lang="es-ES_tradnl"/>
          </a:p>
        </p:txBody>
      </p:sp>
    </p:spTree>
    <p:extLst>
      <p:ext uri="{BB962C8B-B14F-4D97-AF65-F5344CB8AC3E}">
        <p14:creationId xmlns:p14="http://schemas.microsoft.com/office/powerpoint/2010/main" val="1765105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Treasury’s report is accessible here</a:t>
            </a:r>
            <a:r>
              <a:rPr lang="en-US" dirty="0"/>
              <a:t>: https://treasury.gov.au/publication/p2022-343549</a:t>
            </a:r>
          </a:p>
          <a:p>
            <a:endParaRPr lang="en-US" dirty="0"/>
          </a:p>
        </p:txBody>
      </p:sp>
      <p:sp>
        <p:nvSpPr>
          <p:cNvPr id="4" name="Slide Number Placeholder 3"/>
          <p:cNvSpPr>
            <a:spLocks noGrp="1"/>
          </p:cNvSpPr>
          <p:nvPr>
            <p:ph type="sldNum" sz="quarter" idx="5"/>
          </p:nvPr>
        </p:nvSpPr>
        <p:spPr/>
        <p:txBody>
          <a:bodyPr/>
          <a:lstStyle/>
          <a:p>
            <a:fld id="{E51F94FD-9FA1-4E78-B463-9826E9E4E643}" type="slidenum">
              <a:rPr lang="en-US" smtClean="0"/>
              <a:t>5</a:t>
            </a:fld>
            <a:endParaRPr lang="en-US"/>
          </a:p>
        </p:txBody>
      </p:sp>
    </p:spTree>
    <p:extLst>
      <p:ext uri="{BB962C8B-B14F-4D97-AF65-F5344CB8AC3E}">
        <p14:creationId xmlns:p14="http://schemas.microsoft.com/office/powerpoint/2010/main" val="2439537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03948-E908-F201-B31D-06465133C68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5CB7A03-02BC-592A-C88C-63782F8E78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9BD55F1-5786-72E8-8D2A-DC58114C3377}"/>
              </a:ext>
            </a:extLst>
          </p:cNvPr>
          <p:cNvSpPr>
            <a:spLocks noGrp="1"/>
          </p:cNvSpPr>
          <p:nvPr>
            <p:ph type="dt" sz="half" idx="10"/>
          </p:nvPr>
        </p:nvSpPr>
        <p:spPr/>
        <p:txBody>
          <a:bodyPr/>
          <a:lstStyle/>
          <a:p>
            <a:fld id="{EC8C9E2B-D5C8-D948-ADDE-540C8DD77AF5}" type="datetimeFigureOut">
              <a:rPr lang="en-US" smtClean="0"/>
              <a:t>2/13/2024</a:t>
            </a:fld>
            <a:endParaRPr lang="en-US"/>
          </a:p>
        </p:txBody>
      </p:sp>
      <p:sp>
        <p:nvSpPr>
          <p:cNvPr id="5" name="Footer Placeholder 4">
            <a:extLst>
              <a:ext uri="{FF2B5EF4-FFF2-40B4-BE49-F238E27FC236}">
                <a16:creationId xmlns:a16="http://schemas.microsoft.com/office/drawing/2014/main" id="{6C4078B9-38AC-B3EF-1348-74778142C8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E01491-76AA-54D4-085A-F5113A8C9B7A}"/>
              </a:ext>
            </a:extLst>
          </p:cNvPr>
          <p:cNvSpPr>
            <a:spLocks noGrp="1"/>
          </p:cNvSpPr>
          <p:nvPr>
            <p:ph type="sldNum" sz="quarter" idx="12"/>
          </p:nvPr>
        </p:nvSpPr>
        <p:spPr/>
        <p:txBody>
          <a:bodyPr/>
          <a:lstStyle/>
          <a:p>
            <a:fld id="{EB2F7730-244D-824D-9249-7A75A390A578}" type="slidenum">
              <a:rPr lang="en-US" smtClean="0"/>
              <a:t>‹#›</a:t>
            </a:fld>
            <a:endParaRPr lang="en-US"/>
          </a:p>
        </p:txBody>
      </p:sp>
    </p:spTree>
    <p:extLst>
      <p:ext uri="{BB962C8B-B14F-4D97-AF65-F5344CB8AC3E}">
        <p14:creationId xmlns:p14="http://schemas.microsoft.com/office/powerpoint/2010/main" val="3237056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21041-95B0-DD0F-5771-82760724AFE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58BF049-D934-F5D0-1D32-F29E13D3745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2C82AAB-B377-E8EF-0DD2-D2427FCC14E3}"/>
              </a:ext>
            </a:extLst>
          </p:cNvPr>
          <p:cNvSpPr>
            <a:spLocks noGrp="1"/>
          </p:cNvSpPr>
          <p:nvPr>
            <p:ph type="dt" sz="half" idx="10"/>
          </p:nvPr>
        </p:nvSpPr>
        <p:spPr/>
        <p:txBody>
          <a:bodyPr/>
          <a:lstStyle/>
          <a:p>
            <a:fld id="{EC8C9E2B-D5C8-D948-ADDE-540C8DD77AF5}" type="datetimeFigureOut">
              <a:rPr lang="en-US" smtClean="0"/>
              <a:t>2/13/2024</a:t>
            </a:fld>
            <a:endParaRPr lang="en-US"/>
          </a:p>
        </p:txBody>
      </p:sp>
      <p:sp>
        <p:nvSpPr>
          <p:cNvPr id="5" name="Footer Placeholder 4">
            <a:extLst>
              <a:ext uri="{FF2B5EF4-FFF2-40B4-BE49-F238E27FC236}">
                <a16:creationId xmlns:a16="http://schemas.microsoft.com/office/drawing/2014/main" id="{C427440B-6798-52C6-23A0-002C08B18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CF0137-98AB-53EE-9DF6-B89A8DDEF9DD}"/>
              </a:ext>
            </a:extLst>
          </p:cNvPr>
          <p:cNvSpPr>
            <a:spLocks noGrp="1"/>
          </p:cNvSpPr>
          <p:nvPr>
            <p:ph type="sldNum" sz="quarter" idx="12"/>
          </p:nvPr>
        </p:nvSpPr>
        <p:spPr/>
        <p:txBody>
          <a:bodyPr/>
          <a:lstStyle/>
          <a:p>
            <a:fld id="{EB2F7730-244D-824D-9249-7A75A390A578}" type="slidenum">
              <a:rPr lang="en-US" smtClean="0"/>
              <a:t>‹#›</a:t>
            </a:fld>
            <a:endParaRPr lang="en-US"/>
          </a:p>
        </p:txBody>
      </p:sp>
    </p:spTree>
    <p:extLst>
      <p:ext uri="{BB962C8B-B14F-4D97-AF65-F5344CB8AC3E}">
        <p14:creationId xmlns:p14="http://schemas.microsoft.com/office/powerpoint/2010/main" val="3974339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78AAD1-0C95-AEE4-E564-1D53C657556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D244765-85FE-CE63-D986-254629BD777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3B0729-6EBA-EEC6-1E5A-8DF80FD78FBA}"/>
              </a:ext>
            </a:extLst>
          </p:cNvPr>
          <p:cNvSpPr>
            <a:spLocks noGrp="1"/>
          </p:cNvSpPr>
          <p:nvPr>
            <p:ph type="dt" sz="half" idx="10"/>
          </p:nvPr>
        </p:nvSpPr>
        <p:spPr/>
        <p:txBody>
          <a:bodyPr/>
          <a:lstStyle/>
          <a:p>
            <a:fld id="{EC8C9E2B-D5C8-D948-ADDE-540C8DD77AF5}" type="datetimeFigureOut">
              <a:rPr lang="en-US" smtClean="0"/>
              <a:t>2/13/2024</a:t>
            </a:fld>
            <a:endParaRPr lang="en-US"/>
          </a:p>
        </p:txBody>
      </p:sp>
      <p:sp>
        <p:nvSpPr>
          <p:cNvPr id="5" name="Footer Placeholder 4">
            <a:extLst>
              <a:ext uri="{FF2B5EF4-FFF2-40B4-BE49-F238E27FC236}">
                <a16:creationId xmlns:a16="http://schemas.microsoft.com/office/drawing/2014/main" id="{3217DFC4-FB82-820F-01C7-2DFBF7303E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7B8B7A-DD9A-EE7F-1902-EF845E8B87B9}"/>
              </a:ext>
            </a:extLst>
          </p:cNvPr>
          <p:cNvSpPr>
            <a:spLocks noGrp="1"/>
          </p:cNvSpPr>
          <p:nvPr>
            <p:ph type="sldNum" sz="quarter" idx="12"/>
          </p:nvPr>
        </p:nvSpPr>
        <p:spPr/>
        <p:txBody>
          <a:bodyPr/>
          <a:lstStyle/>
          <a:p>
            <a:fld id="{EB2F7730-244D-824D-9249-7A75A390A578}" type="slidenum">
              <a:rPr lang="en-US" smtClean="0"/>
              <a:t>‹#›</a:t>
            </a:fld>
            <a:endParaRPr lang="en-US"/>
          </a:p>
        </p:txBody>
      </p:sp>
    </p:spTree>
    <p:extLst>
      <p:ext uri="{BB962C8B-B14F-4D97-AF65-F5344CB8AC3E}">
        <p14:creationId xmlns:p14="http://schemas.microsoft.com/office/powerpoint/2010/main" val="1730767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Picture Placeholder 7"/>
          <p:cNvSpPr>
            <a:spLocks noGrp="1"/>
          </p:cNvSpPr>
          <p:nvPr>
            <p:ph type="pic" sz="quarter" idx="11"/>
          </p:nvPr>
        </p:nvSpPr>
        <p:spPr>
          <a:xfrm>
            <a:off x="2" y="3"/>
            <a:ext cx="12192001" cy="1456179"/>
          </a:xfrm>
        </p:spPr>
        <p:txBody>
          <a:bodyPr/>
          <a:lstStyle/>
          <a:p>
            <a:endParaRPr lang="en-US"/>
          </a:p>
        </p:txBody>
      </p:sp>
      <p:sp>
        <p:nvSpPr>
          <p:cNvPr id="8" name="Text Placeholder 9"/>
          <p:cNvSpPr>
            <a:spLocks noGrp="1"/>
          </p:cNvSpPr>
          <p:nvPr>
            <p:ph type="body" sz="quarter" idx="12"/>
          </p:nvPr>
        </p:nvSpPr>
        <p:spPr>
          <a:xfrm>
            <a:off x="1" y="1828436"/>
            <a:ext cx="12192000" cy="50295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5622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415600" y="1645400"/>
            <a:ext cx="5333200" cy="444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6443200" y="1645400"/>
            <a:ext cx="5333200" cy="444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68735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415600" y="1645433"/>
            <a:ext cx="11360800" cy="444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41583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Text Boxe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81561881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3" name="Object 2"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9197D504-E36E-477F-BA5F-174D796F1EC1}"/>
              </a:ext>
            </a:extLst>
          </p:cNvPr>
          <p:cNvSpPr/>
          <p:nvPr userDrawn="1">
            <p:custDataLst>
              <p:tags r:id="rId2"/>
            </p:custDataLst>
          </p:nvPr>
        </p:nvSpPr>
        <p:spPr>
          <a:xfrm>
            <a:off x="0" y="0"/>
            <a:ext cx="211667" cy="158750"/>
          </a:xfrm>
          <a:prstGeom prst="rect">
            <a:avLst/>
          </a:prstGeom>
          <a:solidFill>
            <a:srgbClr val="96B2C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1800" b="1" i="0" baseline="0" dirty="0">
              <a:solidFill>
                <a:srgbClr val="000000"/>
              </a:solidFill>
              <a:latin typeface="Century Gothic" panose="020B0502020202020204" pitchFamily="34" charset="0"/>
              <a:ea typeface="+mj-ea"/>
              <a:cs typeface="Calibri" panose="020F0502020204030204" pitchFamily="34" charset="0"/>
              <a:sym typeface="Century Gothic" panose="020B0502020202020204" pitchFamily="34" charset="0"/>
            </a:endParaRPr>
          </a:p>
        </p:txBody>
      </p:sp>
      <p:sp>
        <p:nvSpPr>
          <p:cNvPr id="2" name="Title 1"/>
          <p:cNvSpPr>
            <a:spLocks noGrp="1"/>
          </p:cNvSpPr>
          <p:nvPr>
            <p:ph type="title"/>
          </p:nvPr>
        </p:nvSpPr>
        <p:spPr/>
        <p:txBody>
          <a:bodyPr/>
          <a:lstStyle/>
          <a:p>
            <a:r>
              <a:rPr lang="en-US" dirty="0"/>
              <a:t>Click to edit Master title style</a:t>
            </a:r>
          </a:p>
        </p:txBody>
      </p:sp>
      <p:sp>
        <p:nvSpPr>
          <p:cNvPr id="6" name="Content Placeholder 5"/>
          <p:cNvSpPr>
            <a:spLocks noGrp="1"/>
          </p:cNvSpPr>
          <p:nvPr>
            <p:ph sz="quarter" idx="10"/>
          </p:nvPr>
        </p:nvSpPr>
        <p:spPr>
          <a:xfrm>
            <a:off x="638400" y="1693263"/>
            <a:ext cx="4789661" cy="4399562"/>
          </a:xfrm>
        </p:spPr>
        <p:txBody>
          <a:bodyPr/>
          <a:lstStyle>
            <a:lvl1pPr marL="266400" indent="-266400">
              <a:defRPr sz="1200"/>
            </a:lvl1pPr>
            <a:lvl2pPr marL="630000" indent="-270000">
              <a:defRPr sz="1200"/>
            </a:lvl2pPr>
            <a:lvl3pPr marL="990000" indent="-270000">
              <a:defRPr sz="1200"/>
            </a:lvl3pPr>
            <a:lvl4pPr marL="990000" indent="-270000">
              <a:defRPr sz="1200"/>
            </a:lvl4pPr>
            <a:lvl5pPr marL="990000" indent="-270000">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1"/>
          </p:nvPr>
        </p:nvSpPr>
        <p:spPr>
          <a:xfrm>
            <a:off x="6777923" y="1693263"/>
            <a:ext cx="4789661" cy="4399562"/>
          </a:xfrm>
        </p:spPr>
        <p:txBody>
          <a:bodyPr/>
          <a:lstStyle>
            <a:lvl1pPr marL="266400" indent="-266400">
              <a:defRPr sz="1200"/>
            </a:lvl1pPr>
            <a:lvl2pPr marL="630000" indent="-270000">
              <a:defRPr sz="1200"/>
            </a:lvl2pPr>
            <a:lvl3pPr marL="990000" indent="-270000">
              <a:defRPr sz="1200"/>
            </a:lvl3pPr>
            <a:lvl4pPr marL="990000" indent="-270000">
              <a:defRPr sz="1200"/>
            </a:lvl4pPr>
            <a:lvl5pPr marL="990000" indent="-270000">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2"/>
          </p:nvPr>
        </p:nvSpPr>
        <p:spPr>
          <a:xfrm>
            <a:off x="638401" y="1160463"/>
            <a:ext cx="4788708" cy="336550"/>
          </a:xfrm>
        </p:spPr>
        <p:txBody>
          <a:bodyPr lIns="90000"/>
          <a:lstStyle>
            <a:lvl1pPr marL="0" indent="0" algn="ctr">
              <a:spcBef>
                <a:spcPts val="0"/>
              </a:spcBef>
              <a:spcAft>
                <a:spcPts val="0"/>
              </a:spcAft>
              <a:buNone/>
              <a:defRPr b="1">
                <a:solidFill>
                  <a:schemeClr val="accent6">
                    <a:lumMod val="50000"/>
                  </a:schemeClr>
                </a:solidFill>
              </a:defRPr>
            </a:lvl1pPr>
          </a:lstStyle>
          <a:p>
            <a:pPr lvl="0"/>
            <a:r>
              <a:rPr lang="en-US" dirty="0"/>
              <a:t>Click to edit Master text styles</a:t>
            </a:r>
          </a:p>
        </p:txBody>
      </p:sp>
      <p:sp>
        <p:nvSpPr>
          <p:cNvPr id="11" name="Text Placeholder 9"/>
          <p:cNvSpPr>
            <a:spLocks noGrp="1"/>
          </p:cNvSpPr>
          <p:nvPr>
            <p:ph type="body" sz="quarter" idx="13"/>
          </p:nvPr>
        </p:nvSpPr>
        <p:spPr>
          <a:xfrm>
            <a:off x="6775325" y="1160463"/>
            <a:ext cx="4790831" cy="336550"/>
          </a:xfrm>
        </p:spPr>
        <p:txBody>
          <a:bodyPr lIns="90000"/>
          <a:lstStyle>
            <a:lvl1pPr marL="0" indent="0" algn="ctr">
              <a:spcBef>
                <a:spcPts val="0"/>
              </a:spcBef>
              <a:spcAft>
                <a:spcPts val="0"/>
              </a:spcAft>
              <a:buNone/>
              <a:defRPr b="1">
                <a:solidFill>
                  <a:schemeClr val="accent6">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3097257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C6B07-A23A-FDC3-955C-D5A60AD82E1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4324C18-4D62-4838-1462-EF8B52E9846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DDE7D4C-CA27-56D7-720C-D1E43626D99D}"/>
              </a:ext>
            </a:extLst>
          </p:cNvPr>
          <p:cNvSpPr>
            <a:spLocks noGrp="1"/>
          </p:cNvSpPr>
          <p:nvPr>
            <p:ph type="dt" sz="half" idx="10"/>
          </p:nvPr>
        </p:nvSpPr>
        <p:spPr/>
        <p:txBody>
          <a:bodyPr/>
          <a:lstStyle/>
          <a:p>
            <a:fld id="{EC8C9E2B-D5C8-D948-ADDE-540C8DD77AF5}" type="datetimeFigureOut">
              <a:rPr lang="en-US" smtClean="0"/>
              <a:t>2/13/2024</a:t>
            </a:fld>
            <a:endParaRPr lang="en-US"/>
          </a:p>
        </p:txBody>
      </p:sp>
      <p:sp>
        <p:nvSpPr>
          <p:cNvPr id="5" name="Footer Placeholder 4">
            <a:extLst>
              <a:ext uri="{FF2B5EF4-FFF2-40B4-BE49-F238E27FC236}">
                <a16:creationId xmlns:a16="http://schemas.microsoft.com/office/drawing/2014/main" id="{84E24889-24C3-39B7-8CF4-48F18C312D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1FC49-6358-0FD6-89C1-377F14006963}"/>
              </a:ext>
            </a:extLst>
          </p:cNvPr>
          <p:cNvSpPr>
            <a:spLocks noGrp="1"/>
          </p:cNvSpPr>
          <p:nvPr>
            <p:ph type="sldNum" sz="quarter" idx="12"/>
          </p:nvPr>
        </p:nvSpPr>
        <p:spPr/>
        <p:txBody>
          <a:bodyPr/>
          <a:lstStyle/>
          <a:p>
            <a:fld id="{EB2F7730-244D-824D-9249-7A75A390A578}" type="slidenum">
              <a:rPr lang="en-US" smtClean="0"/>
              <a:t>‹#›</a:t>
            </a:fld>
            <a:endParaRPr lang="en-US"/>
          </a:p>
        </p:txBody>
      </p:sp>
    </p:spTree>
    <p:extLst>
      <p:ext uri="{BB962C8B-B14F-4D97-AF65-F5344CB8AC3E}">
        <p14:creationId xmlns:p14="http://schemas.microsoft.com/office/powerpoint/2010/main" val="2392430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423E6-DE8D-29D4-37FB-EFBD08AAC77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490F0A2-A4B3-23FA-9EDB-7272EEE899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8850BA6-B4DE-B0E5-EEEA-DD0726FC56AE}"/>
              </a:ext>
            </a:extLst>
          </p:cNvPr>
          <p:cNvSpPr>
            <a:spLocks noGrp="1"/>
          </p:cNvSpPr>
          <p:nvPr>
            <p:ph type="dt" sz="half" idx="10"/>
          </p:nvPr>
        </p:nvSpPr>
        <p:spPr/>
        <p:txBody>
          <a:bodyPr/>
          <a:lstStyle/>
          <a:p>
            <a:fld id="{EC8C9E2B-D5C8-D948-ADDE-540C8DD77AF5}" type="datetimeFigureOut">
              <a:rPr lang="en-US" smtClean="0"/>
              <a:t>2/13/2024</a:t>
            </a:fld>
            <a:endParaRPr lang="en-US"/>
          </a:p>
        </p:txBody>
      </p:sp>
      <p:sp>
        <p:nvSpPr>
          <p:cNvPr id="5" name="Footer Placeholder 4">
            <a:extLst>
              <a:ext uri="{FF2B5EF4-FFF2-40B4-BE49-F238E27FC236}">
                <a16:creationId xmlns:a16="http://schemas.microsoft.com/office/drawing/2014/main" id="{91E2E82E-F7E3-87D5-7994-7F8604708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B5E12D-FC92-EFC9-4804-A7A74FBE9068}"/>
              </a:ext>
            </a:extLst>
          </p:cNvPr>
          <p:cNvSpPr>
            <a:spLocks noGrp="1"/>
          </p:cNvSpPr>
          <p:nvPr>
            <p:ph type="sldNum" sz="quarter" idx="12"/>
          </p:nvPr>
        </p:nvSpPr>
        <p:spPr/>
        <p:txBody>
          <a:bodyPr/>
          <a:lstStyle/>
          <a:p>
            <a:fld id="{EB2F7730-244D-824D-9249-7A75A390A578}" type="slidenum">
              <a:rPr lang="en-US" smtClean="0"/>
              <a:t>‹#›</a:t>
            </a:fld>
            <a:endParaRPr lang="en-US"/>
          </a:p>
        </p:txBody>
      </p:sp>
    </p:spTree>
    <p:extLst>
      <p:ext uri="{BB962C8B-B14F-4D97-AF65-F5344CB8AC3E}">
        <p14:creationId xmlns:p14="http://schemas.microsoft.com/office/powerpoint/2010/main" val="2359705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63A8-A629-B124-5F37-07D0A323A59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0B8EBDC-DDD4-9495-A30D-54BFC8B20A5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F98F4A6-713E-F27D-B4CD-10DC526029E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892789A-1B22-1D2A-3DC5-87F708C892C1}"/>
              </a:ext>
            </a:extLst>
          </p:cNvPr>
          <p:cNvSpPr>
            <a:spLocks noGrp="1"/>
          </p:cNvSpPr>
          <p:nvPr>
            <p:ph type="dt" sz="half" idx="10"/>
          </p:nvPr>
        </p:nvSpPr>
        <p:spPr/>
        <p:txBody>
          <a:bodyPr/>
          <a:lstStyle/>
          <a:p>
            <a:fld id="{EC8C9E2B-D5C8-D948-ADDE-540C8DD77AF5}" type="datetimeFigureOut">
              <a:rPr lang="en-US" smtClean="0"/>
              <a:t>2/13/2024</a:t>
            </a:fld>
            <a:endParaRPr lang="en-US"/>
          </a:p>
        </p:txBody>
      </p:sp>
      <p:sp>
        <p:nvSpPr>
          <p:cNvPr id="6" name="Footer Placeholder 5">
            <a:extLst>
              <a:ext uri="{FF2B5EF4-FFF2-40B4-BE49-F238E27FC236}">
                <a16:creationId xmlns:a16="http://schemas.microsoft.com/office/drawing/2014/main" id="{33EDACA2-1268-7AFD-0E8B-0CE797FB93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33AC4C-084A-5A87-DF79-1590EE756858}"/>
              </a:ext>
            </a:extLst>
          </p:cNvPr>
          <p:cNvSpPr>
            <a:spLocks noGrp="1"/>
          </p:cNvSpPr>
          <p:nvPr>
            <p:ph type="sldNum" sz="quarter" idx="12"/>
          </p:nvPr>
        </p:nvSpPr>
        <p:spPr/>
        <p:txBody>
          <a:bodyPr/>
          <a:lstStyle/>
          <a:p>
            <a:fld id="{EB2F7730-244D-824D-9249-7A75A390A578}" type="slidenum">
              <a:rPr lang="en-US" smtClean="0"/>
              <a:t>‹#›</a:t>
            </a:fld>
            <a:endParaRPr lang="en-US"/>
          </a:p>
        </p:txBody>
      </p:sp>
    </p:spTree>
    <p:extLst>
      <p:ext uri="{BB962C8B-B14F-4D97-AF65-F5344CB8AC3E}">
        <p14:creationId xmlns:p14="http://schemas.microsoft.com/office/powerpoint/2010/main" val="3344969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88AC2-A036-241E-EC57-A88564EA66F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3E64065-EE38-B6F3-B2F4-5A41D63026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5259DE9-0EF4-EA24-8F42-BF7271B0CA5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8BF66AB-A567-022B-DE78-FFF7BAE007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233A131-7BC2-00AD-6653-AA0228FC836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FF8A1A9-9533-B874-6A7D-FAEAD5C265AB}"/>
              </a:ext>
            </a:extLst>
          </p:cNvPr>
          <p:cNvSpPr>
            <a:spLocks noGrp="1"/>
          </p:cNvSpPr>
          <p:nvPr>
            <p:ph type="dt" sz="half" idx="10"/>
          </p:nvPr>
        </p:nvSpPr>
        <p:spPr/>
        <p:txBody>
          <a:bodyPr/>
          <a:lstStyle/>
          <a:p>
            <a:fld id="{EC8C9E2B-D5C8-D948-ADDE-540C8DD77AF5}" type="datetimeFigureOut">
              <a:rPr lang="en-US" smtClean="0"/>
              <a:t>2/13/2024</a:t>
            </a:fld>
            <a:endParaRPr lang="en-US"/>
          </a:p>
        </p:txBody>
      </p:sp>
      <p:sp>
        <p:nvSpPr>
          <p:cNvPr id="8" name="Footer Placeholder 7">
            <a:extLst>
              <a:ext uri="{FF2B5EF4-FFF2-40B4-BE49-F238E27FC236}">
                <a16:creationId xmlns:a16="http://schemas.microsoft.com/office/drawing/2014/main" id="{906B0671-FEE6-9946-0C1F-C8174738AC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3C1CC0-337E-14E8-4F2C-28AEF1331676}"/>
              </a:ext>
            </a:extLst>
          </p:cNvPr>
          <p:cNvSpPr>
            <a:spLocks noGrp="1"/>
          </p:cNvSpPr>
          <p:nvPr>
            <p:ph type="sldNum" sz="quarter" idx="12"/>
          </p:nvPr>
        </p:nvSpPr>
        <p:spPr/>
        <p:txBody>
          <a:bodyPr/>
          <a:lstStyle/>
          <a:p>
            <a:fld id="{EB2F7730-244D-824D-9249-7A75A390A578}" type="slidenum">
              <a:rPr lang="en-US" smtClean="0"/>
              <a:t>‹#›</a:t>
            </a:fld>
            <a:endParaRPr lang="en-US"/>
          </a:p>
        </p:txBody>
      </p:sp>
    </p:spTree>
    <p:extLst>
      <p:ext uri="{BB962C8B-B14F-4D97-AF65-F5344CB8AC3E}">
        <p14:creationId xmlns:p14="http://schemas.microsoft.com/office/powerpoint/2010/main" val="1030141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BD79-635E-8D73-C08A-FAEABF8E275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FC5F7F9-EBC0-895D-DE76-831C23AEDF5D}"/>
              </a:ext>
            </a:extLst>
          </p:cNvPr>
          <p:cNvSpPr>
            <a:spLocks noGrp="1"/>
          </p:cNvSpPr>
          <p:nvPr>
            <p:ph type="dt" sz="half" idx="10"/>
          </p:nvPr>
        </p:nvSpPr>
        <p:spPr/>
        <p:txBody>
          <a:bodyPr/>
          <a:lstStyle/>
          <a:p>
            <a:fld id="{EC8C9E2B-D5C8-D948-ADDE-540C8DD77AF5}" type="datetimeFigureOut">
              <a:rPr lang="en-US" smtClean="0"/>
              <a:t>2/13/2024</a:t>
            </a:fld>
            <a:endParaRPr lang="en-US"/>
          </a:p>
        </p:txBody>
      </p:sp>
      <p:sp>
        <p:nvSpPr>
          <p:cNvPr id="4" name="Footer Placeholder 3">
            <a:extLst>
              <a:ext uri="{FF2B5EF4-FFF2-40B4-BE49-F238E27FC236}">
                <a16:creationId xmlns:a16="http://schemas.microsoft.com/office/drawing/2014/main" id="{F57A2518-3719-891F-75B7-1B66785FE9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C569EF-07AB-1CC4-3265-C59453596CFE}"/>
              </a:ext>
            </a:extLst>
          </p:cNvPr>
          <p:cNvSpPr>
            <a:spLocks noGrp="1"/>
          </p:cNvSpPr>
          <p:nvPr>
            <p:ph type="sldNum" sz="quarter" idx="12"/>
          </p:nvPr>
        </p:nvSpPr>
        <p:spPr/>
        <p:txBody>
          <a:bodyPr/>
          <a:lstStyle/>
          <a:p>
            <a:fld id="{EB2F7730-244D-824D-9249-7A75A390A578}" type="slidenum">
              <a:rPr lang="en-US" smtClean="0"/>
              <a:t>‹#›</a:t>
            </a:fld>
            <a:endParaRPr lang="en-US"/>
          </a:p>
        </p:txBody>
      </p:sp>
    </p:spTree>
    <p:extLst>
      <p:ext uri="{BB962C8B-B14F-4D97-AF65-F5344CB8AC3E}">
        <p14:creationId xmlns:p14="http://schemas.microsoft.com/office/powerpoint/2010/main" val="310119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0BB65C-84EC-6AEC-4FD1-9FE3406E2D55}"/>
              </a:ext>
            </a:extLst>
          </p:cNvPr>
          <p:cNvSpPr>
            <a:spLocks noGrp="1"/>
          </p:cNvSpPr>
          <p:nvPr>
            <p:ph type="dt" sz="half" idx="10"/>
          </p:nvPr>
        </p:nvSpPr>
        <p:spPr/>
        <p:txBody>
          <a:bodyPr/>
          <a:lstStyle/>
          <a:p>
            <a:fld id="{EC8C9E2B-D5C8-D948-ADDE-540C8DD77AF5}" type="datetimeFigureOut">
              <a:rPr lang="en-US" smtClean="0"/>
              <a:t>2/13/2024</a:t>
            </a:fld>
            <a:endParaRPr lang="en-US"/>
          </a:p>
        </p:txBody>
      </p:sp>
      <p:sp>
        <p:nvSpPr>
          <p:cNvPr id="3" name="Footer Placeholder 2">
            <a:extLst>
              <a:ext uri="{FF2B5EF4-FFF2-40B4-BE49-F238E27FC236}">
                <a16:creationId xmlns:a16="http://schemas.microsoft.com/office/drawing/2014/main" id="{E7E7CA04-3266-4383-504A-70571A6C70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CFEB9E-BB9C-EE97-CA4B-C9CD74B30AA4}"/>
              </a:ext>
            </a:extLst>
          </p:cNvPr>
          <p:cNvSpPr>
            <a:spLocks noGrp="1"/>
          </p:cNvSpPr>
          <p:nvPr>
            <p:ph type="sldNum" sz="quarter" idx="12"/>
          </p:nvPr>
        </p:nvSpPr>
        <p:spPr/>
        <p:txBody>
          <a:bodyPr/>
          <a:lstStyle/>
          <a:p>
            <a:fld id="{EB2F7730-244D-824D-9249-7A75A390A578}" type="slidenum">
              <a:rPr lang="en-US" smtClean="0"/>
              <a:t>‹#›</a:t>
            </a:fld>
            <a:endParaRPr lang="en-US"/>
          </a:p>
        </p:txBody>
      </p:sp>
    </p:spTree>
    <p:extLst>
      <p:ext uri="{BB962C8B-B14F-4D97-AF65-F5344CB8AC3E}">
        <p14:creationId xmlns:p14="http://schemas.microsoft.com/office/powerpoint/2010/main" val="2350735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988C5-2982-5E1C-84D5-FB7F8D9B1B7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5A501BA-8B16-6C18-732E-7E1EC3EC59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036404E-026D-1485-3450-B2E645348F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8E6764A-59DA-8672-AC39-7EBED0EC3E28}"/>
              </a:ext>
            </a:extLst>
          </p:cNvPr>
          <p:cNvSpPr>
            <a:spLocks noGrp="1"/>
          </p:cNvSpPr>
          <p:nvPr>
            <p:ph type="dt" sz="half" idx="10"/>
          </p:nvPr>
        </p:nvSpPr>
        <p:spPr/>
        <p:txBody>
          <a:bodyPr/>
          <a:lstStyle/>
          <a:p>
            <a:fld id="{EC8C9E2B-D5C8-D948-ADDE-540C8DD77AF5}" type="datetimeFigureOut">
              <a:rPr lang="en-US" smtClean="0"/>
              <a:t>2/13/2024</a:t>
            </a:fld>
            <a:endParaRPr lang="en-US"/>
          </a:p>
        </p:txBody>
      </p:sp>
      <p:sp>
        <p:nvSpPr>
          <p:cNvPr id="6" name="Footer Placeholder 5">
            <a:extLst>
              <a:ext uri="{FF2B5EF4-FFF2-40B4-BE49-F238E27FC236}">
                <a16:creationId xmlns:a16="http://schemas.microsoft.com/office/drawing/2014/main" id="{81A3B601-8A63-6C2A-09C2-D1567F3772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574DC1-0C2F-AB56-C815-51D296899DF3}"/>
              </a:ext>
            </a:extLst>
          </p:cNvPr>
          <p:cNvSpPr>
            <a:spLocks noGrp="1"/>
          </p:cNvSpPr>
          <p:nvPr>
            <p:ph type="sldNum" sz="quarter" idx="12"/>
          </p:nvPr>
        </p:nvSpPr>
        <p:spPr/>
        <p:txBody>
          <a:bodyPr/>
          <a:lstStyle/>
          <a:p>
            <a:fld id="{EB2F7730-244D-824D-9249-7A75A390A578}" type="slidenum">
              <a:rPr lang="en-US" smtClean="0"/>
              <a:t>‹#›</a:t>
            </a:fld>
            <a:endParaRPr lang="en-US"/>
          </a:p>
        </p:txBody>
      </p:sp>
    </p:spTree>
    <p:extLst>
      <p:ext uri="{BB962C8B-B14F-4D97-AF65-F5344CB8AC3E}">
        <p14:creationId xmlns:p14="http://schemas.microsoft.com/office/powerpoint/2010/main" val="69024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99432-FBD9-5F9F-E016-B63A28C8C3E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92FD9CA-4BFA-244C-0ED7-EBD556751A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4A4D8E-BB7C-159C-BAFC-D1A34C41C2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52FBD45-991B-67D7-AEA2-E3BF1BA270E0}"/>
              </a:ext>
            </a:extLst>
          </p:cNvPr>
          <p:cNvSpPr>
            <a:spLocks noGrp="1"/>
          </p:cNvSpPr>
          <p:nvPr>
            <p:ph type="dt" sz="half" idx="10"/>
          </p:nvPr>
        </p:nvSpPr>
        <p:spPr/>
        <p:txBody>
          <a:bodyPr/>
          <a:lstStyle/>
          <a:p>
            <a:fld id="{EC8C9E2B-D5C8-D948-ADDE-540C8DD77AF5}" type="datetimeFigureOut">
              <a:rPr lang="en-US" smtClean="0"/>
              <a:t>2/13/2024</a:t>
            </a:fld>
            <a:endParaRPr lang="en-US"/>
          </a:p>
        </p:txBody>
      </p:sp>
      <p:sp>
        <p:nvSpPr>
          <p:cNvPr id="6" name="Footer Placeholder 5">
            <a:extLst>
              <a:ext uri="{FF2B5EF4-FFF2-40B4-BE49-F238E27FC236}">
                <a16:creationId xmlns:a16="http://schemas.microsoft.com/office/drawing/2014/main" id="{07E3168B-5436-80E7-5C9D-EB3BD4FEFA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3C2FA6-3902-86CE-BE8B-D66C1B5B4144}"/>
              </a:ext>
            </a:extLst>
          </p:cNvPr>
          <p:cNvSpPr>
            <a:spLocks noGrp="1"/>
          </p:cNvSpPr>
          <p:nvPr>
            <p:ph type="sldNum" sz="quarter" idx="12"/>
          </p:nvPr>
        </p:nvSpPr>
        <p:spPr/>
        <p:txBody>
          <a:bodyPr/>
          <a:lstStyle/>
          <a:p>
            <a:fld id="{EB2F7730-244D-824D-9249-7A75A390A578}" type="slidenum">
              <a:rPr lang="en-US" smtClean="0"/>
              <a:t>‹#›</a:t>
            </a:fld>
            <a:endParaRPr lang="en-US"/>
          </a:p>
        </p:txBody>
      </p:sp>
    </p:spTree>
    <p:extLst>
      <p:ext uri="{BB962C8B-B14F-4D97-AF65-F5344CB8AC3E}">
        <p14:creationId xmlns:p14="http://schemas.microsoft.com/office/powerpoint/2010/main" val="3510534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B142FA-E15B-29E4-31C3-04FE196B20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408701B-2BC6-BAF6-2E62-733A3B8972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C4E7023-500D-40CE-88B6-675BD34CEF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C9E2B-D5C8-D948-ADDE-540C8DD77AF5}" type="datetimeFigureOut">
              <a:rPr lang="en-US" smtClean="0"/>
              <a:t>2/13/2024</a:t>
            </a:fld>
            <a:endParaRPr lang="en-US"/>
          </a:p>
        </p:txBody>
      </p:sp>
      <p:sp>
        <p:nvSpPr>
          <p:cNvPr id="5" name="Footer Placeholder 4">
            <a:extLst>
              <a:ext uri="{FF2B5EF4-FFF2-40B4-BE49-F238E27FC236}">
                <a16:creationId xmlns:a16="http://schemas.microsoft.com/office/drawing/2014/main" id="{BE1A7388-1C71-12AC-09E0-4FDFEC3F1B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7CEC5A-E32F-A685-6EFA-427977491C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2F7730-244D-824D-9249-7A75A390A578}" type="slidenum">
              <a:rPr lang="en-US" smtClean="0"/>
              <a:t>‹#›</a:t>
            </a:fld>
            <a:endParaRPr lang="en-US"/>
          </a:p>
        </p:txBody>
      </p:sp>
    </p:spTree>
    <p:extLst>
      <p:ext uri="{BB962C8B-B14F-4D97-AF65-F5344CB8AC3E}">
        <p14:creationId xmlns:p14="http://schemas.microsoft.com/office/powerpoint/2010/main" val="1508053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hm2692@columbia.edu"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www.flickr.com/photos/143601516@N03/28188286432" TargetMode="External"/><Relationship Id="rId5" Type="http://schemas.openxmlformats.org/officeDocument/2006/relationships/image" Target="../media/image4.jpg"/><Relationship Id="rId4" Type="http://schemas.openxmlformats.org/officeDocument/2006/relationships/hyperlink" Target="https://www.freepngimg.com/png/66195-vector-google-icons-computer-online-newspaper-new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www.tecnoneo.com/2023/03/openai-habilito-internet-y-funciones-de.html"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B4F90-B024-B826-8351-61C3E150F792}"/>
              </a:ext>
            </a:extLst>
          </p:cNvPr>
          <p:cNvSpPr>
            <a:spLocks noGrp="1"/>
          </p:cNvSpPr>
          <p:nvPr>
            <p:ph type="ctrTitle"/>
          </p:nvPr>
        </p:nvSpPr>
        <p:spPr/>
        <p:txBody>
          <a:bodyPr>
            <a:normAutofit fontScale="90000"/>
          </a:bodyPr>
          <a:lstStyle/>
          <a:p>
            <a:r>
              <a:rPr lang="en-US" dirty="0"/>
              <a:t>Paying for News: What Google and Meta owe News Publishers</a:t>
            </a:r>
          </a:p>
        </p:txBody>
      </p:sp>
      <p:sp>
        <p:nvSpPr>
          <p:cNvPr id="3" name="Subtitle 2">
            <a:extLst>
              <a:ext uri="{FF2B5EF4-FFF2-40B4-BE49-F238E27FC236}">
                <a16:creationId xmlns:a16="http://schemas.microsoft.com/office/drawing/2014/main" id="{EEE12206-BA43-37F9-750B-43E6C7CA2DA9}"/>
              </a:ext>
            </a:extLst>
          </p:cNvPr>
          <p:cNvSpPr>
            <a:spLocks noGrp="1"/>
          </p:cNvSpPr>
          <p:nvPr>
            <p:ph type="subTitle" idx="1"/>
          </p:nvPr>
        </p:nvSpPr>
        <p:spPr/>
        <p:txBody>
          <a:bodyPr/>
          <a:lstStyle/>
          <a:p>
            <a:r>
              <a:rPr lang="en-US" dirty="0"/>
              <a:t>Haaris Mateen, Anya </a:t>
            </a:r>
            <a:r>
              <a:rPr lang="en-US" dirty="0" err="1"/>
              <a:t>Schiffrin</a:t>
            </a:r>
            <a:r>
              <a:rPr lang="en-US" dirty="0"/>
              <a:t>, Patrick Holder and Haris </a:t>
            </a:r>
            <a:r>
              <a:rPr lang="en-US" dirty="0" err="1"/>
              <a:t>Tabakovic</a:t>
            </a:r>
            <a:endParaRPr lang="en-US" dirty="0"/>
          </a:p>
        </p:txBody>
      </p:sp>
    </p:spTree>
    <p:extLst>
      <p:ext uri="{BB962C8B-B14F-4D97-AF65-F5344CB8AC3E}">
        <p14:creationId xmlns:p14="http://schemas.microsoft.com/office/powerpoint/2010/main" val="2754427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72AD4E8-6654-801C-719C-C0A375ADBAC5}"/>
              </a:ext>
            </a:extLst>
          </p:cNvPr>
          <p:cNvPicPr>
            <a:picLocks noGrp="1" noChangeAspect="1"/>
          </p:cNvPicPr>
          <p:nvPr>
            <p:ph idx="1"/>
          </p:nvPr>
        </p:nvPicPr>
        <p:blipFill>
          <a:blip r:embed="rId2"/>
          <a:stretch>
            <a:fillRect/>
          </a:stretch>
        </p:blipFill>
        <p:spPr>
          <a:xfrm>
            <a:off x="3487666" y="717974"/>
            <a:ext cx="4814761" cy="5458989"/>
          </a:xfrm>
          <a:prstGeom prst="rect">
            <a:avLst/>
          </a:prstGeom>
        </p:spPr>
      </p:pic>
    </p:spTree>
    <p:extLst>
      <p:ext uri="{BB962C8B-B14F-4D97-AF65-F5344CB8AC3E}">
        <p14:creationId xmlns:p14="http://schemas.microsoft.com/office/powerpoint/2010/main" val="1614751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90B638B-08B8-B1F7-8ED7-A9E126B203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2920" y="257501"/>
            <a:ext cx="2735108" cy="5919462"/>
          </a:xfrm>
          <a:prstGeom prst="rect">
            <a:avLst/>
          </a:prstGeom>
        </p:spPr>
      </p:pic>
    </p:spTree>
    <p:extLst>
      <p:ext uri="{BB962C8B-B14F-4D97-AF65-F5344CB8AC3E}">
        <p14:creationId xmlns:p14="http://schemas.microsoft.com/office/powerpoint/2010/main" val="234229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B557B-0A21-382C-97CC-9BFC24DB5A7A}"/>
              </a:ext>
            </a:extLst>
          </p:cNvPr>
          <p:cNvSpPr>
            <a:spLocks noGrp="1"/>
          </p:cNvSpPr>
          <p:nvPr>
            <p:ph type="title"/>
          </p:nvPr>
        </p:nvSpPr>
        <p:spPr/>
        <p:txBody>
          <a:bodyPr/>
          <a:lstStyle/>
          <a:p>
            <a:r>
              <a:rPr lang="en-US" dirty="0"/>
              <a:t>Key findings from the paper</a:t>
            </a:r>
          </a:p>
        </p:txBody>
      </p:sp>
      <p:sp>
        <p:nvSpPr>
          <p:cNvPr id="3" name="Content Placeholder 2">
            <a:extLst>
              <a:ext uri="{FF2B5EF4-FFF2-40B4-BE49-F238E27FC236}">
                <a16:creationId xmlns:a16="http://schemas.microsoft.com/office/drawing/2014/main" id="{2F15B4D3-E99D-4EC1-FB05-5B45A218B1C3}"/>
              </a:ext>
            </a:extLst>
          </p:cNvPr>
          <p:cNvSpPr>
            <a:spLocks noGrp="1"/>
          </p:cNvSpPr>
          <p:nvPr>
            <p:ph idx="1"/>
          </p:nvPr>
        </p:nvSpPr>
        <p:spPr/>
        <p:txBody>
          <a:bodyPr>
            <a:normAutofit/>
          </a:bodyPr>
          <a:lstStyle/>
          <a:p>
            <a:pPr marL="342900" lvl="0" indent="-342900">
              <a:lnSpc>
                <a:spcPct val="120000"/>
              </a:lnSpc>
              <a:spcBef>
                <a:spcPts val="600"/>
              </a:spcBef>
              <a:buClr>
                <a:srgbClr val="2297AA"/>
              </a:buClr>
              <a:buFont typeface="Symbol" pitchFamily="2" charset="2"/>
              <a:buChar char=""/>
            </a:pPr>
            <a:r>
              <a:rPr lang="en-CA" sz="2000" dirty="0">
                <a:effectLst/>
                <a:latin typeface="Calibri" panose="020F0502020204030204" pitchFamily="34" charset="0"/>
                <a:ea typeface="Calibri" panose="020F0502020204030204" pitchFamily="34" charset="0"/>
                <a:cs typeface="Times New Roman" panose="02020603050405020304" pitchFamily="18" charset="0"/>
              </a:rPr>
              <a:t>Using </a:t>
            </a:r>
            <a:r>
              <a:rPr lang="en-US" sz="2000" dirty="0">
                <a:effectLst/>
                <a:latin typeface="Calibri" panose="020F0502020204030204" pitchFamily="34" charset="0"/>
                <a:ea typeface="Calibri" panose="020F0502020204030204" pitchFamily="34" charset="0"/>
                <a:cs typeface="Arial" panose="020B0604020202020204" pitchFamily="34" charset="0"/>
              </a:rPr>
              <a:t>game theoretical insights into cooperative bargaining in cases where value is jointly created, we find a compelling case for a large payment from platforms to news publishers. </a:t>
            </a:r>
            <a:endParaRPr lang="en-IN"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20000"/>
              </a:lnSpc>
              <a:spcBef>
                <a:spcPts val="600"/>
              </a:spcBef>
              <a:buClr>
                <a:srgbClr val="2297AA"/>
              </a:buClr>
              <a:buFont typeface="Symbol"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Facebook owes US$1.9 billion to US publishers annually for use of their content on its platform. </a:t>
            </a:r>
            <a:endParaRPr lang="en-IN"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20000"/>
              </a:lnSpc>
              <a:spcBef>
                <a:spcPts val="600"/>
              </a:spcBef>
              <a:buClr>
                <a:srgbClr val="2297AA"/>
              </a:buClr>
              <a:buFont typeface="Symbol"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Google owes US$10–12 billion to US publishers.</a:t>
            </a:r>
            <a:endParaRPr lang="en-IN"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20000"/>
              </a:lnSpc>
              <a:spcBef>
                <a:spcPts val="600"/>
              </a:spcBef>
              <a:buClr>
                <a:srgbClr val="2297AA"/>
              </a:buClr>
              <a:buFont typeface="Symbol"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Using existing platform-publisher agreements around the world as a benchmark, we find that a fair revenue split would give news publishers 50% of news-related revenue earned by Google and Facebook.</a:t>
            </a:r>
            <a:endParaRPr lang="en-IN"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20000"/>
              </a:lnSpc>
              <a:spcBef>
                <a:spcPts val="600"/>
              </a:spcBef>
              <a:buClr>
                <a:srgbClr val="2297AA"/>
              </a:buClr>
              <a:buFont typeface="Symbol"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We document that Google and Facebook are making payments to publishers around the world that are vastly below our estimates of a “fair payment”. </a:t>
            </a:r>
            <a:endParaRPr lang="en-IN"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71175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F899-10BD-216B-38FC-0948DC02DC66}"/>
              </a:ext>
            </a:extLst>
          </p:cNvPr>
          <p:cNvSpPr>
            <a:spLocks noGrp="1"/>
          </p:cNvSpPr>
          <p:nvPr>
            <p:ph type="title"/>
          </p:nvPr>
        </p:nvSpPr>
        <p:spPr/>
        <p:txBody>
          <a:bodyPr/>
          <a:lstStyle/>
          <a:p>
            <a:r>
              <a:rPr lang="en-US" dirty="0"/>
              <a:t>Fundamental question: what is the surplus value generated by platforms-publishers?</a:t>
            </a:r>
          </a:p>
        </p:txBody>
      </p:sp>
      <p:sp>
        <p:nvSpPr>
          <p:cNvPr id="3" name="Content Placeholder 2">
            <a:extLst>
              <a:ext uri="{FF2B5EF4-FFF2-40B4-BE49-F238E27FC236}">
                <a16:creationId xmlns:a16="http://schemas.microsoft.com/office/drawing/2014/main" id="{42006134-9D34-F520-EC63-DF42BEFE222D}"/>
              </a:ext>
            </a:extLst>
          </p:cNvPr>
          <p:cNvSpPr>
            <a:spLocks noGrp="1"/>
          </p:cNvSpPr>
          <p:nvPr>
            <p:ph idx="1"/>
          </p:nvPr>
        </p:nvSpPr>
        <p:spPr/>
        <p:txBody>
          <a:bodyPr>
            <a:normAutofit fontScale="92500" lnSpcReduction="10000"/>
          </a:bodyPr>
          <a:lstStyle/>
          <a:p>
            <a:r>
              <a:rPr lang="en-US" dirty="0">
                <a:latin typeface="+mj-lt"/>
              </a:rPr>
              <a:t>Platforms and publishers jointly create additional value. This is what needs to be shared fairly</a:t>
            </a:r>
          </a:p>
          <a:p>
            <a:endParaRPr lang="en-US" dirty="0">
              <a:latin typeface="+mj-lt"/>
            </a:endParaRPr>
          </a:p>
          <a:p>
            <a:r>
              <a:rPr lang="en-US" dirty="0">
                <a:latin typeface="+mj-lt"/>
              </a:rPr>
              <a:t>For the digital platforms, news media provides a source of high-quality content to keep their users engaged and coming back to the platforms. </a:t>
            </a:r>
          </a:p>
          <a:p>
            <a:endParaRPr lang="en-US" dirty="0">
              <a:latin typeface="+mj-lt"/>
            </a:endParaRPr>
          </a:p>
          <a:p>
            <a:r>
              <a:rPr lang="en-US" dirty="0">
                <a:latin typeface="+mj-lt"/>
              </a:rPr>
              <a:t>Likewise, for news publishers, the platforms provide popular, easy-to-use channels through which to distribute news content to a larger audience. </a:t>
            </a:r>
          </a:p>
          <a:p>
            <a:endParaRPr lang="en-US" dirty="0">
              <a:latin typeface="+mj-lt"/>
            </a:endParaRPr>
          </a:p>
          <a:p>
            <a:r>
              <a:rPr lang="en-US" dirty="0">
                <a:latin typeface="+mj-lt"/>
              </a:rPr>
              <a:t>But market power of platforms means they underpay</a:t>
            </a:r>
          </a:p>
        </p:txBody>
      </p:sp>
    </p:spTree>
    <p:extLst>
      <p:ext uri="{BB962C8B-B14F-4D97-AF65-F5344CB8AC3E}">
        <p14:creationId xmlns:p14="http://schemas.microsoft.com/office/powerpoint/2010/main" val="2970082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829C9F2-815E-E29E-3EF1-644572DB74DA}"/>
              </a:ext>
            </a:extLst>
          </p:cNvPr>
          <p:cNvPicPr>
            <a:picLocks noGrp="1" noChangeAspect="1"/>
          </p:cNvPicPr>
          <p:nvPr>
            <p:ph idx="1"/>
          </p:nvPr>
        </p:nvPicPr>
        <p:blipFill>
          <a:blip r:embed="rId2"/>
          <a:stretch>
            <a:fillRect/>
          </a:stretch>
        </p:blipFill>
        <p:spPr>
          <a:xfrm>
            <a:off x="3188262" y="974360"/>
            <a:ext cx="5672517" cy="5202604"/>
          </a:xfrm>
          <a:prstGeom prst="rect">
            <a:avLst/>
          </a:prstGeom>
        </p:spPr>
      </p:pic>
    </p:spTree>
    <p:extLst>
      <p:ext uri="{BB962C8B-B14F-4D97-AF65-F5344CB8AC3E}">
        <p14:creationId xmlns:p14="http://schemas.microsoft.com/office/powerpoint/2010/main" val="3880917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871F0-7469-7534-56E2-5A537202530E}"/>
              </a:ext>
            </a:extLst>
          </p:cNvPr>
          <p:cNvSpPr>
            <a:spLocks noGrp="1"/>
          </p:cNvSpPr>
          <p:nvPr>
            <p:ph type="title"/>
          </p:nvPr>
        </p:nvSpPr>
        <p:spPr/>
        <p:txBody>
          <a:bodyPr/>
          <a:lstStyle/>
          <a:p>
            <a:r>
              <a:rPr lang="en-US" dirty="0"/>
              <a:t>News consumption on digital platforms—search is stable</a:t>
            </a:r>
          </a:p>
        </p:txBody>
      </p:sp>
      <p:pic>
        <p:nvPicPr>
          <p:cNvPr id="4" name="Content Placeholder 3">
            <a:extLst>
              <a:ext uri="{FF2B5EF4-FFF2-40B4-BE49-F238E27FC236}">
                <a16:creationId xmlns:a16="http://schemas.microsoft.com/office/drawing/2014/main" id="{48CA0938-BB31-FB1E-4A3E-BDB9EDE7E41F}"/>
              </a:ext>
            </a:extLst>
          </p:cNvPr>
          <p:cNvPicPr>
            <a:picLocks noGrp="1" noChangeAspect="1"/>
          </p:cNvPicPr>
          <p:nvPr>
            <p:ph idx="1"/>
          </p:nvPr>
        </p:nvPicPr>
        <p:blipFill>
          <a:blip r:embed="rId2"/>
          <a:stretch>
            <a:fillRect/>
          </a:stretch>
        </p:blipFill>
        <p:spPr>
          <a:xfrm>
            <a:off x="2903442" y="1825625"/>
            <a:ext cx="6385115" cy="4351338"/>
          </a:xfrm>
          <a:prstGeom prst="rect">
            <a:avLst/>
          </a:prstGeom>
        </p:spPr>
      </p:pic>
    </p:spTree>
    <p:extLst>
      <p:ext uri="{BB962C8B-B14F-4D97-AF65-F5344CB8AC3E}">
        <p14:creationId xmlns:p14="http://schemas.microsoft.com/office/powerpoint/2010/main" val="2074213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0B31-B9A7-3245-BC1B-896C1DF3F311}"/>
              </a:ext>
            </a:extLst>
          </p:cNvPr>
          <p:cNvSpPr>
            <a:spLocks noGrp="1"/>
          </p:cNvSpPr>
          <p:nvPr>
            <p:ph type="title"/>
          </p:nvPr>
        </p:nvSpPr>
        <p:spPr/>
        <p:txBody>
          <a:bodyPr/>
          <a:lstStyle/>
          <a:p>
            <a:r>
              <a:rPr lang="en-US" dirty="0"/>
              <a:t>Importance of Impressions to revenues of Google and Facebook</a:t>
            </a:r>
          </a:p>
        </p:txBody>
      </p:sp>
      <p:sp>
        <p:nvSpPr>
          <p:cNvPr id="3" name="Content Placeholder 2">
            <a:extLst>
              <a:ext uri="{FF2B5EF4-FFF2-40B4-BE49-F238E27FC236}">
                <a16:creationId xmlns:a16="http://schemas.microsoft.com/office/drawing/2014/main" id="{A24AEF04-2A14-4ADC-B80E-CFF1DDD552B1}"/>
              </a:ext>
            </a:extLst>
          </p:cNvPr>
          <p:cNvSpPr>
            <a:spLocks noGrp="1"/>
          </p:cNvSpPr>
          <p:nvPr>
            <p:ph idx="1"/>
          </p:nvPr>
        </p:nvSpPr>
        <p:spPr/>
        <p:txBody>
          <a:bodyPr>
            <a:normAutofit/>
          </a:bodyPr>
          <a:lstStyle/>
          <a:p>
            <a:r>
              <a:rPr lang="en-US" dirty="0"/>
              <a:t>“User impressions” is a metric used to quantify the number of times a user views a website where an advertisement is displayed. </a:t>
            </a:r>
          </a:p>
          <a:p>
            <a:endParaRPr lang="en-US" dirty="0"/>
          </a:p>
          <a:p>
            <a:r>
              <a:rPr lang="en-US" dirty="0"/>
              <a:t>It measures user engagement with the content on their screen and increases the chance that users will view and notice advertisements. </a:t>
            </a:r>
          </a:p>
          <a:p>
            <a:endParaRPr lang="en-US" dirty="0"/>
          </a:p>
          <a:p>
            <a:r>
              <a:rPr lang="en-US" dirty="0"/>
              <a:t>Crucially, there are feedback effects and network effects.</a:t>
            </a:r>
          </a:p>
          <a:p>
            <a:endParaRPr lang="en-US" dirty="0"/>
          </a:p>
          <a:p>
            <a:r>
              <a:rPr lang="en-US" dirty="0"/>
              <a:t>Click-through is downstream</a:t>
            </a:r>
          </a:p>
        </p:txBody>
      </p:sp>
    </p:spTree>
    <p:extLst>
      <p:ext uri="{BB962C8B-B14F-4D97-AF65-F5344CB8AC3E}">
        <p14:creationId xmlns:p14="http://schemas.microsoft.com/office/powerpoint/2010/main" val="4255834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52C8B-A524-A348-2AB1-6755E4F3B292}"/>
              </a:ext>
            </a:extLst>
          </p:cNvPr>
          <p:cNvSpPr>
            <a:spLocks noGrp="1"/>
          </p:cNvSpPr>
          <p:nvPr>
            <p:ph type="title"/>
          </p:nvPr>
        </p:nvSpPr>
        <p:spPr/>
        <p:txBody>
          <a:bodyPr/>
          <a:lstStyle/>
          <a:p>
            <a:r>
              <a:rPr lang="en-US" dirty="0"/>
              <a:t>News is Valuable to google </a:t>
            </a:r>
          </a:p>
        </p:txBody>
      </p:sp>
      <p:sp>
        <p:nvSpPr>
          <p:cNvPr id="3" name="Content Placeholder 2">
            <a:extLst>
              <a:ext uri="{FF2B5EF4-FFF2-40B4-BE49-F238E27FC236}">
                <a16:creationId xmlns:a16="http://schemas.microsoft.com/office/drawing/2014/main" id="{36EC1466-2B2B-B32F-E9FA-05814EB8AA9F}"/>
              </a:ext>
            </a:extLst>
          </p:cNvPr>
          <p:cNvSpPr>
            <a:spLocks noGrp="1"/>
          </p:cNvSpPr>
          <p:nvPr>
            <p:ph idx="1"/>
          </p:nvPr>
        </p:nvSpPr>
        <p:spPr/>
        <p:txBody>
          <a:bodyPr>
            <a:normAutofit fontScale="85000" lnSpcReduction="20000"/>
          </a:bodyPr>
          <a:lstStyle/>
          <a:p>
            <a:r>
              <a:rPr lang="en-IN" dirty="0"/>
              <a:t>News content allows Google to provide better, more current, and more reliable search results, increasing likelihood it’ll be used for ANY internet search in the future. </a:t>
            </a:r>
          </a:p>
          <a:p>
            <a:r>
              <a:rPr lang="en-IN" dirty="0"/>
              <a:t>In other words, news content contributes to the attractiveness of Google overall, and increases its value, credibility and completeness.  </a:t>
            </a:r>
          </a:p>
          <a:p>
            <a:r>
              <a:rPr lang="en-IN" dirty="0"/>
              <a:t>Amplified via network effect : by attracting more users, the platform attracts more paying advertisers to join. </a:t>
            </a:r>
          </a:p>
          <a:p>
            <a:r>
              <a:rPr lang="en-IN" dirty="0"/>
              <a:t>Also, the more people use the search, the more data Google collects. </a:t>
            </a:r>
          </a:p>
          <a:p>
            <a:r>
              <a:rPr lang="en-IN" dirty="0"/>
              <a:t>Allows to improve both its search engine and results, and ad reach/targeting. </a:t>
            </a:r>
          </a:p>
          <a:p>
            <a:r>
              <a:rPr lang="en-IN" dirty="0"/>
              <a:t>Better search results enhance user experience and improve outcomes for advertisers</a:t>
            </a:r>
          </a:p>
          <a:p>
            <a:r>
              <a:rPr lang="en-IN" dirty="0"/>
              <a:t>Google increases the overall value of its search engine on multiple sides of the platform.</a:t>
            </a:r>
            <a:endParaRPr lang="en-US" dirty="0"/>
          </a:p>
        </p:txBody>
      </p:sp>
    </p:spTree>
    <p:extLst>
      <p:ext uri="{BB962C8B-B14F-4D97-AF65-F5344CB8AC3E}">
        <p14:creationId xmlns:p14="http://schemas.microsoft.com/office/powerpoint/2010/main" val="3232701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F4D17-2CD7-DE9A-8EE4-459E19F786E0}"/>
              </a:ext>
            </a:extLst>
          </p:cNvPr>
          <p:cNvSpPr>
            <a:spLocks noGrp="1"/>
          </p:cNvSpPr>
          <p:nvPr>
            <p:ph type="title"/>
          </p:nvPr>
        </p:nvSpPr>
        <p:spPr/>
        <p:txBody>
          <a:bodyPr/>
          <a:lstStyle/>
          <a:p>
            <a:r>
              <a:rPr lang="en-US" dirty="0"/>
              <a:t>Three components of our methodology</a:t>
            </a:r>
          </a:p>
        </p:txBody>
      </p:sp>
      <p:sp>
        <p:nvSpPr>
          <p:cNvPr id="4" name="Rectangle 3">
            <a:extLst>
              <a:ext uri="{FF2B5EF4-FFF2-40B4-BE49-F238E27FC236}">
                <a16:creationId xmlns:a16="http://schemas.microsoft.com/office/drawing/2014/main" id="{F53FB6D1-5E7A-5DE7-42E5-33842FFDF854}"/>
              </a:ext>
            </a:extLst>
          </p:cNvPr>
          <p:cNvSpPr/>
          <p:nvPr/>
        </p:nvSpPr>
        <p:spPr>
          <a:xfrm>
            <a:off x="1025912" y="2408663"/>
            <a:ext cx="2029522" cy="233060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Calculate relevant advertising revenue for platform</a:t>
            </a:r>
          </a:p>
        </p:txBody>
      </p:sp>
      <p:sp>
        <p:nvSpPr>
          <p:cNvPr id="5" name="Rectangle 4">
            <a:extLst>
              <a:ext uri="{FF2B5EF4-FFF2-40B4-BE49-F238E27FC236}">
                <a16:creationId xmlns:a16="http://schemas.microsoft.com/office/drawing/2014/main" id="{D9CC2D98-DA10-5382-8226-D5BA523CD97C}"/>
              </a:ext>
            </a:extLst>
          </p:cNvPr>
          <p:cNvSpPr/>
          <p:nvPr/>
        </p:nvSpPr>
        <p:spPr>
          <a:xfrm>
            <a:off x="4802457" y="2416100"/>
            <a:ext cx="2029522" cy="233060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Calculate share of advertising revenue attributed to presence of news content</a:t>
            </a:r>
          </a:p>
        </p:txBody>
      </p:sp>
      <p:sp>
        <p:nvSpPr>
          <p:cNvPr id="6" name="Rectangle 5">
            <a:extLst>
              <a:ext uri="{FF2B5EF4-FFF2-40B4-BE49-F238E27FC236}">
                <a16:creationId xmlns:a16="http://schemas.microsoft.com/office/drawing/2014/main" id="{79533EDC-96B9-76B9-566B-950D38EEFBC4}"/>
              </a:ext>
            </a:extLst>
          </p:cNvPr>
          <p:cNvSpPr/>
          <p:nvPr/>
        </p:nvSpPr>
        <p:spPr>
          <a:xfrm>
            <a:off x="8460051" y="2416100"/>
            <a:ext cx="2029522" cy="233060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Find the appropriate split-share between platform-publisher</a:t>
            </a:r>
          </a:p>
        </p:txBody>
      </p:sp>
      <p:sp>
        <p:nvSpPr>
          <p:cNvPr id="7" name="TextBox 6">
            <a:extLst>
              <a:ext uri="{FF2B5EF4-FFF2-40B4-BE49-F238E27FC236}">
                <a16:creationId xmlns:a16="http://schemas.microsoft.com/office/drawing/2014/main" id="{A53F22C3-9CC5-9AE5-1FAD-F0BDA474470F}"/>
              </a:ext>
            </a:extLst>
          </p:cNvPr>
          <p:cNvSpPr txBox="1"/>
          <p:nvPr/>
        </p:nvSpPr>
        <p:spPr>
          <a:xfrm>
            <a:off x="702527" y="5062654"/>
            <a:ext cx="2638415" cy="369332"/>
          </a:xfrm>
          <a:prstGeom prst="rect">
            <a:avLst/>
          </a:prstGeom>
          <a:noFill/>
        </p:spPr>
        <p:txBody>
          <a:bodyPr wrap="none" rtlCol="0">
            <a:spAutoFit/>
          </a:bodyPr>
          <a:lstStyle/>
          <a:p>
            <a:r>
              <a:rPr lang="en-US" dirty="0"/>
              <a:t>Data from company filings</a:t>
            </a:r>
          </a:p>
        </p:txBody>
      </p:sp>
      <p:sp>
        <p:nvSpPr>
          <p:cNvPr id="8" name="TextBox 7">
            <a:extLst>
              <a:ext uri="{FF2B5EF4-FFF2-40B4-BE49-F238E27FC236}">
                <a16:creationId xmlns:a16="http://schemas.microsoft.com/office/drawing/2014/main" id="{69F5A8DA-AC82-B1F4-59B5-730DB747A1AE}"/>
              </a:ext>
            </a:extLst>
          </p:cNvPr>
          <p:cNvSpPr txBox="1"/>
          <p:nvPr/>
        </p:nvSpPr>
        <p:spPr>
          <a:xfrm>
            <a:off x="4490225" y="5062776"/>
            <a:ext cx="2748316" cy="369332"/>
          </a:xfrm>
          <a:prstGeom prst="rect">
            <a:avLst/>
          </a:prstGeom>
          <a:noFill/>
        </p:spPr>
        <p:txBody>
          <a:bodyPr wrap="none" rtlCol="0">
            <a:spAutoFit/>
          </a:bodyPr>
          <a:lstStyle/>
          <a:p>
            <a:r>
              <a:rPr lang="en-US" dirty="0"/>
              <a:t>Use state-of-the-art studies</a:t>
            </a:r>
          </a:p>
        </p:txBody>
      </p:sp>
      <p:sp>
        <p:nvSpPr>
          <p:cNvPr id="9" name="TextBox 8">
            <a:extLst>
              <a:ext uri="{FF2B5EF4-FFF2-40B4-BE49-F238E27FC236}">
                <a16:creationId xmlns:a16="http://schemas.microsoft.com/office/drawing/2014/main" id="{626AA905-0F39-036C-5FCE-A72F1B269483}"/>
              </a:ext>
            </a:extLst>
          </p:cNvPr>
          <p:cNvSpPr txBox="1"/>
          <p:nvPr/>
        </p:nvSpPr>
        <p:spPr>
          <a:xfrm>
            <a:off x="8370842" y="5070091"/>
            <a:ext cx="2359364" cy="646331"/>
          </a:xfrm>
          <a:prstGeom prst="rect">
            <a:avLst/>
          </a:prstGeom>
          <a:noFill/>
        </p:spPr>
        <p:txBody>
          <a:bodyPr wrap="none" rtlCol="0">
            <a:spAutoFit/>
          </a:bodyPr>
          <a:lstStyle/>
          <a:p>
            <a:r>
              <a:rPr lang="en-US" dirty="0"/>
              <a:t>Historical benchmarks;</a:t>
            </a:r>
          </a:p>
          <a:p>
            <a:r>
              <a:rPr lang="en-US" dirty="0"/>
              <a:t>Economic theory</a:t>
            </a:r>
          </a:p>
        </p:txBody>
      </p:sp>
    </p:spTree>
    <p:extLst>
      <p:ext uri="{BB962C8B-B14F-4D97-AF65-F5344CB8AC3E}">
        <p14:creationId xmlns:p14="http://schemas.microsoft.com/office/powerpoint/2010/main" val="2024398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267FF-37A1-F8A4-ACF9-CD21653DCF0B}"/>
              </a:ext>
            </a:extLst>
          </p:cNvPr>
          <p:cNvSpPr>
            <a:spLocks noGrp="1"/>
          </p:cNvSpPr>
          <p:nvPr>
            <p:ph type="title"/>
          </p:nvPr>
        </p:nvSpPr>
        <p:spPr/>
        <p:txBody>
          <a:bodyPr/>
          <a:lstStyle/>
          <a:p>
            <a:r>
              <a:rPr lang="en-US" dirty="0"/>
              <a:t>Methodology for calculating Google payment</a:t>
            </a:r>
          </a:p>
        </p:txBody>
      </p:sp>
      <p:sp>
        <p:nvSpPr>
          <p:cNvPr id="3" name="Content Placeholder 2">
            <a:extLst>
              <a:ext uri="{FF2B5EF4-FFF2-40B4-BE49-F238E27FC236}">
                <a16:creationId xmlns:a16="http://schemas.microsoft.com/office/drawing/2014/main" id="{2B5E7D64-D436-B1C0-CFDA-3C3FF7B766A0}"/>
              </a:ext>
            </a:extLst>
          </p:cNvPr>
          <p:cNvSpPr>
            <a:spLocks noGrp="1"/>
          </p:cNvSpPr>
          <p:nvPr>
            <p:ph idx="1"/>
          </p:nvPr>
        </p:nvSpPr>
        <p:spPr/>
        <p:txBody>
          <a:bodyPr>
            <a:normAutofit lnSpcReduction="10000"/>
          </a:bodyPr>
          <a:lstStyle/>
          <a:p>
            <a:r>
              <a:rPr lang="en-US" dirty="0"/>
              <a:t>How many people use Google because it provides them information, and how many people would stop using Google if it did not have information?</a:t>
            </a:r>
          </a:p>
          <a:p>
            <a:endParaRPr lang="en-US" dirty="0"/>
          </a:p>
          <a:p>
            <a:r>
              <a:rPr lang="en-US" dirty="0"/>
              <a:t>How much of the information content comes from news?</a:t>
            </a:r>
          </a:p>
          <a:p>
            <a:endParaRPr lang="en-US" dirty="0"/>
          </a:p>
          <a:p>
            <a:r>
              <a:rPr lang="en-IN" dirty="0"/>
              <a:t>Roughly 35% of all demand for Google searches is from users seeking news content (we base this on the Fehr AG RCT)</a:t>
            </a:r>
          </a:p>
          <a:p>
            <a:endParaRPr lang="en-IN" dirty="0"/>
          </a:p>
          <a:p>
            <a:r>
              <a:rPr lang="en-IN" b="1" dirty="0"/>
              <a:t>About 10 billion dollars  each year </a:t>
            </a:r>
            <a:r>
              <a:rPr lang="en-IN" dirty="0"/>
              <a:t>(in the US)</a:t>
            </a:r>
            <a:endParaRPr lang="en-US" dirty="0"/>
          </a:p>
        </p:txBody>
      </p:sp>
    </p:spTree>
    <p:extLst>
      <p:ext uri="{BB962C8B-B14F-4D97-AF65-F5344CB8AC3E}">
        <p14:creationId xmlns:p14="http://schemas.microsoft.com/office/powerpoint/2010/main" val="247282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33C43-8FAE-1E68-ED49-9E80F9C7CE04}"/>
              </a:ext>
            </a:extLst>
          </p:cNvPr>
          <p:cNvSpPr>
            <a:spLocks noGrp="1"/>
          </p:cNvSpPr>
          <p:nvPr>
            <p:ph type="title"/>
          </p:nvPr>
        </p:nvSpPr>
        <p:spPr/>
        <p:txBody>
          <a:bodyPr/>
          <a:lstStyle/>
          <a:p>
            <a:r>
              <a:rPr lang="en-US" dirty="0"/>
              <a:t>The problem: platform remuneration</a:t>
            </a:r>
          </a:p>
        </p:txBody>
      </p:sp>
      <p:sp>
        <p:nvSpPr>
          <p:cNvPr id="3" name="Content Placeholder 2">
            <a:extLst>
              <a:ext uri="{FF2B5EF4-FFF2-40B4-BE49-F238E27FC236}">
                <a16:creationId xmlns:a16="http://schemas.microsoft.com/office/drawing/2014/main" id="{D2F7C5EB-C0BF-85DF-35E5-3AB85808D832}"/>
              </a:ext>
            </a:extLst>
          </p:cNvPr>
          <p:cNvSpPr>
            <a:spLocks noGrp="1"/>
          </p:cNvSpPr>
          <p:nvPr>
            <p:ph idx="1"/>
          </p:nvPr>
        </p:nvSpPr>
        <p:spPr/>
        <p:txBody>
          <a:bodyPr/>
          <a:lstStyle/>
          <a:p>
            <a:r>
              <a:rPr lang="en-US" dirty="0"/>
              <a:t>The platforms and LLMs  are not paying what is owed to content producers including news publishers.</a:t>
            </a:r>
          </a:p>
          <a:p>
            <a:r>
              <a:rPr lang="en-US" dirty="0"/>
              <a:t>In  the US,  the lawsuits  have begun</a:t>
            </a:r>
          </a:p>
          <a:p>
            <a:r>
              <a:rPr lang="en-US" dirty="0"/>
              <a:t>Australia  and Canada have pushed  Meta  and Google to negotiate</a:t>
            </a:r>
          </a:p>
          <a:p>
            <a:r>
              <a:rPr lang="en-US" dirty="0"/>
              <a:t>In  Europe there is the transposition of the EU copyright directive</a:t>
            </a:r>
          </a:p>
          <a:p>
            <a:r>
              <a:rPr lang="en-US" dirty="0"/>
              <a:t>Settlements are  being made around the world, many  covered by Non Disclosure Agreements  </a:t>
            </a:r>
          </a:p>
          <a:p>
            <a:r>
              <a:rPr lang="en-US" dirty="0"/>
              <a:t>Many  economists  believe the amounts  are too small because news is valuable to Google/Meta and the Large Language Models </a:t>
            </a:r>
          </a:p>
        </p:txBody>
      </p:sp>
    </p:spTree>
    <p:extLst>
      <p:ext uri="{BB962C8B-B14F-4D97-AF65-F5344CB8AC3E}">
        <p14:creationId xmlns:p14="http://schemas.microsoft.com/office/powerpoint/2010/main" val="3189642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79078-F673-AEA7-38C0-BAB4CBAF1BE6}"/>
              </a:ext>
            </a:extLst>
          </p:cNvPr>
          <p:cNvSpPr>
            <a:spLocks noGrp="1"/>
          </p:cNvSpPr>
          <p:nvPr>
            <p:ph type="title"/>
          </p:nvPr>
        </p:nvSpPr>
        <p:spPr/>
        <p:txBody>
          <a:bodyPr/>
          <a:lstStyle/>
          <a:p>
            <a:r>
              <a:rPr lang="en-US" dirty="0"/>
              <a:t>Methodology for Facebook</a:t>
            </a:r>
          </a:p>
        </p:txBody>
      </p:sp>
      <p:sp>
        <p:nvSpPr>
          <p:cNvPr id="3" name="Content Placeholder 2">
            <a:extLst>
              <a:ext uri="{FF2B5EF4-FFF2-40B4-BE49-F238E27FC236}">
                <a16:creationId xmlns:a16="http://schemas.microsoft.com/office/drawing/2014/main" id="{E69F9A83-0418-AB6E-4E31-A4DAA26519AA}"/>
              </a:ext>
            </a:extLst>
          </p:cNvPr>
          <p:cNvSpPr>
            <a:spLocks noGrp="1"/>
          </p:cNvSpPr>
          <p:nvPr>
            <p:ph idx="1"/>
          </p:nvPr>
        </p:nvSpPr>
        <p:spPr/>
        <p:txBody>
          <a:bodyPr/>
          <a:lstStyle/>
          <a:p>
            <a:r>
              <a:rPr lang="en-US" dirty="0"/>
              <a:t>What is the share of time users spend consuming news on Facebook?</a:t>
            </a:r>
          </a:p>
          <a:p>
            <a:endParaRPr lang="en-US" dirty="0"/>
          </a:p>
          <a:p>
            <a:r>
              <a:rPr lang="en-US" dirty="0"/>
              <a:t>Depend on data that measures usage patterns</a:t>
            </a:r>
          </a:p>
          <a:p>
            <a:endParaRPr lang="en-US" dirty="0"/>
          </a:p>
          <a:p>
            <a:r>
              <a:rPr lang="en-US" dirty="0"/>
              <a:t>About 13% of time spent consuming news (we based this number on the data available in the Alcott et al 2020 AER paper on Facebook use</a:t>
            </a:r>
            <a:r>
              <a:rPr lang="en-US" i="1" dirty="0"/>
              <a:t> “The Welfare Effects of Social Media”</a:t>
            </a:r>
            <a:r>
              <a:rPr lang="en-US" dirty="0"/>
              <a:t>)</a:t>
            </a:r>
          </a:p>
          <a:p>
            <a:endParaRPr lang="en-US" dirty="0"/>
          </a:p>
          <a:p>
            <a:r>
              <a:rPr lang="en-US" b="1" dirty="0"/>
              <a:t>About 2 billion dollars </a:t>
            </a:r>
            <a:r>
              <a:rPr lang="en-US" dirty="0"/>
              <a:t>(each year)</a:t>
            </a:r>
            <a:endParaRPr lang="en-US" b="1" dirty="0"/>
          </a:p>
        </p:txBody>
      </p:sp>
    </p:spTree>
    <p:extLst>
      <p:ext uri="{BB962C8B-B14F-4D97-AF65-F5344CB8AC3E}">
        <p14:creationId xmlns:p14="http://schemas.microsoft.com/office/powerpoint/2010/main" val="2112797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F7150-3008-4D7F-C8E1-A95C82865996}"/>
              </a:ext>
            </a:extLst>
          </p:cNvPr>
          <p:cNvSpPr>
            <a:spLocks noGrp="1"/>
          </p:cNvSpPr>
          <p:nvPr>
            <p:ph type="title"/>
          </p:nvPr>
        </p:nvSpPr>
        <p:spPr/>
        <p:txBody>
          <a:bodyPr/>
          <a:lstStyle/>
          <a:p>
            <a:r>
              <a:rPr lang="en-US" dirty="0"/>
              <a:t>Our FB methodology: you can try it too</a:t>
            </a:r>
          </a:p>
        </p:txBody>
      </p:sp>
      <p:pic>
        <p:nvPicPr>
          <p:cNvPr id="4" name="Content Placeholder 3">
            <a:extLst>
              <a:ext uri="{FF2B5EF4-FFF2-40B4-BE49-F238E27FC236}">
                <a16:creationId xmlns:a16="http://schemas.microsoft.com/office/drawing/2014/main" id="{B470ECE0-2876-CF72-B3B0-4CF1CA67C2B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167" r="7691"/>
          <a:stretch/>
        </p:blipFill>
        <p:spPr bwMode="auto">
          <a:xfrm>
            <a:off x="982192" y="1825625"/>
            <a:ext cx="10227616" cy="4351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7320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160B7-C2BA-B431-2FA7-FA197CC9D596}"/>
              </a:ext>
            </a:extLst>
          </p:cNvPr>
          <p:cNvSpPr>
            <a:spLocks noGrp="1"/>
          </p:cNvSpPr>
          <p:nvPr>
            <p:ph type="title"/>
          </p:nvPr>
        </p:nvSpPr>
        <p:spPr/>
        <p:txBody>
          <a:bodyPr/>
          <a:lstStyle/>
          <a:p>
            <a:r>
              <a:rPr lang="en-US" dirty="0"/>
              <a:t>Google Methodology: you can do it too</a:t>
            </a:r>
          </a:p>
        </p:txBody>
      </p:sp>
      <p:pic>
        <p:nvPicPr>
          <p:cNvPr id="4" name="Content Placeholder 3">
            <a:extLst>
              <a:ext uri="{FF2B5EF4-FFF2-40B4-BE49-F238E27FC236}">
                <a16:creationId xmlns:a16="http://schemas.microsoft.com/office/drawing/2014/main" id="{C2609518-FBBD-7398-780B-6CA7CB164C0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685" t="5128" b="13390"/>
          <a:stretch/>
        </p:blipFill>
        <p:spPr bwMode="auto">
          <a:xfrm>
            <a:off x="1524039" y="1825625"/>
            <a:ext cx="9143922" cy="4351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1710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ACD5B6-27A5-F410-E945-D96BC2EC945B}"/>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dirty="0">
                <a:solidFill>
                  <a:srgbClr val="FFFFFF"/>
                </a:solidFill>
                <a:latin typeface="+mj-lt"/>
                <a:ea typeface="+mj-ea"/>
                <a:cs typeface="+mj-cs"/>
              </a:rPr>
              <a:t>Existing deals are far from 50/50, except Australia</a:t>
            </a:r>
          </a:p>
        </p:txBody>
      </p:sp>
      <p:pic>
        <p:nvPicPr>
          <p:cNvPr id="4" name="Content Placeholder 3">
            <a:extLst>
              <a:ext uri="{FF2B5EF4-FFF2-40B4-BE49-F238E27FC236}">
                <a16:creationId xmlns:a16="http://schemas.microsoft.com/office/drawing/2014/main" id="{35FB438D-0995-9EA7-603D-541373590F5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507" r="16987"/>
          <a:stretch/>
        </p:blipFill>
        <p:spPr bwMode="auto">
          <a:xfrm>
            <a:off x="4875625" y="643466"/>
            <a:ext cx="6584081" cy="5568739"/>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462110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3A5CC-1192-85DA-11F7-5F17B25DAB9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AE8C522E-F0D1-1256-DD9C-135F31253EB4}"/>
              </a:ext>
            </a:extLst>
          </p:cNvPr>
          <p:cNvSpPr>
            <a:spLocks noGrp="1"/>
          </p:cNvSpPr>
          <p:nvPr>
            <p:ph idx="1"/>
          </p:nvPr>
        </p:nvSpPr>
        <p:spPr/>
        <p:txBody>
          <a:bodyPr>
            <a:normAutofit fontScale="85000" lnSpcReduction="10000"/>
          </a:bodyPr>
          <a:lstStyle/>
          <a:p>
            <a:r>
              <a:rPr lang="en-US" dirty="0"/>
              <a:t>What about the subscription revenue already received? Where does that fit in?</a:t>
            </a:r>
          </a:p>
          <a:p>
            <a:pPr lvl="1"/>
            <a:r>
              <a:rPr lang="en-US" dirty="0"/>
              <a:t>Offset payment owed by platforms against 50% of revenues earned from click-through</a:t>
            </a:r>
          </a:p>
          <a:p>
            <a:endParaRPr lang="en-US" dirty="0"/>
          </a:p>
          <a:p>
            <a:r>
              <a:rPr lang="en-US" dirty="0"/>
              <a:t>What if platforms reduce news content?</a:t>
            </a:r>
          </a:p>
          <a:p>
            <a:pPr lvl="1"/>
            <a:r>
              <a:rPr lang="en-US" dirty="0"/>
              <a:t>Substitution patterns</a:t>
            </a:r>
          </a:p>
          <a:p>
            <a:pPr lvl="1"/>
            <a:r>
              <a:rPr lang="en-US" dirty="0"/>
              <a:t>Market importance</a:t>
            </a:r>
          </a:p>
          <a:p>
            <a:pPr lvl="1"/>
            <a:r>
              <a:rPr lang="en-US" dirty="0"/>
              <a:t>Duration of reduction</a:t>
            </a:r>
          </a:p>
          <a:p>
            <a:pPr lvl="1"/>
            <a:r>
              <a:rPr lang="en-US" dirty="0"/>
              <a:t>Deals being signed; just opaquely</a:t>
            </a:r>
          </a:p>
          <a:p>
            <a:pPr marL="0" indent="0">
              <a:buNone/>
            </a:pPr>
            <a:endParaRPr lang="en-US" dirty="0"/>
          </a:p>
          <a:p>
            <a:r>
              <a:rPr lang="en-US" dirty="0"/>
              <a:t>What about AI? How do we calculate what news is worth to LLM?</a:t>
            </a:r>
          </a:p>
          <a:p>
            <a:pPr lvl="1"/>
            <a:r>
              <a:rPr lang="en-US" dirty="0"/>
              <a:t>Even stronger case for payments to be made for any LLM results related to current affairs</a:t>
            </a:r>
          </a:p>
          <a:p>
            <a:pPr lvl="1"/>
            <a:r>
              <a:rPr lang="en-US" dirty="0"/>
              <a:t>But also payments needed for legacy information generated by news</a:t>
            </a:r>
          </a:p>
        </p:txBody>
      </p:sp>
    </p:spTree>
    <p:extLst>
      <p:ext uri="{BB962C8B-B14F-4D97-AF65-F5344CB8AC3E}">
        <p14:creationId xmlns:p14="http://schemas.microsoft.com/office/powerpoint/2010/main" val="1409349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04334-C0C4-F35E-3D23-6C010C1F6A85}"/>
              </a:ext>
            </a:extLst>
          </p:cNvPr>
          <p:cNvSpPr>
            <a:spLocks noGrp="1"/>
          </p:cNvSpPr>
          <p:nvPr>
            <p:ph type="title"/>
          </p:nvPr>
        </p:nvSpPr>
        <p:spPr/>
        <p:txBody>
          <a:bodyPr/>
          <a:lstStyle/>
          <a:p>
            <a:r>
              <a:rPr lang="en-US" dirty="0"/>
              <a:t>Conclusion: transparency of methodology</a:t>
            </a:r>
          </a:p>
        </p:txBody>
      </p:sp>
      <p:sp>
        <p:nvSpPr>
          <p:cNvPr id="3" name="Content Placeholder 2">
            <a:extLst>
              <a:ext uri="{FF2B5EF4-FFF2-40B4-BE49-F238E27FC236}">
                <a16:creationId xmlns:a16="http://schemas.microsoft.com/office/drawing/2014/main" id="{B3859E3A-1170-5714-44B7-3A31FD06CB2D}"/>
              </a:ext>
            </a:extLst>
          </p:cNvPr>
          <p:cNvSpPr>
            <a:spLocks noGrp="1"/>
          </p:cNvSpPr>
          <p:nvPr>
            <p:ph idx="1"/>
          </p:nvPr>
        </p:nvSpPr>
        <p:spPr/>
        <p:txBody>
          <a:bodyPr>
            <a:normAutofit fontScale="92500" lnSpcReduction="10000"/>
          </a:bodyPr>
          <a:lstStyle/>
          <a:p>
            <a:r>
              <a:rPr lang="en-US" dirty="0"/>
              <a:t>Conclusion is robust to change in assumptions. The methodology is there to be used/tweaked.</a:t>
            </a:r>
          </a:p>
          <a:p>
            <a:endParaRPr lang="en-US" dirty="0"/>
          </a:p>
          <a:p>
            <a:r>
              <a:rPr lang="en-US" dirty="0"/>
              <a:t>In almost any scenario, the numbers dwarf current payments made. Publishers are getting far less than our findings.</a:t>
            </a:r>
          </a:p>
          <a:p>
            <a:endParaRPr lang="en-US" dirty="0"/>
          </a:p>
          <a:p>
            <a:r>
              <a:rPr lang="en-US" dirty="0"/>
              <a:t>We want to make the discussion more transparent --- our method is replicable and flexible. </a:t>
            </a:r>
          </a:p>
          <a:p>
            <a:endParaRPr lang="en-US" dirty="0"/>
          </a:p>
          <a:p>
            <a:r>
              <a:rPr lang="en-US" dirty="0"/>
              <a:t>A law would require disclosure of data to pin down numbers more concretely. Please share any data you want with us.</a:t>
            </a:r>
          </a:p>
        </p:txBody>
      </p:sp>
    </p:spTree>
    <p:extLst>
      <p:ext uri="{BB962C8B-B14F-4D97-AF65-F5344CB8AC3E}">
        <p14:creationId xmlns:p14="http://schemas.microsoft.com/office/powerpoint/2010/main" val="1498411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617B3-33D2-FB4C-B046-5AB89D72F427}"/>
              </a:ext>
            </a:extLst>
          </p:cNvPr>
          <p:cNvSpPr>
            <a:spLocks noGrp="1"/>
          </p:cNvSpPr>
          <p:nvPr>
            <p:ph type="title"/>
          </p:nvPr>
        </p:nvSpPr>
        <p:spPr/>
        <p:txBody>
          <a:bodyPr/>
          <a:lstStyle/>
          <a:p>
            <a:pPr algn="ctr"/>
            <a:r>
              <a:rPr lang="en-US" dirty="0"/>
              <a:t>Thanks!</a:t>
            </a:r>
          </a:p>
        </p:txBody>
      </p:sp>
      <p:sp>
        <p:nvSpPr>
          <p:cNvPr id="3" name="Content Placeholder 2">
            <a:extLst>
              <a:ext uri="{FF2B5EF4-FFF2-40B4-BE49-F238E27FC236}">
                <a16:creationId xmlns:a16="http://schemas.microsoft.com/office/drawing/2014/main" id="{8E2A06B8-C626-EA3C-8BAC-A4C6A0446C2A}"/>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t>Haaris Mateen: </a:t>
            </a:r>
            <a:r>
              <a:rPr lang="en-US" dirty="0">
                <a:hlinkClick r:id="rId2"/>
              </a:rPr>
              <a:t>hm2692@columbia.edu</a:t>
            </a:r>
            <a:r>
              <a:rPr lang="en-US" dirty="0"/>
              <a:t> </a:t>
            </a:r>
          </a:p>
        </p:txBody>
      </p:sp>
    </p:spTree>
    <p:extLst>
      <p:ext uri="{BB962C8B-B14F-4D97-AF65-F5344CB8AC3E}">
        <p14:creationId xmlns:p14="http://schemas.microsoft.com/office/powerpoint/2010/main" val="3213727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53A51-326B-9D21-1BC2-B2B0988032D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0409626-BFD4-C27D-8FCD-DF54F295897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82574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91D57-C640-4EB0-B3DC-1628551216B7}"/>
              </a:ext>
            </a:extLst>
          </p:cNvPr>
          <p:cNvSpPr>
            <a:spLocks noGrp="1"/>
          </p:cNvSpPr>
          <p:nvPr>
            <p:ph type="title"/>
          </p:nvPr>
        </p:nvSpPr>
        <p:spPr>
          <a:xfrm>
            <a:off x="2505403" y="36355"/>
            <a:ext cx="6698751" cy="1325563"/>
          </a:xfrm>
        </p:spPr>
        <p:txBody>
          <a:bodyPr>
            <a:normAutofit/>
          </a:bodyPr>
          <a:lstStyle/>
          <a:p>
            <a:pPr algn="ctr"/>
            <a:r>
              <a:rPr lang="en-US" sz="3200" b="1" dirty="0">
                <a:latin typeface="Shree Devanagari 714" panose="02000600000000000000" pitchFamily="2" charset="0"/>
                <a:cs typeface="Shree Devanagari 714" panose="02000600000000000000" pitchFamily="2" charset="0"/>
              </a:rPr>
              <a:t>Regulation—Australia’s News Media Bargaining Code 2021</a:t>
            </a:r>
          </a:p>
        </p:txBody>
      </p:sp>
      <p:sp>
        <p:nvSpPr>
          <p:cNvPr id="3" name="Content Placeholder 2">
            <a:extLst>
              <a:ext uri="{FF2B5EF4-FFF2-40B4-BE49-F238E27FC236}">
                <a16:creationId xmlns:a16="http://schemas.microsoft.com/office/drawing/2014/main" id="{E1169796-1F88-4F9C-A285-415A6FC540D3}"/>
              </a:ext>
            </a:extLst>
          </p:cNvPr>
          <p:cNvSpPr>
            <a:spLocks noGrp="1"/>
          </p:cNvSpPr>
          <p:nvPr>
            <p:ph idx="1"/>
          </p:nvPr>
        </p:nvSpPr>
        <p:spPr>
          <a:xfrm>
            <a:off x="1923706" y="1299287"/>
            <a:ext cx="8445358" cy="4134166"/>
          </a:xfrm>
        </p:spPr>
        <p:txBody>
          <a:bodyPr>
            <a:noAutofit/>
          </a:bodyPr>
          <a:lstStyle/>
          <a:p>
            <a:pPr>
              <a:lnSpc>
                <a:spcPct val="120000"/>
              </a:lnSpc>
            </a:pPr>
            <a:r>
              <a:rPr lang="en-US" sz="1600" dirty="0">
                <a:latin typeface="Shree Devanagari 714" panose="02000600000000000000" pitchFamily="2" charset="0"/>
                <a:cs typeface="Shree Devanagari 714" panose="02000600000000000000" pitchFamily="2" charset="0"/>
              </a:rPr>
              <a:t>Pathbreaking in its use of competition law  </a:t>
            </a:r>
          </a:p>
          <a:p>
            <a:pPr>
              <a:lnSpc>
                <a:spcPct val="120000"/>
              </a:lnSpc>
            </a:pPr>
            <a:r>
              <a:rPr lang="en-US" sz="1600" dirty="0">
                <a:latin typeface="Shree Devanagari 714" panose="02000600000000000000" pitchFamily="2" charset="0"/>
                <a:cs typeface="Shree Devanagari 714" panose="02000600000000000000" pitchFamily="2" charset="0"/>
              </a:rPr>
              <a:t>Requires Google and Facebook to </a:t>
            </a:r>
            <a:r>
              <a:rPr lang="en-US" sz="1600" u="sng" dirty="0">
                <a:latin typeface="Shree Devanagari 714" panose="02000600000000000000" pitchFamily="2" charset="0"/>
                <a:cs typeface="Shree Devanagari 714" panose="02000600000000000000" pitchFamily="2" charset="0"/>
              </a:rPr>
              <a:t>negotiate with publishers</a:t>
            </a:r>
            <a:r>
              <a:rPr lang="en-US" sz="1600" dirty="0">
                <a:latin typeface="Shree Devanagari 714" panose="02000600000000000000" pitchFamily="2" charset="0"/>
                <a:cs typeface="Shree Devanagari 714" panose="02000600000000000000" pitchFamily="2" charset="0"/>
              </a:rPr>
              <a:t> for the price of news</a:t>
            </a:r>
          </a:p>
          <a:p>
            <a:pPr>
              <a:lnSpc>
                <a:spcPct val="120000"/>
              </a:lnSpc>
            </a:pPr>
            <a:r>
              <a:rPr lang="en-US" sz="1600" dirty="0">
                <a:latin typeface="Shree Devanagari 714" panose="02000600000000000000" pitchFamily="2" charset="0"/>
                <a:cs typeface="Shree Devanagari 714" panose="02000600000000000000" pitchFamily="2" charset="0"/>
              </a:rPr>
              <a:t>Binding arbitration if the two sides can’t reach an agreement “</a:t>
            </a:r>
            <a:r>
              <a:rPr lang="en-US" sz="1600" u="sng" dirty="0">
                <a:latin typeface="Shree Devanagari 714" panose="02000600000000000000" pitchFamily="2" charset="0"/>
                <a:cs typeface="Shree Devanagari 714" panose="02000600000000000000" pitchFamily="2" charset="0"/>
              </a:rPr>
              <a:t>Baseball” or “last offer arbitration</a:t>
            </a:r>
            <a:r>
              <a:rPr lang="en-US" sz="1600" dirty="0">
                <a:latin typeface="Shree Devanagari 714" panose="02000600000000000000" pitchFamily="2" charset="0"/>
                <a:cs typeface="Shree Devanagari 714" panose="02000600000000000000" pitchFamily="2" charset="0"/>
              </a:rPr>
              <a:t>.” Differs from previous attempts because it comes from the Competition ministry and is aimed at rectifying “power imbalances”</a:t>
            </a:r>
          </a:p>
          <a:p>
            <a:pPr>
              <a:lnSpc>
                <a:spcPct val="120000"/>
              </a:lnSpc>
            </a:pPr>
            <a:r>
              <a:rPr lang="en-US" sz="1600" dirty="0">
                <a:latin typeface="Shree Devanagari 714" panose="02000600000000000000" pitchFamily="2" charset="0"/>
                <a:cs typeface="Shree Devanagari 714" panose="02000600000000000000" pitchFamily="2" charset="0"/>
              </a:rPr>
              <a:t>Controversial because of worries it will support Rupert Murdoch’s empire and not help the smaller outlets. In fact, they negotiated too and got payments</a:t>
            </a:r>
          </a:p>
          <a:p>
            <a:pPr>
              <a:lnSpc>
                <a:spcPct val="120000"/>
              </a:lnSpc>
            </a:pPr>
            <a:r>
              <a:rPr lang="en-US" sz="1600" dirty="0">
                <a:latin typeface="Shree Devanagari 714" panose="02000600000000000000" pitchFamily="2" charset="0"/>
                <a:cs typeface="Shree Devanagari 714" panose="02000600000000000000" pitchFamily="2" charset="0"/>
              </a:rPr>
              <a:t>After threats from Google and Facebook, Google increased payments to publishers. Law passed in late February 2021 with some modifications (2 month mediation period before going into arbitration). Google settled copyright disputes in France</a:t>
            </a:r>
          </a:p>
        </p:txBody>
      </p:sp>
      <p:pic>
        <p:nvPicPr>
          <p:cNvPr id="3078" name="Picture 6" descr="Australian Competition and Consumer Commission">
            <a:extLst>
              <a:ext uri="{FF2B5EF4-FFF2-40B4-BE49-F238E27FC236}">
                <a16:creationId xmlns:a16="http://schemas.microsoft.com/office/drawing/2014/main" id="{8C3C0C93-96B1-4DC7-9FDF-140159DBD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805" y="5433453"/>
            <a:ext cx="7272391" cy="1190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249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FB3CBF7-ECA2-4B2F-B4B8-7E94EA2211F1}"/>
              </a:ext>
            </a:extLst>
          </p:cNvPr>
          <p:cNvSpPr>
            <a:spLocks noGrp="1"/>
          </p:cNvSpPr>
          <p:nvPr>
            <p:ph type="pic" sz="quarter" idx="11"/>
          </p:nvPr>
        </p:nvSpPr>
        <p:spPr>
          <a:xfrm>
            <a:off x="2206669" y="106474"/>
            <a:ext cx="5292248" cy="801664"/>
          </a:xfrm>
        </p:spPr>
        <p:txBody>
          <a:bodyPr>
            <a:normAutofit fontScale="92500" lnSpcReduction="20000"/>
          </a:bodyPr>
          <a:lstStyle/>
          <a:p>
            <a:pPr marL="0" indent="0">
              <a:buNone/>
            </a:pPr>
            <a:r>
              <a:rPr lang="en-US" sz="3300" dirty="0"/>
              <a:t>Global </a:t>
            </a:r>
            <a:r>
              <a:rPr lang="en-US" sz="3300" b="1" dirty="0">
                <a:latin typeface="+mj-lt"/>
              </a:rPr>
              <a:t>Principles for Platform Remuneration</a:t>
            </a:r>
          </a:p>
        </p:txBody>
      </p:sp>
      <p:sp>
        <p:nvSpPr>
          <p:cNvPr id="3" name="Text Placeholder 2">
            <a:extLst>
              <a:ext uri="{FF2B5EF4-FFF2-40B4-BE49-F238E27FC236}">
                <a16:creationId xmlns:a16="http://schemas.microsoft.com/office/drawing/2014/main" id="{61D540FE-966E-99EE-3816-4A6EE46950EC}"/>
              </a:ext>
            </a:extLst>
          </p:cNvPr>
          <p:cNvSpPr>
            <a:spLocks noGrp="1"/>
          </p:cNvSpPr>
          <p:nvPr>
            <p:ph type="body" sz="quarter" idx="12"/>
          </p:nvPr>
        </p:nvSpPr>
        <p:spPr>
          <a:xfrm>
            <a:off x="956441" y="982929"/>
            <a:ext cx="6304481" cy="5029564"/>
          </a:xfrm>
        </p:spPr>
        <p:txBody>
          <a:bodyPr>
            <a:normAutofit fontScale="77500" lnSpcReduction="20000"/>
          </a:bodyPr>
          <a:lstStyle/>
          <a:p>
            <a:r>
              <a:rPr lang="en-US" dirty="0"/>
              <a:t>In July 2023, news publishers from around the world gathered in South Africa and declared global principles for bargaining with Big Tech.</a:t>
            </a:r>
          </a:p>
          <a:p>
            <a:r>
              <a:rPr lang="en-US" dirty="0"/>
              <a:t>Our new global principles call on the next set of laws to improve upon Australia’s law</a:t>
            </a:r>
          </a:p>
          <a:p>
            <a:r>
              <a:rPr lang="en-US" dirty="0"/>
              <a:t>Transparency </a:t>
            </a:r>
          </a:p>
          <a:p>
            <a:r>
              <a:rPr lang="en-US" dirty="0"/>
              <a:t>Guarantees the money will go to journalism</a:t>
            </a:r>
          </a:p>
          <a:p>
            <a:r>
              <a:rPr lang="en-US" dirty="0"/>
              <a:t>Include small outlets as well as large ones </a:t>
            </a:r>
          </a:p>
          <a:p>
            <a:pPr marL="0" indent="0">
              <a:lnSpc>
                <a:spcPct val="110000"/>
              </a:lnSpc>
              <a:buNone/>
            </a:pPr>
            <a:r>
              <a:rPr lang="en-US" sz="1900" i="1" dirty="0">
                <a:latin typeface="Arial" panose="020B0604020202020204" pitchFamily="34" charset="0"/>
              </a:rPr>
              <a:t>“Both platforms and publishers should adopt the highest possible degree of transparency so that all parties can judge the fairness of any deal and so that third parties can assess and evaluate the impact of the mechanism as a whole. For example, mechanisms may require platforms and publishers to share data about the size and behavior of their audiences and advertising placements,” section seven of the principles reads. </a:t>
            </a:r>
          </a:p>
          <a:p>
            <a:pPr marL="0" indent="0">
              <a:lnSpc>
                <a:spcPct val="110000"/>
              </a:lnSpc>
              <a:buNone/>
            </a:pPr>
            <a:r>
              <a:rPr lang="en-US" sz="1900" dirty="0">
                <a:latin typeface="Arial" panose="020B0604020202020204" pitchFamily="34" charset="0"/>
              </a:rPr>
              <a:t>THE REALITY: Google is paying publishers around the world and requiring NDAs. Interviews suggest that amounts have recently increased. They spend money on lobbyists. Google and Meta say news is not essential. So why are they fighting paying fairly for it?</a:t>
            </a:r>
            <a:endParaRPr lang="en-US" sz="1900" dirty="0"/>
          </a:p>
        </p:txBody>
      </p:sp>
      <p:grpSp>
        <p:nvGrpSpPr>
          <p:cNvPr id="5" name="Group 4">
            <a:extLst>
              <a:ext uri="{FF2B5EF4-FFF2-40B4-BE49-F238E27FC236}">
                <a16:creationId xmlns:a16="http://schemas.microsoft.com/office/drawing/2014/main" id="{51278A11-73DC-F0D1-67E1-A3820D52C7C8}"/>
              </a:ext>
            </a:extLst>
          </p:cNvPr>
          <p:cNvGrpSpPr/>
          <p:nvPr/>
        </p:nvGrpSpPr>
        <p:grpSpPr>
          <a:xfrm>
            <a:off x="7636701" y="832982"/>
            <a:ext cx="2960980" cy="4761343"/>
            <a:chOff x="88550" y="2147922"/>
            <a:chExt cx="2665750" cy="4531431"/>
          </a:xfrm>
        </p:grpSpPr>
        <p:pic>
          <p:nvPicPr>
            <p:cNvPr id="6" name="Picture 5">
              <a:extLst>
                <a:ext uri="{FF2B5EF4-FFF2-40B4-BE49-F238E27FC236}">
                  <a16:creationId xmlns:a16="http://schemas.microsoft.com/office/drawing/2014/main" id="{00E7659C-BE88-EFD0-64C4-7E3A8C5ACA3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8550" y="4240953"/>
              <a:ext cx="2665750" cy="2438400"/>
            </a:xfrm>
            <a:prstGeom prst="rect">
              <a:avLst/>
            </a:prstGeom>
            <a:solidFill>
              <a:schemeClr val="accent1">
                <a:lumMod val="20000"/>
                <a:lumOff val="80000"/>
                <a:alpha val="70000"/>
              </a:schemeClr>
            </a:solidFill>
          </p:spPr>
        </p:pic>
        <p:pic>
          <p:nvPicPr>
            <p:cNvPr id="7" name="Picture 6">
              <a:extLst>
                <a:ext uri="{FF2B5EF4-FFF2-40B4-BE49-F238E27FC236}">
                  <a16:creationId xmlns:a16="http://schemas.microsoft.com/office/drawing/2014/main" id="{4F0C16B4-FD4E-669A-BECC-344D7861B43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8550" y="2147922"/>
              <a:ext cx="2665750" cy="2105140"/>
            </a:xfrm>
            <a:prstGeom prst="rect">
              <a:avLst/>
            </a:prstGeom>
          </p:spPr>
        </p:pic>
      </p:grpSp>
    </p:spTree>
    <p:extLst>
      <p:ext uri="{BB962C8B-B14F-4D97-AF65-F5344CB8AC3E}">
        <p14:creationId xmlns:p14="http://schemas.microsoft.com/office/powerpoint/2010/main" val="2962444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8C5297A-CC00-B62F-D5A5-A87419CF43E4}"/>
              </a:ext>
            </a:extLst>
          </p:cNvPr>
          <p:cNvGrpSpPr/>
          <p:nvPr/>
        </p:nvGrpSpPr>
        <p:grpSpPr>
          <a:xfrm>
            <a:off x="6859422" y="228719"/>
            <a:ext cx="3764593" cy="6400562"/>
            <a:chOff x="-130919" y="520307"/>
            <a:chExt cx="4900747" cy="5478077"/>
          </a:xfrm>
        </p:grpSpPr>
        <p:sp>
          <p:nvSpPr>
            <p:cNvPr id="19" name="Rectangle 18">
              <a:extLst>
                <a:ext uri="{FF2B5EF4-FFF2-40B4-BE49-F238E27FC236}">
                  <a16:creationId xmlns:a16="http://schemas.microsoft.com/office/drawing/2014/main" id="{64D299B0-3B34-7C0A-2FAB-7C43DB119D81}"/>
                </a:ext>
              </a:extLst>
            </p:cNvPr>
            <p:cNvSpPr/>
            <p:nvPr/>
          </p:nvSpPr>
          <p:spPr>
            <a:xfrm>
              <a:off x="-130919" y="520307"/>
              <a:ext cx="4900747" cy="5478077"/>
            </a:xfrm>
            <a:prstGeom prst="rect">
              <a:avLst/>
            </a:prstGeom>
            <a:solidFill>
              <a:srgbClr val="BAB8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8C17B3A0-28C0-6F9E-905A-39B61DC93C87}"/>
                </a:ext>
              </a:extLst>
            </p:cNvPr>
            <p:cNvSpPr txBox="1"/>
            <p:nvPr/>
          </p:nvSpPr>
          <p:spPr>
            <a:xfrm>
              <a:off x="-62222" y="1323372"/>
              <a:ext cx="4791808" cy="711229"/>
            </a:xfrm>
            <a:prstGeom prst="rect">
              <a:avLst/>
            </a:prstGeom>
            <a:noFill/>
          </p:spPr>
          <p:txBody>
            <a:bodyPr wrap="square" rtlCol="0">
              <a:spAutoFit/>
            </a:bodyPr>
            <a:lstStyle/>
            <a:p>
              <a:pPr algn="ctr"/>
              <a:r>
                <a:rPr lang="en-US" sz="2400" b="1" dirty="0">
                  <a:solidFill>
                    <a:schemeClr val="bg1"/>
                  </a:solidFill>
                  <a:latin typeface="+mj-lt"/>
                </a:rPr>
                <a:t>The Code’s First Year of Operation</a:t>
              </a:r>
            </a:p>
          </p:txBody>
        </p:sp>
        <p:sp>
          <p:nvSpPr>
            <p:cNvPr id="14" name="TextBox 13">
              <a:extLst>
                <a:ext uri="{FF2B5EF4-FFF2-40B4-BE49-F238E27FC236}">
                  <a16:creationId xmlns:a16="http://schemas.microsoft.com/office/drawing/2014/main" id="{143BC6C2-3D60-FA7E-371B-EF9DC7467423}"/>
                </a:ext>
              </a:extLst>
            </p:cNvPr>
            <p:cNvSpPr txBox="1"/>
            <p:nvPr/>
          </p:nvSpPr>
          <p:spPr>
            <a:xfrm>
              <a:off x="94550" y="2304056"/>
              <a:ext cx="4618195" cy="3516631"/>
            </a:xfrm>
            <a:prstGeom prst="rect">
              <a:avLst/>
            </a:prstGeom>
            <a:noFill/>
          </p:spPr>
          <p:txBody>
            <a:bodyPr wrap="square" rtlCol="0">
              <a:spAutoFit/>
            </a:bodyPr>
            <a:lstStyle/>
            <a:p>
              <a:pPr fontAlgn="base"/>
              <a:r>
                <a:rPr lang="en-US" altLang="zh-CN" dirty="0">
                  <a:solidFill>
                    <a:schemeClr val="bg1"/>
                  </a:solidFill>
                  <a:latin typeface="Fira Sans" panose="020B0604020202020204" pitchFamily="34" charset="0"/>
                </a:rPr>
                <a:t>Findings from the review:</a:t>
              </a:r>
              <a:endParaRPr lang="en-US" dirty="0">
                <a:solidFill>
                  <a:schemeClr val="bg1"/>
                </a:solidFill>
                <a:latin typeface="Fira Sans" panose="020B0604020202020204" pitchFamily="34" charset="0"/>
              </a:endParaRPr>
            </a:p>
            <a:p>
              <a:pPr marL="214313" indent="-214313" fontAlgn="base">
                <a:buFont typeface="Arial" panose="020B0604020202020204" pitchFamily="34" charset="0"/>
                <a:buChar char="•"/>
              </a:pPr>
              <a:endParaRPr lang="en-US" dirty="0">
                <a:solidFill>
                  <a:schemeClr val="bg1"/>
                </a:solidFill>
                <a:latin typeface="Fira Sans" panose="020B0604020202020204" pitchFamily="34" charset="0"/>
              </a:endParaRPr>
            </a:p>
            <a:p>
              <a:pPr marL="214313" indent="-214313" fontAlgn="base">
                <a:buFont typeface="Arial" panose="020B0604020202020204" pitchFamily="34" charset="0"/>
                <a:buChar char="•"/>
              </a:pPr>
              <a:r>
                <a:rPr lang="en-US" sz="1875" dirty="0">
                  <a:solidFill>
                    <a:schemeClr val="bg1"/>
                  </a:solidFill>
                  <a:latin typeface="Fira Sans" panose="020B0604020202020204" pitchFamily="34" charset="0"/>
                </a:rPr>
                <a:t>The Code has been a success to date.</a:t>
              </a:r>
            </a:p>
            <a:p>
              <a:pPr fontAlgn="base"/>
              <a:endParaRPr lang="en-US" sz="1875" dirty="0">
                <a:solidFill>
                  <a:schemeClr val="bg1"/>
                </a:solidFill>
                <a:latin typeface="Fira Sans" panose="020B0604020202020204" pitchFamily="34" charset="0"/>
              </a:endParaRPr>
            </a:p>
            <a:p>
              <a:pPr marL="214313" indent="-214313" fontAlgn="base">
                <a:buFont typeface="Arial" panose="020B0604020202020204" pitchFamily="34" charset="0"/>
                <a:buChar char="•"/>
              </a:pPr>
              <a:r>
                <a:rPr lang="en-US" sz="1875" dirty="0">
                  <a:solidFill>
                    <a:schemeClr val="bg1"/>
                  </a:solidFill>
                  <a:latin typeface="Fira Sans" panose="020B0604020202020204" pitchFamily="34" charset="0"/>
                </a:rPr>
                <a:t>Over 30 commercial agreements between digital platforms (Google and Meta) and a cross section of Australian news businesses have been struck, agreements that were highly unlikely to have been made without the Code.</a:t>
              </a:r>
              <a:endParaRPr lang="en-US" sz="1875" dirty="0">
                <a:solidFill>
                  <a:schemeClr val="bg1"/>
                </a:solidFill>
                <a:latin typeface="Arial" panose="020B0604020202020204" pitchFamily="34" charset="0"/>
              </a:endParaRPr>
            </a:p>
          </p:txBody>
        </p:sp>
      </p:grpSp>
      <p:cxnSp>
        <p:nvCxnSpPr>
          <p:cNvPr id="17" name="Straight Connector 16">
            <a:extLst>
              <a:ext uri="{FF2B5EF4-FFF2-40B4-BE49-F238E27FC236}">
                <a16:creationId xmlns:a16="http://schemas.microsoft.com/office/drawing/2014/main" id="{186AEDAC-5B48-0BC1-ABC0-815839354402}"/>
              </a:ext>
            </a:extLst>
          </p:cNvPr>
          <p:cNvCxnSpPr>
            <a:cxnSpLocks/>
          </p:cNvCxnSpPr>
          <p:nvPr/>
        </p:nvCxnSpPr>
        <p:spPr>
          <a:xfrm>
            <a:off x="6910691" y="2254488"/>
            <a:ext cx="3713324" cy="0"/>
          </a:xfrm>
          <a:prstGeom prst="line">
            <a:avLst/>
          </a:prstGeom>
        </p:spPr>
        <p:style>
          <a:lnRef idx="3">
            <a:schemeClr val="accent2"/>
          </a:lnRef>
          <a:fillRef idx="0">
            <a:schemeClr val="accent2"/>
          </a:fillRef>
          <a:effectRef idx="2">
            <a:schemeClr val="accent2"/>
          </a:effectRef>
          <a:fontRef idx="minor">
            <a:schemeClr val="tx1"/>
          </a:fontRef>
        </p:style>
      </p:cxnSp>
      <p:pic>
        <p:nvPicPr>
          <p:cNvPr id="3" name="Picture 2">
            <a:extLst>
              <a:ext uri="{FF2B5EF4-FFF2-40B4-BE49-F238E27FC236}">
                <a16:creationId xmlns:a16="http://schemas.microsoft.com/office/drawing/2014/main" id="{C4F43FD0-B1E4-2030-8228-412AC9CF93E2}"/>
              </a:ext>
            </a:extLst>
          </p:cNvPr>
          <p:cNvPicPr>
            <a:picLocks noChangeAspect="1"/>
          </p:cNvPicPr>
          <p:nvPr/>
        </p:nvPicPr>
        <p:blipFill>
          <a:blip r:embed="rId3"/>
          <a:stretch>
            <a:fillRect/>
          </a:stretch>
        </p:blipFill>
        <p:spPr>
          <a:xfrm>
            <a:off x="6988397" y="283953"/>
            <a:ext cx="2373923" cy="661356"/>
          </a:xfrm>
          <a:prstGeom prst="rect">
            <a:avLst/>
          </a:prstGeom>
        </p:spPr>
      </p:pic>
      <p:sp>
        <p:nvSpPr>
          <p:cNvPr id="24" name="TextBox 23">
            <a:extLst>
              <a:ext uri="{FF2B5EF4-FFF2-40B4-BE49-F238E27FC236}">
                <a16:creationId xmlns:a16="http://schemas.microsoft.com/office/drawing/2014/main" id="{ED9A9CD7-3F82-75C6-0472-19B12309430E}"/>
              </a:ext>
            </a:extLst>
          </p:cNvPr>
          <p:cNvSpPr txBox="1"/>
          <p:nvPr/>
        </p:nvSpPr>
        <p:spPr>
          <a:xfrm>
            <a:off x="8834613" y="1954406"/>
            <a:ext cx="1968481" cy="300082"/>
          </a:xfrm>
          <a:prstGeom prst="rect">
            <a:avLst/>
          </a:prstGeom>
          <a:noFill/>
        </p:spPr>
        <p:txBody>
          <a:bodyPr wrap="square" rtlCol="0">
            <a:spAutoFit/>
          </a:bodyPr>
          <a:lstStyle/>
          <a:p>
            <a:pPr lvl="1"/>
            <a:r>
              <a:rPr lang="en-US" sz="1350" b="1" dirty="0">
                <a:solidFill>
                  <a:schemeClr val="bg1"/>
                </a:solidFill>
              </a:rPr>
              <a:t>November 2022</a:t>
            </a:r>
          </a:p>
        </p:txBody>
      </p:sp>
      <p:sp>
        <p:nvSpPr>
          <p:cNvPr id="9" name="TextBox 8">
            <a:extLst>
              <a:ext uri="{FF2B5EF4-FFF2-40B4-BE49-F238E27FC236}">
                <a16:creationId xmlns:a16="http://schemas.microsoft.com/office/drawing/2014/main" id="{15567254-D678-4A82-91CA-4BA24AA408B3}"/>
              </a:ext>
            </a:extLst>
          </p:cNvPr>
          <p:cNvSpPr txBox="1"/>
          <p:nvPr/>
        </p:nvSpPr>
        <p:spPr>
          <a:xfrm>
            <a:off x="1731210" y="865505"/>
            <a:ext cx="4949132" cy="5793894"/>
          </a:xfrm>
          <a:prstGeom prst="rect">
            <a:avLst/>
          </a:prstGeom>
          <a:noFill/>
        </p:spPr>
        <p:txBody>
          <a:bodyPr wrap="square">
            <a:spAutoFit/>
          </a:bodyPr>
          <a:lstStyle/>
          <a:p>
            <a:pPr marL="214313" indent="-214313">
              <a:buFont typeface="Arial" panose="020B0604020202020204" pitchFamily="34" charset="0"/>
              <a:buChar char="•"/>
            </a:pPr>
            <a:r>
              <a:rPr lang="en-US" sz="1900" dirty="0"/>
              <a:t>Facebook, Google still oppose NMBC – Facebook temporarily blocked all Australian news sharing in 2021.</a:t>
            </a:r>
          </a:p>
          <a:p>
            <a:pPr marL="214313" indent="-214313">
              <a:lnSpc>
                <a:spcPct val="50000"/>
              </a:lnSpc>
              <a:buFont typeface="Arial" panose="020B0604020202020204" pitchFamily="34" charset="0"/>
              <a:buChar char="•"/>
            </a:pPr>
            <a:endParaRPr lang="en-US" sz="1900" dirty="0"/>
          </a:p>
          <a:p>
            <a:pPr marL="214313" indent="-214313">
              <a:buFont typeface="Arial" panose="020B0604020202020204" pitchFamily="34" charset="0"/>
              <a:buChar char="•"/>
            </a:pPr>
            <a:r>
              <a:rPr lang="en-US" sz="1900" dirty="0"/>
              <a:t>Since going into effect, the NMBC has allowed Australian News Producers to extract over $200 million ($150 USD) from tech companies - revenue that can fund local journalism (</a:t>
            </a:r>
            <a:r>
              <a:rPr lang="en-US" sz="1900" dirty="0" err="1"/>
              <a:t>Grueskin</a:t>
            </a:r>
            <a:r>
              <a:rPr lang="en-US" sz="1900" dirty="0"/>
              <a:t>, 2022)</a:t>
            </a:r>
          </a:p>
          <a:p>
            <a:pPr marL="214313" indent="-214313">
              <a:lnSpc>
                <a:spcPct val="50000"/>
              </a:lnSpc>
              <a:buFont typeface="Arial" panose="020B0604020202020204" pitchFamily="34" charset="0"/>
              <a:buChar char="•"/>
            </a:pPr>
            <a:endParaRPr lang="en-US" sz="1900" dirty="0"/>
          </a:p>
          <a:p>
            <a:pPr marL="214313" indent="-214313">
              <a:buFont typeface="Arial" panose="020B0604020202020204" pitchFamily="34" charset="0"/>
              <a:buChar char="•"/>
            </a:pPr>
            <a:r>
              <a:rPr lang="en-US" sz="1900" dirty="0"/>
              <a:t>Lack of transparency in how news producers are being compensated; concerns over information and financial asymmetries (</a:t>
            </a:r>
            <a:r>
              <a:rPr lang="en-US" sz="1900" dirty="0" err="1"/>
              <a:t>Grueskin</a:t>
            </a:r>
            <a:r>
              <a:rPr lang="en-US" sz="1900" dirty="0"/>
              <a:t>, 2022)</a:t>
            </a:r>
          </a:p>
          <a:p>
            <a:pPr marL="214313" indent="-214313">
              <a:lnSpc>
                <a:spcPct val="50000"/>
              </a:lnSpc>
              <a:buFont typeface="Arial" panose="020B0604020202020204" pitchFamily="34" charset="0"/>
              <a:buChar char="•"/>
            </a:pPr>
            <a:endParaRPr lang="en-US" sz="1900" dirty="0"/>
          </a:p>
          <a:p>
            <a:pPr marL="214313" indent="-214313">
              <a:buFont typeface="Arial" panose="020B0604020202020204" pitchFamily="34" charset="0"/>
              <a:buChar char="•"/>
            </a:pPr>
            <a:r>
              <a:rPr lang="en-US" sz="1900" dirty="0"/>
              <a:t>Small outlets added in later (</a:t>
            </a:r>
            <a:r>
              <a:rPr lang="en-US" sz="1900" dirty="0" err="1"/>
              <a:t>Schiffrin</a:t>
            </a:r>
            <a:r>
              <a:rPr lang="en-US" sz="1900" dirty="0"/>
              <a:t> 2022)</a:t>
            </a:r>
          </a:p>
          <a:p>
            <a:pPr marL="214313" indent="-214313">
              <a:lnSpc>
                <a:spcPct val="50000"/>
              </a:lnSpc>
              <a:buFont typeface="Arial" panose="020B0604020202020204" pitchFamily="34" charset="0"/>
              <a:buChar char="•"/>
            </a:pPr>
            <a:endParaRPr lang="en-US" sz="1900" dirty="0"/>
          </a:p>
          <a:p>
            <a:pPr marL="214313" indent="-214313">
              <a:buFont typeface="Arial" panose="020B0604020202020204" pitchFamily="34" charset="0"/>
              <a:buChar char="•"/>
            </a:pPr>
            <a:r>
              <a:rPr lang="en-US" sz="1900" dirty="0"/>
              <a:t>International impact: other countries (Canada, UK, Indonesia, South Africa, US) debate adopting similar regulatory frameworks (</a:t>
            </a:r>
            <a:r>
              <a:rPr lang="en-US" sz="1900" dirty="0" err="1"/>
              <a:t>Grueskin</a:t>
            </a:r>
            <a:r>
              <a:rPr lang="en-US" sz="1900" dirty="0"/>
              <a:t>, 2022)</a:t>
            </a:r>
          </a:p>
        </p:txBody>
      </p:sp>
      <p:sp>
        <p:nvSpPr>
          <p:cNvPr id="12" name="TextBox 11">
            <a:extLst>
              <a:ext uri="{FF2B5EF4-FFF2-40B4-BE49-F238E27FC236}">
                <a16:creationId xmlns:a16="http://schemas.microsoft.com/office/drawing/2014/main" id="{2F5D9B44-8127-0841-7152-298129ACAF7C}"/>
              </a:ext>
            </a:extLst>
          </p:cNvPr>
          <p:cNvSpPr txBox="1"/>
          <p:nvPr/>
        </p:nvSpPr>
        <p:spPr>
          <a:xfrm>
            <a:off x="1157612" y="180305"/>
            <a:ext cx="5701810" cy="523220"/>
          </a:xfrm>
          <a:prstGeom prst="rect">
            <a:avLst/>
          </a:prstGeom>
          <a:noFill/>
        </p:spPr>
        <p:txBody>
          <a:bodyPr wrap="square">
            <a:spAutoFit/>
          </a:bodyPr>
          <a:lstStyle/>
          <a:p>
            <a:pPr algn="ctr"/>
            <a:r>
              <a:rPr lang="en-US" sz="2800" b="1" dirty="0">
                <a:latin typeface="+mj-lt"/>
              </a:rPr>
              <a:t>Responses and</a:t>
            </a:r>
            <a:r>
              <a:rPr lang="en-US" sz="2800" dirty="0">
                <a:latin typeface="+mj-lt"/>
              </a:rPr>
              <a:t> </a:t>
            </a:r>
            <a:r>
              <a:rPr lang="en-US" sz="2800" b="1" dirty="0">
                <a:latin typeface="+mj-lt"/>
              </a:rPr>
              <a:t>Implications</a:t>
            </a:r>
            <a:endParaRPr lang="en-US" sz="2800" dirty="0"/>
          </a:p>
        </p:txBody>
      </p:sp>
    </p:spTree>
    <p:extLst>
      <p:ext uri="{BB962C8B-B14F-4D97-AF65-F5344CB8AC3E}">
        <p14:creationId xmlns:p14="http://schemas.microsoft.com/office/powerpoint/2010/main" val="3582944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5FC84-E1A2-E5BB-BEAD-A0DE4127A833}"/>
              </a:ext>
            </a:extLst>
          </p:cNvPr>
          <p:cNvSpPr>
            <a:spLocks noGrp="1"/>
          </p:cNvSpPr>
          <p:nvPr>
            <p:ph type="title"/>
          </p:nvPr>
        </p:nvSpPr>
        <p:spPr>
          <a:xfrm>
            <a:off x="757989" y="96253"/>
            <a:ext cx="10591614" cy="1074625"/>
          </a:xfrm>
        </p:spPr>
        <p:txBody>
          <a:bodyPr/>
          <a:lstStyle/>
          <a:p>
            <a:pPr algn="ctr"/>
            <a:r>
              <a:rPr lang="en-US" sz="3200" dirty="0"/>
              <a:t>Hal Singer (2023) Payments in Other Jurisdictions</a:t>
            </a:r>
          </a:p>
        </p:txBody>
      </p:sp>
      <p:sp>
        <p:nvSpPr>
          <p:cNvPr id="4" name="Content Placeholder 3">
            <a:extLst>
              <a:ext uri="{FF2B5EF4-FFF2-40B4-BE49-F238E27FC236}">
                <a16:creationId xmlns:a16="http://schemas.microsoft.com/office/drawing/2014/main" id="{7F3CE1B3-B7F8-BAFE-98F3-361724DD4334}"/>
              </a:ext>
            </a:extLst>
          </p:cNvPr>
          <p:cNvSpPr>
            <a:spLocks noGrp="1"/>
          </p:cNvSpPr>
          <p:nvPr>
            <p:ph sz="quarter" idx="10"/>
          </p:nvPr>
        </p:nvSpPr>
        <p:spPr>
          <a:xfrm>
            <a:off x="638400" y="1170878"/>
            <a:ext cx="10906806" cy="4326673"/>
          </a:xfrm>
        </p:spPr>
        <p:txBody>
          <a:bodyPr/>
          <a:lstStyle/>
          <a:p>
            <a:r>
              <a:rPr lang="en-US" sz="2800" b="1" dirty="0"/>
              <a:t>Australia</a:t>
            </a:r>
          </a:p>
          <a:p>
            <a:pPr lvl="1"/>
            <a:r>
              <a:rPr lang="en-US" sz="2800" dirty="0"/>
              <a:t>$</a:t>
            </a:r>
            <a:r>
              <a:rPr lang="en-US" sz="2800" dirty="0">
                <a:solidFill>
                  <a:schemeClr val="tx1"/>
                </a:solidFill>
              </a:rPr>
              <a:t>134M </a:t>
            </a:r>
            <a:r>
              <a:rPr lang="en-US" sz="2800" dirty="0"/>
              <a:t>USD or ~</a:t>
            </a:r>
            <a:r>
              <a:rPr lang="en-US" sz="2800" dirty="0">
                <a:solidFill>
                  <a:schemeClr val="tx1"/>
                </a:solidFill>
              </a:rPr>
              <a:t>4.1</a:t>
            </a:r>
            <a:r>
              <a:rPr lang="en-US" sz="2800" dirty="0"/>
              <a:t>% of Australian Google Search revenues*</a:t>
            </a:r>
          </a:p>
          <a:p>
            <a:pPr lvl="2"/>
            <a:r>
              <a:rPr lang="en-US" sz="2800" dirty="0"/>
              <a:t>4.1% for the U.S. would be $3.2 billion.</a:t>
            </a:r>
          </a:p>
          <a:p>
            <a:pPr lvl="2"/>
            <a:r>
              <a:rPr lang="en-US" sz="2800" dirty="0"/>
              <a:t>4.1% for California would be $0.5 billion.</a:t>
            </a:r>
          </a:p>
          <a:p>
            <a:r>
              <a:rPr lang="en-US" sz="2800" b="1" dirty="0"/>
              <a:t>Canada</a:t>
            </a:r>
          </a:p>
          <a:p>
            <a:pPr lvl="1"/>
            <a:r>
              <a:rPr lang="en-US" sz="2800" dirty="0"/>
              <a:t>$74M USD or ~1.7% of Canadian Google Search revenues</a:t>
            </a:r>
          </a:p>
          <a:p>
            <a:pPr lvl="2"/>
            <a:r>
              <a:rPr lang="en-US" sz="2800" dirty="0"/>
              <a:t>1.7% for the U.S. would be $1.4 billion.</a:t>
            </a:r>
          </a:p>
          <a:p>
            <a:pPr lvl="2"/>
            <a:r>
              <a:rPr lang="en-US" sz="2800" dirty="0"/>
              <a:t>1.7% for California would be $0.2 billion.</a:t>
            </a:r>
          </a:p>
        </p:txBody>
      </p:sp>
      <p:sp>
        <p:nvSpPr>
          <p:cNvPr id="5" name="TextBox 4">
            <a:extLst>
              <a:ext uri="{FF2B5EF4-FFF2-40B4-BE49-F238E27FC236}">
                <a16:creationId xmlns:a16="http://schemas.microsoft.com/office/drawing/2014/main" id="{DCF6A653-A261-901E-FAFD-F781B621BA58}"/>
              </a:ext>
            </a:extLst>
          </p:cNvPr>
          <p:cNvSpPr txBox="1"/>
          <p:nvPr/>
        </p:nvSpPr>
        <p:spPr>
          <a:xfrm>
            <a:off x="334536" y="5687122"/>
            <a:ext cx="11541513" cy="747132"/>
          </a:xfrm>
          <a:prstGeom prst="rect">
            <a:avLst/>
          </a:prstGeom>
        </p:spPr>
        <p:txBody>
          <a:bodyPr vert="horz" wrap="square" lIns="0" tIns="46800" rIns="90000" bIns="46800" rtlCol="0">
            <a:noAutofit/>
          </a:bodyPr>
          <a:lstStyle/>
          <a:p>
            <a:r>
              <a:rPr lang="en-US" sz="1600" dirty="0"/>
              <a:t>Note: These figures exclude deals made prior to the legislation and other payments in kind. Eligibility to receive funds in Canada—i.e., the pool of participants—is more narrowly defined than what is being considered in the United States. *It is unclear what percentage of the Australian payments are from Google vs Facebook. For ease of comparison, I assume all payments are made by Google. </a:t>
            </a:r>
            <a:endParaRPr lang="en-US" sz="1600" dirty="0">
              <a:solidFill>
                <a:schemeClr val="tx1">
                  <a:lumMod val="50000"/>
                </a:schemeClr>
              </a:solidFill>
            </a:endParaRPr>
          </a:p>
        </p:txBody>
      </p:sp>
    </p:spTree>
    <p:extLst>
      <p:ext uri="{BB962C8B-B14F-4D97-AF65-F5344CB8AC3E}">
        <p14:creationId xmlns:p14="http://schemas.microsoft.com/office/powerpoint/2010/main" val="2546470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5FB091-B30B-90A6-D308-D9A2C51EB0DA}"/>
              </a:ext>
            </a:extLst>
          </p:cNvPr>
          <p:cNvSpPr/>
          <p:nvPr/>
        </p:nvSpPr>
        <p:spPr>
          <a:xfrm>
            <a:off x="1524001" y="0"/>
            <a:ext cx="6447099" cy="6858000"/>
          </a:xfrm>
          <a:prstGeom prst="rect">
            <a:avLst/>
          </a:prstGeom>
          <a:solidFill>
            <a:srgbClr val="BAB86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5A0009-206D-756F-1840-71C89FE9BC1E}"/>
              </a:ext>
            </a:extLst>
          </p:cNvPr>
          <p:cNvSpPr>
            <a:spLocks noGrp="1"/>
          </p:cNvSpPr>
          <p:nvPr>
            <p:ph type="title"/>
          </p:nvPr>
        </p:nvSpPr>
        <p:spPr>
          <a:xfrm>
            <a:off x="1811197" y="1"/>
            <a:ext cx="7886700" cy="1070135"/>
          </a:xfrm>
        </p:spPr>
        <p:txBody>
          <a:bodyPr/>
          <a:lstStyle/>
          <a:p>
            <a:r>
              <a:rPr lang="en-US" b="1" dirty="0"/>
              <a:t>News and large language models</a:t>
            </a:r>
          </a:p>
        </p:txBody>
      </p:sp>
      <p:sp>
        <p:nvSpPr>
          <p:cNvPr id="3" name="Content Placeholder 2">
            <a:extLst>
              <a:ext uri="{FF2B5EF4-FFF2-40B4-BE49-F238E27FC236}">
                <a16:creationId xmlns:a16="http://schemas.microsoft.com/office/drawing/2014/main" id="{D3160080-2960-2CB6-C2DA-B0D7F40F589D}"/>
              </a:ext>
            </a:extLst>
          </p:cNvPr>
          <p:cNvSpPr>
            <a:spLocks noGrp="1"/>
          </p:cNvSpPr>
          <p:nvPr>
            <p:ph idx="1"/>
          </p:nvPr>
        </p:nvSpPr>
        <p:spPr>
          <a:xfrm>
            <a:off x="1936459" y="1014609"/>
            <a:ext cx="5788644" cy="5448821"/>
          </a:xfrm>
        </p:spPr>
        <p:txBody>
          <a:bodyPr>
            <a:normAutofit/>
          </a:bodyPr>
          <a:lstStyle/>
          <a:p>
            <a:pPr marL="0"/>
            <a:r>
              <a:rPr lang="en-US" sz="1800" dirty="0">
                <a:solidFill>
                  <a:schemeClr val="bg1"/>
                </a:solidFill>
                <a:latin typeface="Arial" panose="020B0604020202020204" pitchFamily="34" charset="0"/>
                <a:ea typeface="Times New Roman" panose="02020603050405020304" pitchFamily="18" charset="0"/>
              </a:rPr>
              <a:t>collective action and collective negotiation will be necessary to get a fair price.</a:t>
            </a:r>
          </a:p>
          <a:p>
            <a:pPr marL="0"/>
            <a:endParaRPr lang="en-US" sz="1800" dirty="0">
              <a:solidFill>
                <a:schemeClr val="bg1"/>
              </a:solidFill>
              <a:latin typeface="Times New Roman" panose="02020603050405020304" pitchFamily="18" charset="0"/>
              <a:ea typeface="Times New Roman" panose="02020603050405020304" pitchFamily="18" charset="0"/>
            </a:endParaRPr>
          </a:p>
          <a:p>
            <a:pPr marL="0">
              <a:spcBef>
                <a:spcPts val="0"/>
              </a:spcBef>
            </a:pPr>
            <a:r>
              <a:rPr lang="en-US" sz="1800" dirty="0">
                <a:solidFill>
                  <a:schemeClr val="bg1"/>
                </a:solidFill>
                <a:latin typeface="Arial" panose="020B0604020202020204" pitchFamily="34" charset="0"/>
                <a:ea typeface="Times New Roman" panose="02020603050405020304" pitchFamily="18" charset="0"/>
              </a:rPr>
              <a:t>The large companies like Open AI will need to pay for content and those deals can be negotiated collectively. </a:t>
            </a:r>
          </a:p>
          <a:p>
            <a:pPr marL="0">
              <a:spcBef>
                <a:spcPts val="0"/>
              </a:spcBef>
            </a:pPr>
            <a:endParaRPr lang="en-US" sz="1800" dirty="0">
              <a:solidFill>
                <a:schemeClr val="bg1"/>
              </a:solidFill>
              <a:latin typeface="Times New Roman" panose="02020603050405020304" pitchFamily="18" charset="0"/>
              <a:ea typeface="Times New Roman" panose="02020603050405020304" pitchFamily="18" charset="0"/>
            </a:endParaRPr>
          </a:p>
          <a:p>
            <a:pPr marL="0">
              <a:spcBef>
                <a:spcPts val="0"/>
              </a:spcBef>
            </a:pPr>
            <a:r>
              <a:rPr lang="en-US" sz="1800" dirty="0">
                <a:solidFill>
                  <a:schemeClr val="bg1"/>
                </a:solidFill>
                <a:latin typeface="Arial" panose="020B0604020202020204" pitchFamily="34" charset="0"/>
                <a:ea typeface="Times New Roman" panose="02020603050405020304" pitchFamily="18" charset="0"/>
              </a:rPr>
              <a:t>The AI companies are in an arms race and they need reliable content. They are in more of a hurry than the journalism organizations. </a:t>
            </a:r>
          </a:p>
          <a:p>
            <a:pPr marL="0">
              <a:spcBef>
                <a:spcPts val="0"/>
              </a:spcBef>
            </a:pPr>
            <a:endParaRPr lang="en-US" sz="1800" dirty="0">
              <a:solidFill>
                <a:schemeClr val="bg1"/>
              </a:solidFill>
              <a:latin typeface="Times New Roman" panose="02020603050405020304" pitchFamily="18" charset="0"/>
              <a:ea typeface="Times New Roman" panose="02020603050405020304" pitchFamily="18" charset="0"/>
            </a:endParaRPr>
          </a:p>
          <a:p>
            <a:pPr marL="0">
              <a:spcBef>
                <a:spcPts val="0"/>
              </a:spcBef>
            </a:pPr>
            <a:r>
              <a:rPr lang="en-US" sz="1800" dirty="0">
                <a:solidFill>
                  <a:schemeClr val="bg1"/>
                </a:solidFill>
                <a:latin typeface="Arial" panose="020B0604020202020204" pitchFamily="34" charset="0"/>
                <a:ea typeface="Times New Roman" panose="02020603050405020304" pitchFamily="18" charset="0"/>
              </a:rPr>
              <a:t>However, the small open source companies that will develop will steal content and it will be hard to do anything about it.</a:t>
            </a:r>
          </a:p>
          <a:p>
            <a:pPr marL="0">
              <a:spcBef>
                <a:spcPts val="0"/>
              </a:spcBef>
            </a:pPr>
            <a:endParaRPr lang="en-US" sz="1800" dirty="0">
              <a:solidFill>
                <a:schemeClr val="bg1"/>
              </a:solidFill>
              <a:latin typeface="Times New Roman" panose="02020603050405020304" pitchFamily="18" charset="0"/>
              <a:ea typeface="Times New Roman" panose="02020603050405020304" pitchFamily="18" charset="0"/>
            </a:endParaRPr>
          </a:p>
          <a:p>
            <a:pPr marL="0">
              <a:spcBef>
                <a:spcPts val="0"/>
              </a:spcBef>
              <a:spcAft>
                <a:spcPts val="1000"/>
              </a:spcAft>
            </a:pPr>
            <a:r>
              <a:rPr lang="en-US" sz="1800" dirty="0">
                <a:solidFill>
                  <a:schemeClr val="bg1"/>
                </a:solidFill>
                <a:latin typeface="Arial" panose="020B0604020202020204" pitchFamily="34" charset="0"/>
                <a:ea typeface="Times New Roman" panose="02020603050405020304" pitchFamily="18" charset="0"/>
              </a:rPr>
              <a:t>Right now there is no way to determine whether your content has been used. That is a problem.</a:t>
            </a:r>
          </a:p>
          <a:p>
            <a:pPr marL="0">
              <a:spcBef>
                <a:spcPts val="0"/>
              </a:spcBef>
              <a:spcAft>
                <a:spcPts val="1000"/>
              </a:spcAft>
            </a:pPr>
            <a:r>
              <a:rPr lang="en-US" sz="1800" dirty="0">
                <a:solidFill>
                  <a:schemeClr val="bg1"/>
                </a:solidFill>
                <a:latin typeface="Arial" panose="020B0604020202020204" pitchFamily="34" charset="0"/>
                <a:ea typeface="Times New Roman" panose="02020603050405020304" pitchFamily="18" charset="0"/>
              </a:rPr>
              <a:t>Even a paywall does not protect news content.</a:t>
            </a:r>
          </a:p>
          <a:p>
            <a:pPr marL="0">
              <a:spcBef>
                <a:spcPts val="0"/>
              </a:spcBef>
              <a:spcAft>
                <a:spcPts val="1000"/>
              </a:spcAft>
            </a:pPr>
            <a:r>
              <a:rPr lang="en-US" sz="1800" dirty="0">
                <a:solidFill>
                  <a:schemeClr val="bg1"/>
                </a:solidFill>
                <a:latin typeface="Arial" panose="020B0604020202020204" pitchFamily="34" charset="0"/>
                <a:ea typeface="Times New Roman" panose="02020603050405020304" pitchFamily="18" charset="0"/>
              </a:rPr>
              <a:t>Terms of Use need to bar use of content for training </a:t>
            </a:r>
            <a:endParaRPr lang="en-US" sz="1800" dirty="0">
              <a:solidFill>
                <a:schemeClr val="bg1"/>
              </a:solidFill>
              <a:latin typeface="Times New Roman" panose="02020603050405020304" pitchFamily="18" charset="0"/>
              <a:ea typeface="Times New Roman" panose="02020603050405020304" pitchFamily="18" charset="0"/>
            </a:endParaRPr>
          </a:p>
          <a:p>
            <a:endParaRPr lang="en-US" dirty="0"/>
          </a:p>
        </p:txBody>
      </p:sp>
      <p:pic>
        <p:nvPicPr>
          <p:cNvPr id="8" name="Picture 7">
            <a:extLst>
              <a:ext uri="{FF2B5EF4-FFF2-40B4-BE49-F238E27FC236}">
                <a16:creationId xmlns:a16="http://schemas.microsoft.com/office/drawing/2014/main" id="{B1700173-56C0-EF10-5FC1-D57EED2DB0A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11816" y="2184475"/>
            <a:ext cx="3433644" cy="2290884"/>
          </a:xfrm>
          <a:prstGeom prst="rect">
            <a:avLst/>
          </a:prstGeom>
        </p:spPr>
      </p:pic>
    </p:spTree>
    <p:extLst>
      <p:ext uri="{BB962C8B-B14F-4D97-AF65-F5344CB8AC3E}">
        <p14:creationId xmlns:p14="http://schemas.microsoft.com/office/powerpoint/2010/main" val="3894474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83E2F-191F-79C2-16ED-5B4771A5230B}"/>
              </a:ext>
            </a:extLst>
          </p:cNvPr>
          <p:cNvSpPr>
            <a:spLocks noGrp="1"/>
          </p:cNvSpPr>
          <p:nvPr>
            <p:ph type="title"/>
          </p:nvPr>
        </p:nvSpPr>
        <p:spPr/>
        <p:txBody>
          <a:bodyPr>
            <a:noAutofit/>
          </a:bodyPr>
          <a:lstStyle/>
          <a:p>
            <a:r>
              <a:rPr lang="en-US" b="1" dirty="0"/>
              <a:t>AI’s Risk to Publishers</a:t>
            </a:r>
          </a:p>
        </p:txBody>
      </p:sp>
      <p:sp>
        <p:nvSpPr>
          <p:cNvPr id="3" name="Text Placeholder 2">
            <a:extLst>
              <a:ext uri="{FF2B5EF4-FFF2-40B4-BE49-F238E27FC236}">
                <a16:creationId xmlns:a16="http://schemas.microsoft.com/office/drawing/2014/main" id="{0331B0C8-368F-20F9-22FE-539AD55391ED}"/>
              </a:ext>
            </a:extLst>
          </p:cNvPr>
          <p:cNvSpPr>
            <a:spLocks noGrp="1"/>
          </p:cNvSpPr>
          <p:nvPr>
            <p:ph type="body" idx="1"/>
          </p:nvPr>
        </p:nvSpPr>
        <p:spPr/>
        <p:txBody>
          <a:bodyPr>
            <a:normAutofit/>
          </a:bodyPr>
          <a:lstStyle/>
          <a:p>
            <a:r>
              <a:rPr lang="en-US" sz="2000" dirty="0"/>
              <a:t>Right now, there is no way for publishers to determine if their content has been used by  the LLM</a:t>
            </a:r>
          </a:p>
          <a:p>
            <a:endParaRPr lang="en-US" sz="2000" dirty="0"/>
          </a:p>
          <a:p>
            <a:r>
              <a:rPr lang="en-US" sz="2000" dirty="0"/>
              <a:t>Smaller open source companies will develop are going to steal content and it will be hard to do anything about it.</a:t>
            </a:r>
          </a:p>
        </p:txBody>
      </p:sp>
      <p:sp>
        <p:nvSpPr>
          <p:cNvPr id="4" name="Text Placeholder 3">
            <a:extLst>
              <a:ext uri="{FF2B5EF4-FFF2-40B4-BE49-F238E27FC236}">
                <a16:creationId xmlns:a16="http://schemas.microsoft.com/office/drawing/2014/main" id="{7C21BD6F-1DCA-A21E-AEB3-666E72B7DB5F}"/>
              </a:ext>
            </a:extLst>
          </p:cNvPr>
          <p:cNvSpPr>
            <a:spLocks noGrp="1"/>
          </p:cNvSpPr>
          <p:nvPr>
            <p:ph type="body" idx="2"/>
          </p:nvPr>
        </p:nvSpPr>
        <p:spPr/>
        <p:txBody>
          <a:bodyPr>
            <a:noAutofit/>
          </a:bodyPr>
          <a:lstStyle/>
          <a:p>
            <a:r>
              <a:rPr lang="en-US" sz="2000" dirty="0"/>
              <a:t>Large companies like OpenAI will need to pay for content, creating an opportunity for collective negotiation with publishers.</a:t>
            </a:r>
          </a:p>
          <a:p>
            <a:endParaRPr lang="en-US" sz="2000" dirty="0"/>
          </a:p>
          <a:p>
            <a:r>
              <a:rPr lang="en-US" sz="2000" dirty="0"/>
              <a:t>AI companies are in an arms race for reliable content. They are in more of a hurry than journalism organizations.</a:t>
            </a:r>
          </a:p>
          <a:p>
            <a:endParaRPr lang="en-US" sz="2000" dirty="0"/>
          </a:p>
          <a:p>
            <a:r>
              <a:rPr lang="en-US" sz="2000" dirty="0"/>
              <a:t>Producers of reliable content in Spanish, Portuguese and other languages are in an especially good position to negotiate.</a:t>
            </a:r>
          </a:p>
          <a:p>
            <a:r>
              <a:rPr lang="en-US" sz="2000" dirty="0"/>
              <a:t>Outlets with images, video, historical  archives and current content with journalists  who  can answer questions are all in  possession of valuable content </a:t>
            </a:r>
          </a:p>
        </p:txBody>
      </p:sp>
      <p:sp>
        <p:nvSpPr>
          <p:cNvPr id="6" name="Title 1">
            <a:extLst>
              <a:ext uri="{FF2B5EF4-FFF2-40B4-BE49-F238E27FC236}">
                <a16:creationId xmlns:a16="http://schemas.microsoft.com/office/drawing/2014/main" id="{F9D2B5FF-E7E4-9567-0207-F341660EE69A}"/>
              </a:ext>
            </a:extLst>
          </p:cNvPr>
          <p:cNvSpPr txBox="1">
            <a:spLocks/>
          </p:cNvSpPr>
          <p:nvPr/>
        </p:nvSpPr>
        <p:spPr>
          <a:xfrm>
            <a:off x="6602000" y="719830"/>
            <a:ext cx="3999900" cy="572700"/>
          </a:xfrm>
          <a:prstGeom prst="rect">
            <a:avLst/>
          </a:prstGeom>
          <a:noFill/>
          <a:ln>
            <a:noFill/>
          </a:ln>
        </p:spPr>
        <p:txBody>
          <a:bodyPr spcFirstLastPara="1" wrap="square" lIns="91425" tIns="91425" rIns="91425" bIns="91425"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1pPr>
            <a:lvl2pPr marR="0" lvl="1"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2pPr>
            <a:lvl3pPr marR="0" lvl="2"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3pPr>
            <a:lvl4pPr marR="0" lvl="3"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4pPr>
            <a:lvl5pPr marR="0" lvl="4"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5pPr>
            <a:lvl6pPr marR="0" lvl="5"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6pPr>
            <a:lvl7pPr marR="0" lvl="6"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7pPr>
            <a:lvl8pPr marR="0" lvl="7"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8pPr>
            <a:lvl9pPr marR="0" lvl="8"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9pPr>
          </a:lstStyle>
          <a:p>
            <a:r>
              <a:rPr lang="en-US" dirty="0"/>
              <a:t>Opportunities for Agreements</a:t>
            </a:r>
          </a:p>
          <a:p>
            <a:endParaRPr lang="en-US" dirty="0"/>
          </a:p>
        </p:txBody>
      </p:sp>
      <p:pic>
        <p:nvPicPr>
          <p:cNvPr id="2056" name="Picture 8" descr="Can regulators keep up with AI in healthcare? - Medical Device Network">
            <a:extLst>
              <a:ext uri="{FF2B5EF4-FFF2-40B4-BE49-F238E27FC236}">
                <a16:creationId xmlns:a16="http://schemas.microsoft.com/office/drawing/2014/main" id="{6EC81E28-ECD8-B45E-0531-FC26E1DA7D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1569" y="3907765"/>
            <a:ext cx="3856424" cy="239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178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F476AE-A80C-8B76-416A-45E9A82C25B4}"/>
              </a:ext>
            </a:extLst>
          </p:cNvPr>
          <p:cNvSpPr/>
          <p:nvPr/>
        </p:nvSpPr>
        <p:spPr>
          <a:xfrm>
            <a:off x="6822511" y="419623"/>
            <a:ext cx="3735585" cy="6125227"/>
          </a:xfrm>
          <a:prstGeom prst="rect">
            <a:avLst/>
          </a:prstGeom>
          <a:solidFill>
            <a:srgbClr val="BAB86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0AF25B-9D09-6CAF-2565-27EEA74DEB43}"/>
              </a:ext>
            </a:extLst>
          </p:cNvPr>
          <p:cNvSpPr>
            <a:spLocks noGrp="1"/>
          </p:cNvSpPr>
          <p:nvPr>
            <p:ph type="title"/>
          </p:nvPr>
        </p:nvSpPr>
        <p:spPr>
          <a:xfrm>
            <a:off x="977462" y="120210"/>
            <a:ext cx="5558376" cy="1033668"/>
          </a:xfrm>
        </p:spPr>
        <p:txBody>
          <a:bodyPr>
            <a:normAutofit fontScale="90000"/>
          </a:bodyPr>
          <a:lstStyle/>
          <a:p>
            <a:r>
              <a:rPr lang="en-US" b="1" dirty="0"/>
              <a:t>Publishers Prepare to</a:t>
            </a:r>
            <a:br>
              <a:rPr lang="en-US" b="1" dirty="0"/>
            </a:br>
            <a:r>
              <a:rPr lang="en-US" b="1" dirty="0"/>
              <a:t>Take on AI</a:t>
            </a:r>
          </a:p>
        </p:txBody>
      </p:sp>
      <p:sp>
        <p:nvSpPr>
          <p:cNvPr id="3" name="Text Placeholder 2">
            <a:extLst>
              <a:ext uri="{FF2B5EF4-FFF2-40B4-BE49-F238E27FC236}">
                <a16:creationId xmlns:a16="http://schemas.microsoft.com/office/drawing/2014/main" id="{6227D7D8-60BA-1008-C3A0-20DF37B9FE3D}"/>
              </a:ext>
            </a:extLst>
          </p:cNvPr>
          <p:cNvSpPr>
            <a:spLocks noGrp="1"/>
          </p:cNvSpPr>
          <p:nvPr>
            <p:ph type="body" idx="1"/>
          </p:nvPr>
        </p:nvSpPr>
        <p:spPr>
          <a:xfrm>
            <a:off x="727104" y="1540702"/>
            <a:ext cx="5646049" cy="5004148"/>
          </a:xfrm>
        </p:spPr>
        <p:txBody>
          <a:bodyPr>
            <a:normAutofit fontScale="85000" lnSpcReduction="20000"/>
          </a:bodyPr>
          <a:lstStyle/>
          <a:p>
            <a:r>
              <a:rPr lang="en-US" dirty="0"/>
              <a:t>Barry Diller, chairman of massive media holding company IAC, is hoping to lead publishers in legal action to protect their work from being stolen by AI companies and used in LLMs </a:t>
            </a:r>
          </a:p>
          <a:p>
            <a:pPr marL="114300" indent="0">
              <a:lnSpc>
                <a:spcPct val="50000"/>
              </a:lnSpc>
              <a:buNone/>
            </a:pPr>
            <a:endParaRPr lang="en-US" dirty="0"/>
          </a:p>
          <a:p>
            <a:r>
              <a:rPr lang="en-US" dirty="0"/>
              <a:t>Diller argues for an end to “FAIR USE” and changes to U.S. copyright law</a:t>
            </a:r>
          </a:p>
          <a:p>
            <a:endParaRPr lang="en-US" dirty="0"/>
          </a:p>
          <a:p>
            <a:r>
              <a:rPr lang="en-US" dirty="0"/>
              <a:t>He believes this litigation is the only solution, but it may encourage legislation that will help publishers deal with generative AI</a:t>
            </a:r>
          </a:p>
          <a:p>
            <a:endParaRPr lang="en-US" dirty="0"/>
          </a:p>
          <a:p>
            <a:r>
              <a:rPr lang="en-US" dirty="0"/>
              <a:t>Such collective action would be an opportunity for smaller outlets to join a larger, more powerful group and gain protections</a:t>
            </a:r>
          </a:p>
          <a:p>
            <a:r>
              <a:rPr lang="en-US" dirty="0"/>
              <a:t>Reality: separate deals being made </a:t>
            </a:r>
          </a:p>
          <a:p>
            <a:pPr marL="114300" indent="0">
              <a:buNone/>
            </a:pPr>
            <a:endParaRPr lang="en-US" dirty="0"/>
          </a:p>
        </p:txBody>
      </p:sp>
      <p:pic>
        <p:nvPicPr>
          <p:cNvPr id="1026" name="Picture 2" descr="Hollywood studios should ditch Netflix, make their own labor deal, Barry  Diller says - MarketWatch">
            <a:extLst>
              <a:ext uri="{FF2B5EF4-FFF2-40B4-BE49-F238E27FC236}">
                <a16:creationId xmlns:a16="http://schemas.microsoft.com/office/drawing/2014/main" id="{418BCF08-8F69-8B2C-23B9-42D6F4FB9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7538" y="804566"/>
            <a:ext cx="3098104" cy="20624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E35A7D7-9E21-089F-B6EC-F1C828E9744F}"/>
              </a:ext>
            </a:extLst>
          </p:cNvPr>
          <p:cNvSpPr txBox="1"/>
          <p:nvPr/>
        </p:nvSpPr>
        <p:spPr>
          <a:xfrm>
            <a:off x="7114098" y="3111039"/>
            <a:ext cx="3333750" cy="3293209"/>
          </a:xfrm>
          <a:prstGeom prst="rect">
            <a:avLst/>
          </a:prstGeom>
          <a:noFill/>
        </p:spPr>
        <p:txBody>
          <a:bodyPr wrap="square" rtlCol="0">
            <a:spAutoFit/>
          </a:bodyPr>
          <a:lstStyle/>
          <a:p>
            <a:pPr algn="ctr"/>
            <a:r>
              <a:rPr lang="en-US" dirty="0">
                <a:latin typeface="Oswald" panose="00000500000000000000" pitchFamily="2" charset="0"/>
              </a:rPr>
              <a:t>“You have to narrow the copyright law to say that no engine, no LLM, no generative AI system can infringe upon your ownership of what you create and publish…the result that will come out of that is enough economic activity for publishers to support them…I think if it doesn’t happen, it’s a disaster.”</a:t>
            </a:r>
          </a:p>
          <a:p>
            <a:pPr algn="ctr"/>
            <a:endParaRPr lang="en-US" dirty="0">
              <a:highlight>
                <a:srgbClr val="FFFF00"/>
              </a:highlight>
              <a:latin typeface="Oswald" panose="00000500000000000000" pitchFamily="2" charset="0"/>
            </a:endParaRPr>
          </a:p>
          <a:p>
            <a:pPr algn="ctr"/>
            <a:r>
              <a:rPr lang="en-US" sz="1400" i="1" dirty="0"/>
              <a:t>Diller in an August interview for “On with Kara Swisher”</a:t>
            </a:r>
          </a:p>
        </p:txBody>
      </p:sp>
    </p:spTree>
    <p:extLst>
      <p:ext uri="{BB962C8B-B14F-4D97-AF65-F5344CB8AC3E}">
        <p14:creationId xmlns:p14="http://schemas.microsoft.com/office/powerpoint/2010/main" val="41931167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bxqNyKQGiIMG9yiww8LH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2050</Words>
  <Application>Microsoft Office PowerPoint</Application>
  <PresentationFormat>Widescreen</PresentationFormat>
  <Paragraphs>173</Paragraphs>
  <Slides>27</Slides>
  <Notes>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8" baseType="lpstr">
      <vt:lpstr>Arial</vt:lpstr>
      <vt:lpstr>Calibri</vt:lpstr>
      <vt:lpstr>Calibri Light</vt:lpstr>
      <vt:lpstr>Century Gothic</vt:lpstr>
      <vt:lpstr>Fira Sans</vt:lpstr>
      <vt:lpstr>Oswald</vt:lpstr>
      <vt:lpstr>Shree Devanagari 714</vt:lpstr>
      <vt:lpstr>Symbol</vt:lpstr>
      <vt:lpstr>Times New Roman</vt:lpstr>
      <vt:lpstr>Office Theme</vt:lpstr>
      <vt:lpstr>think-cell Slide</vt:lpstr>
      <vt:lpstr>Paying for News: What Google and Meta owe News Publishers</vt:lpstr>
      <vt:lpstr>The problem: platform remuneration</vt:lpstr>
      <vt:lpstr>Regulation—Australia’s News Media Bargaining Code 2021</vt:lpstr>
      <vt:lpstr>PowerPoint Presentation</vt:lpstr>
      <vt:lpstr>PowerPoint Presentation</vt:lpstr>
      <vt:lpstr>Hal Singer (2023) Payments in Other Jurisdictions</vt:lpstr>
      <vt:lpstr>News and large language models</vt:lpstr>
      <vt:lpstr>AI’s Risk to Publishers</vt:lpstr>
      <vt:lpstr>Publishers Prepare to Take on AI</vt:lpstr>
      <vt:lpstr>PowerPoint Presentation</vt:lpstr>
      <vt:lpstr>PowerPoint Presentation</vt:lpstr>
      <vt:lpstr>Key findings from the paper</vt:lpstr>
      <vt:lpstr>Fundamental question: what is the surplus value generated by platforms-publishers?</vt:lpstr>
      <vt:lpstr>PowerPoint Presentation</vt:lpstr>
      <vt:lpstr>News consumption on digital platforms—search is stable</vt:lpstr>
      <vt:lpstr>Importance of Impressions to revenues of Google and Facebook</vt:lpstr>
      <vt:lpstr>News is Valuable to google </vt:lpstr>
      <vt:lpstr>Three components of our methodology</vt:lpstr>
      <vt:lpstr>Methodology for calculating Google payment</vt:lpstr>
      <vt:lpstr>Methodology for Facebook</vt:lpstr>
      <vt:lpstr>Our FB methodology: you can try it too</vt:lpstr>
      <vt:lpstr>Google Methodology: you can do it too</vt:lpstr>
      <vt:lpstr>Existing deals are far from 50/50, except Australia</vt:lpstr>
      <vt:lpstr>Questions</vt:lpstr>
      <vt:lpstr>Conclusion: transparency of methodology</vt:lpstr>
      <vt:lpstr>Thanks!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Paying for News: What Google and Meta owe News Publishers</dc:title>
  <dc:creator>Haaris Mateen</dc:creator>
  <cp:lastModifiedBy>Stiglitz, Joseph</cp:lastModifiedBy>
  <cp:revision>39</cp:revision>
  <dcterms:created xsi:type="dcterms:W3CDTF">2023-11-02T23:17:12Z</dcterms:created>
  <dcterms:modified xsi:type="dcterms:W3CDTF">2024-02-13T15:18:30Z</dcterms:modified>
</cp:coreProperties>
</file>