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9" r:id="rId3"/>
    <p:sldId id="279" r:id="rId4"/>
    <p:sldId id="272" r:id="rId5"/>
    <p:sldId id="271" r:id="rId6"/>
    <p:sldId id="269" r:id="rId7"/>
    <p:sldId id="260" r:id="rId8"/>
    <p:sldId id="273" r:id="rId9"/>
    <p:sldId id="267" r:id="rId10"/>
    <p:sldId id="268" r:id="rId11"/>
    <p:sldId id="261" r:id="rId12"/>
    <p:sldId id="274" r:id="rId13"/>
    <p:sldId id="275" r:id="rId14"/>
    <p:sldId id="278" r:id="rId15"/>
    <p:sldId id="276" r:id="rId16"/>
    <p:sldId id="282" r:id="rId17"/>
    <p:sldId id="280" r:id="rId18"/>
    <p:sldId id="270" r:id="rId19"/>
    <p:sldId id="283" r:id="rId20"/>
    <p:sldId id="281" r:id="rId21"/>
    <p:sldId id="263" r:id="rId22"/>
    <p:sldId id="262" r:id="rId23"/>
    <p:sldId id="284" r:id="rId24"/>
    <p:sldId id="285" r:id="rId25"/>
    <p:sldId id="264" r:id="rId26"/>
    <p:sldId id="266" r:id="rId27"/>
    <p:sldId id="287" r:id="rId28"/>
    <p:sldId id="286" r:id="rId29"/>
    <p:sldId id="289" r:id="rId30"/>
    <p:sldId id="290" r:id="rId31"/>
    <p:sldId id="292" r:id="rId32"/>
    <p:sldId id="293" r:id="rId33"/>
    <p:sldId id="294" r:id="rId34"/>
    <p:sldId id="288" r:id="rId35"/>
    <p:sldId id="29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7" d="100"/>
          <a:sy n="87" d="100"/>
        </p:scale>
        <p:origin x="6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53BA9-2411-8212-88FF-DF4F22247F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134EDE-9E87-7B58-157E-3AA8C2C599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6F5C0D-AC55-B1DB-0FB1-B5141B14A072}"/>
              </a:ext>
            </a:extLst>
          </p:cNvPr>
          <p:cNvSpPr>
            <a:spLocks noGrp="1"/>
          </p:cNvSpPr>
          <p:nvPr>
            <p:ph type="dt" sz="half" idx="10"/>
          </p:nvPr>
        </p:nvSpPr>
        <p:spPr/>
        <p:txBody>
          <a:bodyPr/>
          <a:lstStyle/>
          <a:p>
            <a:fld id="{83832E4B-FC99-4101-9CE8-445A45542F8F}" type="datetimeFigureOut">
              <a:rPr lang="en-US" smtClean="0"/>
              <a:t>10/16/2023</a:t>
            </a:fld>
            <a:endParaRPr lang="en-US"/>
          </a:p>
        </p:txBody>
      </p:sp>
      <p:sp>
        <p:nvSpPr>
          <p:cNvPr id="5" name="Footer Placeholder 4">
            <a:extLst>
              <a:ext uri="{FF2B5EF4-FFF2-40B4-BE49-F238E27FC236}">
                <a16:creationId xmlns:a16="http://schemas.microsoft.com/office/drawing/2014/main" id="{5DD3D79E-104A-B331-F004-9E8AA4ABA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029F2B-F478-DEF3-7E34-90FBDB5D8B27}"/>
              </a:ext>
            </a:extLst>
          </p:cNvPr>
          <p:cNvSpPr>
            <a:spLocks noGrp="1"/>
          </p:cNvSpPr>
          <p:nvPr>
            <p:ph type="sldNum" sz="quarter" idx="12"/>
          </p:nvPr>
        </p:nvSpPr>
        <p:spPr/>
        <p:txBody>
          <a:bodyPr/>
          <a:lstStyle/>
          <a:p>
            <a:fld id="{8CC8FEAF-EFA8-4CFD-B0BB-32AA1DDD327A}" type="slidenum">
              <a:rPr lang="en-US" smtClean="0"/>
              <a:t>‹#›</a:t>
            </a:fld>
            <a:endParaRPr lang="en-US"/>
          </a:p>
        </p:txBody>
      </p:sp>
    </p:spTree>
    <p:extLst>
      <p:ext uri="{BB962C8B-B14F-4D97-AF65-F5344CB8AC3E}">
        <p14:creationId xmlns:p14="http://schemas.microsoft.com/office/powerpoint/2010/main" val="2088794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650BF-31A5-F283-8AA8-D13A34ED12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D70A6E-D9C8-73FE-8B9B-896163D98B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A2EDD8-0CA4-59BF-2331-4B63B19CC6FB}"/>
              </a:ext>
            </a:extLst>
          </p:cNvPr>
          <p:cNvSpPr>
            <a:spLocks noGrp="1"/>
          </p:cNvSpPr>
          <p:nvPr>
            <p:ph type="dt" sz="half" idx="10"/>
          </p:nvPr>
        </p:nvSpPr>
        <p:spPr/>
        <p:txBody>
          <a:bodyPr/>
          <a:lstStyle/>
          <a:p>
            <a:fld id="{83832E4B-FC99-4101-9CE8-445A45542F8F}" type="datetimeFigureOut">
              <a:rPr lang="en-US" smtClean="0"/>
              <a:t>10/16/2023</a:t>
            </a:fld>
            <a:endParaRPr lang="en-US"/>
          </a:p>
        </p:txBody>
      </p:sp>
      <p:sp>
        <p:nvSpPr>
          <p:cNvPr id="5" name="Footer Placeholder 4">
            <a:extLst>
              <a:ext uri="{FF2B5EF4-FFF2-40B4-BE49-F238E27FC236}">
                <a16:creationId xmlns:a16="http://schemas.microsoft.com/office/drawing/2014/main" id="{AD33171C-CB44-A1F7-8D33-B7E282D41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156880-4FA2-5EA5-82E7-DD507166A449}"/>
              </a:ext>
            </a:extLst>
          </p:cNvPr>
          <p:cNvSpPr>
            <a:spLocks noGrp="1"/>
          </p:cNvSpPr>
          <p:nvPr>
            <p:ph type="sldNum" sz="quarter" idx="12"/>
          </p:nvPr>
        </p:nvSpPr>
        <p:spPr/>
        <p:txBody>
          <a:bodyPr/>
          <a:lstStyle/>
          <a:p>
            <a:fld id="{8CC8FEAF-EFA8-4CFD-B0BB-32AA1DDD327A}" type="slidenum">
              <a:rPr lang="en-US" smtClean="0"/>
              <a:t>‹#›</a:t>
            </a:fld>
            <a:endParaRPr lang="en-US"/>
          </a:p>
        </p:txBody>
      </p:sp>
    </p:spTree>
    <p:extLst>
      <p:ext uri="{BB962C8B-B14F-4D97-AF65-F5344CB8AC3E}">
        <p14:creationId xmlns:p14="http://schemas.microsoft.com/office/powerpoint/2010/main" val="2636054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97B689-00F3-2BD6-AB2B-310FE9AB9C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F96BE4-4720-7F30-124D-6624CAA328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6A5359-7156-0742-BC57-C759079272E8}"/>
              </a:ext>
            </a:extLst>
          </p:cNvPr>
          <p:cNvSpPr>
            <a:spLocks noGrp="1"/>
          </p:cNvSpPr>
          <p:nvPr>
            <p:ph type="dt" sz="half" idx="10"/>
          </p:nvPr>
        </p:nvSpPr>
        <p:spPr/>
        <p:txBody>
          <a:bodyPr/>
          <a:lstStyle/>
          <a:p>
            <a:fld id="{83832E4B-FC99-4101-9CE8-445A45542F8F}" type="datetimeFigureOut">
              <a:rPr lang="en-US" smtClean="0"/>
              <a:t>10/16/2023</a:t>
            </a:fld>
            <a:endParaRPr lang="en-US"/>
          </a:p>
        </p:txBody>
      </p:sp>
      <p:sp>
        <p:nvSpPr>
          <p:cNvPr id="5" name="Footer Placeholder 4">
            <a:extLst>
              <a:ext uri="{FF2B5EF4-FFF2-40B4-BE49-F238E27FC236}">
                <a16:creationId xmlns:a16="http://schemas.microsoft.com/office/drawing/2014/main" id="{47785BC4-4C67-D1BF-4F70-658D5F4FAE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20F283-E8A5-9255-B805-B60289CB2565}"/>
              </a:ext>
            </a:extLst>
          </p:cNvPr>
          <p:cNvSpPr>
            <a:spLocks noGrp="1"/>
          </p:cNvSpPr>
          <p:nvPr>
            <p:ph type="sldNum" sz="quarter" idx="12"/>
          </p:nvPr>
        </p:nvSpPr>
        <p:spPr/>
        <p:txBody>
          <a:bodyPr/>
          <a:lstStyle/>
          <a:p>
            <a:fld id="{8CC8FEAF-EFA8-4CFD-B0BB-32AA1DDD327A}" type="slidenum">
              <a:rPr lang="en-US" smtClean="0"/>
              <a:t>‹#›</a:t>
            </a:fld>
            <a:endParaRPr lang="en-US"/>
          </a:p>
        </p:txBody>
      </p:sp>
    </p:spTree>
    <p:extLst>
      <p:ext uri="{BB962C8B-B14F-4D97-AF65-F5344CB8AC3E}">
        <p14:creationId xmlns:p14="http://schemas.microsoft.com/office/powerpoint/2010/main" val="1092626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31963-E568-1ECC-2C40-5C5C4B303F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BB9FA2-F923-7289-7606-C857137AB8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CC378F-1999-93EE-E02A-B336500180DB}"/>
              </a:ext>
            </a:extLst>
          </p:cNvPr>
          <p:cNvSpPr>
            <a:spLocks noGrp="1"/>
          </p:cNvSpPr>
          <p:nvPr>
            <p:ph type="dt" sz="half" idx="10"/>
          </p:nvPr>
        </p:nvSpPr>
        <p:spPr/>
        <p:txBody>
          <a:bodyPr/>
          <a:lstStyle/>
          <a:p>
            <a:fld id="{83832E4B-FC99-4101-9CE8-445A45542F8F}" type="datetimeFigureOut">
              <a:rPr lang="en-US" smtClean="0"/>
              <a:t>10/16/2023</a:t>
            </a:fld>
            <a:endParaRPr lang="en-US"/>
          </a:p>
        </p:txBody>
      </p:sp>
      <p:sp>
        <p:nvSpPr>
          <p:cNvPr id="5" name="Footer Placeholder 4">
            <a:extLst>
              <a:ext uri="{FF2B5EF4-FFF2-40B4-BE49-F238E27FC236}">
                <a16:creationId xmlns:a16="http://schemas.microsoft.com/office/drawing/2014/main" id="{BBAF835D-FEBA-24FC-8084-6BB5A98EB3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D4F7FE-5F7A-FB30-931D-9884B45E8A56}"/>
              </a:ext>
            </a:extLst>
          </p:cNvPr>
          <p:cNvSpPr>
            <a:spLocks noGrp="1"/>
          </p:cNvSpPr>
          <p:nvPr>
            <p:ph type="sldNum" sz="quarter" idx="12"/>
          </p:nvPr>
        </p:nvSpPr>
        <p:spPr/>
        <p:txBody>
          <a:bodyPr/>
          <a:lstStyle/>
          <a:p>
            <a:fld id="{8CC8FEAF-EFA8-4CFD-B0BB-32AA1DDD327A}" type="slidenum">
              <a:rPr lang="en-US" smtClean="0"/>
              <a:t>‹#›</a:t>
            </a:fld>
            <a:endParaRPr lang="en-US"/>
          </a:p>
        </p:txBody>
      </p:sp>
    </p:spTree>
    <p:extLst>
      <p:ext uri="{BB962C8B-B14F-4D97-AF65-F5344CB8AC3E}">
        <p14:creationId xmlns:p14="http://schemas.microsoft.com/office/powerpoint/2010/main" val="318064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66391-A54F-6B1A-0492-004D3A75B8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8B8DC1-CD57-C782-FC6D-31A5A95C94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4592B2-DF7B-B32B-F384-9C89508336D9}"/>
              </a:ext>
            </a:extLst>
          </p:cNvPr>
          <p:cNvSpPr>
            <a:spLocks noGrp="1"/>
          </p:cNvSpPr>
          <p:nvPr>
            <p:ph type="dt" sz="half" idx="10"/>
          </p:nvPr>
        </p:nvSpPr>
        <p:spPr/>
        <p:txBody>
          <a:bodyPr/>
          <a:lstStyle/>
          <a:p>
            <a:fld id="{83832E4B-FC99-4101-9CE8-445A45542F8F}" type="datetimeFigureOut">
              <a:rPr lang="en-US" smtClean="0"/>
              <a:t>10/16/2023</a:t>
            </a:fld>
            <a:endParaRPr lang="en-US"/>
          </a:p>
        </p:txBody>
      </p:sp>
      <p:sp>
        <p:nvSpPr>
          <p:cNvPr id="5" name="Footer Placeholder 4">
            <a:extLst>
              <a:ext uri="{FF2B5EF4-FFF2-40B4-BE49-F238E27FC236}">
                <a16:creationId xmlns:a16="http://schemas.microsoft.com/office/drawing/2014/main" id="{E77D6BC8-EBE0-CB15-6489-B88EE0A157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62CC0C-6B1D-4568-A3ED-C7BFDD952921}"/>
              </a:ext>
            </a:extLst>
          </p:cNvPr>
          <p:cNvSpPr>
            <a:spLocks noGrp="1"/>
          </p:cNvSpPr>
          <p:nvPr>
            <p:ph type="sldNum" sz="quarter" idx="12"/>
          </p:nvPr>
        </p:nvSpPr>
        <p:spPr/>
        <p:txBody>
          <a:bodyPr/>
          <a:lstStyle/>
          <a:p>
            <a:fld id="{8CC8FEAF-EFA8-4CFD-B0BB-32AA1DDD327A}" type="slidenum">
              <a:rPr lang="en-US" smtClean="0"/>
              <a:t>‹#›</a:t>
            </a:fld>
            <a:endParaRPr lang="en-US"/>
          </a:p>
        </p:txBody>
      </p:sp>
    </p:spTree>
    <p:extLst>
      <p:ext uri="{BB962C8B-B14F-4D97-AF65-F5344CB8AC3E}">
        <p14:creationId xmlns:p14="http://schemas.microsoft.com/office/powerpoint/2010/main" val="700316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EA036-A59B-140F-6CCE-BAEAD9B257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CE5CA1-B722-1700-B3C8-D15F9A6701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42CE24-C17D-5622-E2D3-4A59FCBFDA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F8266E-A53A-FA54-6EAC-FDECA4509BBF}"/>
              </a:ext>
            </a:extLst>
          </p:cNvPr>
          <p:cNvSpPr>
            <a:spLocks noGrp="1"/>
          </p:cNvSpPr>
          <p:nvPr>
            <p:ph type="dt" sz="half" idx="10"/>
          </p:nvPr>
        </p:nvSpPr>
        <p:spPr/>
        <p:txBody>
          <a:bodyPr/>
          <a:lstStyle/>
          <a:p>
            <a:fld id="{83832E4B-FC99-4101-9CE8-445A45542F8F}" type="datetimeFigureOut">
              <a:rPr lang="en-US" smtClean="0"/>
              <a:t>10/16/2023</a:t>
            </a:fld>
            <a:endParaRPr lang="en-US"/>
          </a:p>
        </p:txBody>
      </p:sp>
      <p:sp>
        <p:nvSpPr>
          <p:cNvPr id="6" name="Footer Placeholder 5">
            <a:extLst>
              <a:ext uri="{FF2B5EF4-FFF2-40B4-BE49-F238E27FC236}">
                <a16:creationId xmlns:a16="http://schemas.microsoft.com/office/drawing/2014/main" id="{37086EA8-B387-B976-0834-0FB241B502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17059F-6A0B-E279-32C4-FE2F85982F62}"/>
              </a:ext>
            </a:extLst>
          </p:cNvPr>
          <p:cNvSpPr>
            <a:spLocks noGrp="1"/>
          </p:cNvSpPr>
          <p:nvPr>
            <p:ph type="sldNum" sz="quarter" idx="12"/>
          </p:nvPr>
        </p:nvSpPr>
        <p:spPr/>
        <p:txBody>
          <a:bodyPr/>
          <a:lstStyle/>
          <a:p>
            <a:fld id="{8CC8FEAF-EFA8-4CFD-B0BB-32AA1DDD327A}" type="slidenum">
              <a:rPr lang="en-US" smtClean="0"/>
              <a:t>‹#›</a:t>
            </a:fld>
            <a:endParaRPr lang="en-US"/>
          </a:p>
        </p:txBody>
      </p:sp>
    </p:spTree>
    <p:extLst>
      <p:ext uri="{BB962C8B-B14F-4D97-AF65-F5344CB8AC3E}">
        <p14:creationId xmlns:p14="http://schemas.microsoft.com/office/powerpoint/2010/main" val="232599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67D45-C520-7515-B49F-63B61264A3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72A8DE-A25B-9451-17FD-BD7158C5A2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07A248-30AE-645E-EC5E-97AECE6FB3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659519-D3A5-5A49-EA52-68465A3E8E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EF7F7F-E5A1-D395-0A52-48481074FF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EC70E6-90F2-8302-33A7-41E806CCCFCA}"/>
              </a:ext>
            </a:extLst>
          </p:cNvPr>
          <p:cNvSpPr>
            <a:spLocks noGrp="1"/>
          </p:cNvSpPr>
          <p:nvPr>
            <p:ph type="dt" sz="half" idx="10"/>
          </p:nvPr>
        </p:nvSpPr>
        <p:spPr/>
        <p:txBody>
          <a:bodyPr/>
          <a:lstStyle/>
          <a:p>
            <a:fld id="{83832E4B-FC99-4101-9CE8-445A45542F8F}" type="datetimeFigureOut">
              <a:rPr lang="en-US" smtClean="0"/>
              <a:t>10/16/2023</a:t>
            </a:fld>
            <a:endParaRPr lang="en-US"/>
          </a:p>
        </p:txBody>
      </p:sp>
      <p:sp>
        <p:nvSpPr>
          <p:cNvPr id="8" name="Footer Placeholder 7">
            <a:extLst>
              <a:ext uri="{FF2B5EF4-FFF2-40B4-BE49-F238E27FC236}">
                <a16:creationId xmlns:a16="http://schemas.microsoft.com/office/drawing/2014/main" id="{B62E8920-7A76-4965-00AB-407A1C1A3B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D823BD-7D29-7D94-2E11-E6382C3A740C}"/>
              </a:ext>
            </a:extLst>
          </p:cNvPr>
          <p:cNvSpPr>
            <a:spLocks noGrp="1"/>
          </p:cNvSpPr>
          <p:nvPr>
            <p:ph type="sldNum" sz="quarter" idx="12"/>
          </p:nvPr>
        </p:nvSpPr>
        <p:spPr/>
        <p:txBody>
          <a:bodyPr/>
          <a:lstStyle/>
          <a:p>
            <a:fld id="{8CC8FEAF-EFA8-4CFD-B0BB-32AA1DDD327A}" type="slidenum">
              <a:rPr lang="en-US" smtClean="0"/>
              <a:t>‹#›</a:t>
            </a:fld>
            <a:endParaRPr lang="en-US"/>
          </a:p>
        </p:txBody>
      </p:sp>
    </p:spTree>
    <p:extLst>
      <p:ext uri="{BB962C8B-B14F-4D97-AF65-F5344CB8AC3E}">
        <p14:creationId xmlns:p14="http://schemas.microsoft.com/office/powerpoint/2010/main" val="1645983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ED5C1-3CB0-1B78-4BEB-5BDC596BD2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8DDFA5-4AA8-E121-6A18-0EE1CFD10B91}"/>
              </a:ext>
            </a:extLst>
          </p:cNvPr>
          <p:cNvSpPr>
            <a:spLocks noGrp="1"/>
          </p:cNvSpPr>
          <p:nvPr>
            <p:ph type="dt" sz="half" idx="10"/>
          </p:nvPr>
        </p:nvSpPr>
        <p:spPr/>
        <p:txBody>
          <a:bodyPr/>
          <a:lstStyle/>
          <a:p>
            <a:fld id="{83832E4B-FC99-4101-9CE8-445A45542F8F}" type="datetimeFigureOut">
              <a:rPr lang="en-US" smtClean="0"/>
              <a:t>10/16/2023</a:t>
            </a:fld>
            <a:endParaRPr lang="en-US"/>
          </a:p>
        </p:txBody>
      </p:sp>
      <p:sp>
        <p:nvSpPr>
          <p:cNvPr id="4" name="Footer Placeholder 3">
            <a:extLst>
              <a:ext uri="{FF2B5EF4-FFF2-40B4-BE49-F238E27FC236}">
                <a16:creationId xmlns:a16="http://schemas.microsoft.com/office/drawing/2014/main" id="{263E6076-4601-F6EC-0D06-2407C6400D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A4CC0E-D2C4-B5F9-3817-14A7EB1DEC54}"/>
              </a:ext>
            </a:extLst>
          </p:cNvPr>
          <p:cNvSpPr>
            <a:spLocks noGrp="1"/>
          </p:cNvSpPr>
          <p:nvPr>
            <p:ph type="sldNum" sz="quarter" idx="12"/>
          </p:nvPr>
        </p:nvSpPr>
        <p:spPr/>
        <p:txBody>
          <a:bodyPr/>
          <a:lstStyle/>
          <a:p>
            <a:fld id="{8CC8FEAF-EFA8-4CFD-B0BB-32AA1DDD327A}" type="slidenum">
              <a:rPr lang="en-US" smtClean="0"/>
              <a:t>‹#›</a:t>
            </a:fld>
            <a:endParaRPr lang="en-US"/>
          </a:p>
        </p:txBody>
      </p:sp>
    </p:spTree>
    <p:extLst>
      <p:ext uri="{BB962C8B-B14F-4D97-AF65-F5344CB8AC3E}">
        <p14:creationId xmlns:p14="http://schemas.microsoft.com/office/powerpoint/2010/main" val="211272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DF1C89-A08F-6DBC-2399-8460D17394CA}"/>
              </a:ext>
            </a:extLst>
          </p:cNvPr>
          <p:cNvSpPr>
            <a:spLocks noGrp="1"/>
          </p:cNvSpPr>
          <p:nvPr>
            <p:ph type="dt" sz="half" idx="10"/>
          </p:nvPr>
        </p:nvSpPr>
        <p:spPr/>
        <p:txBody>
          <a:bodyPr/>
          <a:lstStyle/>
          <a:p>
            <a:fld id="{83832E4B-FC99-4101-9CE8-445A45542F8F}" type="datetimeFigureOut">
              <a:rPr lang="en-US" smtClean="0"/>
              <a:t>10/16/2023</a:t>
            </a:fld>
            <a:endParaRPr lang="en-US"/>
          </a:p>
        </p:txBody>
      </p:sp>
      <p:sp>
        <p:nvSpPr>
          <p:cNvPr id="3" name="Footer Placeholder 2">
            <a:extLst>
              <a:ext uri="{FF2B5EF4-FFF2-40B4-BE49-F238E27FC236}">
                <a16:creationId xmlns:a16="http://schemas.microsoft.com/office/drawing/2014/main" id="{92C627FE-50CF-8673-897D-A34422CC8A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6DCF20-5921-694C-26B8-F3C93AD8F86C}"/>
              </a:ext>
            </a:extLst>
          </p:cNvPr>
          <p:cNvSpPr>
            <a:spLocks noGrp="1"/>
          </p:cNvSpPr>
          <p:nvPr>
            <p:ph type="sldNum" sz="quarter" idx="12"/>
          </p:nvPr>
        </p:nvSpPr>
        <p:spPr/>
        <p:txBody>
          <a:bodyPr/>
          <a:lstStyle/>
          <a:p>
            <a:fld id="{8CC8FEAF-EFA8-4CFD-B0BB-32AA1DDD327A}" type="slidenum">
              <a:rPr lang="en-US" smtClean="0"/>
              <a:t>‹#›</a:t>
            </a:fld>
            <a:endParaRPr lang="en-US"/>
          </a:p>
        </p:txBody>
      </p:sp>
    </p:spTree>
    <p:extLst>
      <p:ext uri="{BB962C8B-B14F-4D97-AF65-F5344CB8AC3E}">
        <p14:creationId xmlns:p14="http://schemas.microsoft.com/office/powerpoint/2010/main" val="207024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FEE57-2841-D7B0-D16A-64796B0C47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162CA6-7D11-EDC7-51A6-1636E61EE4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4568E0-4767-2260-DF8F-629F9EDDB1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09C527-BC8A-E9B2-803E-2150E43C9C8D}"/>
              </a:ext>
            </a:extLst>
          </p:cNvPr>
          <p:cNvSpPr>
            <a:spLocks noGrp="1"/>
          </p:cNvSpPr>
          <p:nvPr>
            <p:ph type="dt" sz="half" idx="10"/>
          </p:nvPr>
        </p:nvSpPr>
        <p:spPr/>
        <p:txBody>
          <a:bodyPr/>
          <a:lstStyle/>
          <a:p>
            <a:fld id="{83832E4B-FC99-4101-9CE8-445A45542F8F}" type="datetimeFigureOut">
              <a:rPr lang="en-US" smtClean="0"/>
              <a:t>10/16/2023</a:t>
            </a:fld>
            <a:endParaRPr lang="en-US"/>
          </a:p>
        </p:txBody>
      </p:sp>
      <p:sp>
        <p:nvSpPr>
          <p:cNvPr id="6" name="Footer Placeholder 5">
            <a:extLst>
              <a:ext uri="{FF2B5EF4-FFF2-40B4-BE49-F238E27FC236}">
                <a16:creationId xmlns:a16="http://schemas.microsoft.com/office/drawing/2014/main" id="{9AF2E164-A525-E268-CFFB-A640579624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C178D6-7893-318A-40E7-303163699995}"/>
              </a:ext>
            </a:extLst>
          </p:cNvPr>
          <p:cNvSpPr>
            <a:spLocks noGrp="1"/>
          </p:cNvSpPr>
          <p:nvPr>
            <p:ph type="sldNum" sz="quarter" idx="12"/>
          </p:nvPr>
        </p:nvSpPr>
        <p:spPr/>
        <p:txBody>
          <a:bodyPr/>
          <a:lstStyle/>
          <a:p>
            <a:fld id="{8CC8FEAF-EFA8-4CFD-B0BB-32AA1DDD327A}" type="slidenum">
              <a:rPr lang="en-US" smtClean="0"/>
              <a:t>‹#›</a:t>
            </a:fld>
            <a:endParaRPr lang="en-US"/>
          </a:p>
        </p:txBody>
      </p:sp>
    </p:spTree>
    <p:extLst>
      <p:ext uri="{BB962C8B-B14F-4D97-AF65-F5344CB8AC3E}">
        <p14:creationId xmlns:p14="http://schemas.microsoft.com/office/powerpoint/2010/main" val="161280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14FCE-A34A-0830-63C9-24290AE6D0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C5CCAF-92B7-1D14-3A23-BF8470ACEA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54C698-9693-D5B5-303D-3FF961D87D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2B4540-D201-3F4F-4CFF-9D78957B1920}"/>
              </a:ext>
            </a:extLst>
          </p:cNvPr>
          <p:cNvSpPr>
            <a:spLocks noGrp="1"/>
          </p:cNvSpPr>
          <p:nvPr>
            <p:ph type="dt" sz="half" idx="10"/>
          </p:nvPr>
        </p:nvSpPr>
        <p:spPr/>
        <p:txBody>
          <a:bodyPr/>
          <a:lstStyle/>
          <a:p>
            <a:fld id="{83832E4B-FC99-4101-9CE8-445A45542F8F}" type="datetimeFigureOut">
              <a:rPr lang="en-US" smtClean="0"/>
              <a:t>10/16/2023</a:t>
            </a:fld>
            <a:endParaRPr lang="en-US"/>
          </a:p>
        </p:txBody>
      </p:sp>
      <p:sp>
        <p:nvSpPr>
          <p:cNvPr id="6" name="Footer Placeholder 5">
            <a:extLst>
              <a:ext uri="{FF2B5EF4-FFF2-40B4-BE49-F238E27FC236}">
                <a16:creationId xmlns:a16="http://schemas.microsoft.com/office/drawing/2014/main" id="{4225779E-6FED-7F5E-EFA0-B6CA123A26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F15A88-829F-1351-815B-13359B17739A}"/>
              </a:ext>
            </a:extLst>
          </p:cNvPr>
          <p:cNvSpPr>
            <a:spLocks noGrp="1"/>
          </p:cNvSpPr>
          <p:nvPr>
            <p:ph type="sldNum" sz="quarter" idx="12"/>
          </p:nvPr>
        </p:nvSpPr>
        <p:spPr/>
        <p:txBody>
          <a:bodyPr/>
          <a:lstStyle/>
          <a:p>
            <a:fld id="{8CC8FEAF-EFA8-4CFD-B0BB-32AA1DDD327A}" type="slidenum">
              <a:rPr lang="en-US" smtClean="0"/>
              <a:t>‹#›</a:t>
            </a:fld>
            <a:endParaRPr lang="en-US"/>
          </a:p>
        </p:txBody>
      </p:sp>
    </p:spTree>
    <p:extLst>
      <p:ext uri="{BB962C8B-B14F-4D97-AF65-F5344CB8AC3E}">
        <p14:creationId xmlns:p14="http://schemas.microsoft.com/office/powerpoint/2010/main" val="65087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DA0DD4-5382-C422-64B1-A624047B35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398FEE-1CF5-D172-C506-370D7AD724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F189C8-EB47-1391-8819-345081E579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32E4B-FC99-4101-9CE8-445A45542F8F}" type="datetimeFigureOut">
              <a:rPr lang="en-US" smtClean="0"/>
              <a:t>10/16/2023</a:t>
            </a:fld>
            <a:endParaRPr lang="en-US"/>
          </a:p>
        </p:txBody>
      </p:sp>
      <p:sp>
        <p:nvSpPr>
          <p:cNvPr id="5" name="Footer Placeholder 4">
            <a:extLst>
              <a:ext uri="{FF2B5EF4-FFF2-40B4-BE49-F238E27FC236}">
                <a16:creationId xmlns:a16="http://schemas.microsoft.com/office/drawing/2014/main" id="{F21962FD-11FA-C0DE-8A99-8F9355AF1E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1D0038-EA9B-DC71-5845-3A25B306A5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C8FEAF-EFA8-4CFD-B0BB-32AA1DDD327A}" type="slidenum">
              <a:rPr lang="en-US" smtClean="0"/>
              <a:t>‹#›</a:t>
            </a:fld>
            <a:endParaRPr lang="en-US"/>
          </a:p>
        </p:txBody>
      </p:sp>
    </p:spTree>
    <p:extLst>
      <p:ext uri="{BB962C8B-B14F-4D97-AF65-F5344CB8AC3E}">
        <p14:creationId xmlns:p14="http://schemas.microsoft.com/office/powerpoint/2010/main" val="123650632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98658E-CE61-7827-8B14-27773D984243}"/>
              </a:ext>
            </a:extLst>
          </p:cNvPr>
          <p:cNvSpPr>
            <a:spLocks noGrp="1"/>
          </p:cNvSpPr>
          <p:nvPr>
            <p:ph type="ctrTitle"/>
          </p:nvPr>
        </p:nvSpPr>
        <p:spPr>
          <a:xfrm>
            <a:off x="838199" y="1093788"/>
            <a:ext cx="10506455" cy="2967208"/>
          </a:xfrm>
        </p:spPr>
        <p:txBody>
          <a:bodyPr>
            <a:normAutofit/>
          </a:bodyPr>
          <a:lstStyle/>
          <a:p>
            <a:pPr algn="l"/>
            <a:r>
              <a:rPr lang="en-US" sz="2800" dirty="0">
                <a:latin typeface="Palatino Linotype" panose="02040502050505030304" pitchFamily="18" charset="0"/>
              </a:rPr>
              <a:t>The extent of the market for early American bank notes</a:t>
            </a:r>
          </a:p>
        </p:txBody>
      </p:sp>
      <p:sp>
        <p:nvSpPr>
          <p:cNvPr id="3" name="Subtitle 2">
            <a:extLst>
              <a:ext uri="{FF2B5EF4-FFF2-40B4-BE49-F238E27FC236}">
                <a16:creationId xmlns:a16="http://schemas.microsoft.com/office/drawing/2014/main" id="{B66F3BA6-39A4-3DDE-7DBB-3D7F2294762F}"/>
              </a:ext>
            </a:extLst>
          </p:cNvPr>
          <p:cNvSpPr>
            <a:spLocks noGrp="1"/>
          </p:cNvSpPr>
          <p:nvPr>
            <p:ph type="subTitle" idx="1"/>
          </p:nvPr>
        </p:nvSpPr>
        <p:spPr>
          <a:xfrm>
            <a:off x="7400924" y="4619624"/>
            <a:ext cx="3946779" cy="1038225"/>
          </a:xfrm>
        </p:spPr>
        <p:txBody>
          <a:bodyPr>
            <a:normAutofit/>
          </a:bodyPr>
          <a:lstStyle/>
          <a:p>
            <a:pPr algn="r"/>
            <a:r>
              <a:rPr lang="en-US" sz="1900">
                <a:latin typeface="Palatino Linotype" panose="02040502050505030304" pitchFamily="18" charset="0"/>
              </a:rPr>
              <a:t>Rutgers – Money, History and Finance workshop</a:t>
            </a:r>
          </a:p>
          <a:p>
            <a:pPr algn="r"/>
            <a:r>
              <a:rPr lang="en-US" sz="1900">
                <a:latin typeface="Palatino Linotype" panose="02040502050505030304" pitchFamily="18" charset="0"/>
              </a:rPr>
              <a:t>October 2023</a:t>
            </a:r>
          </a:p>
        </p:txBody>
      </p:sp>
      <p:sp>
        <p:nvSpPr>
          <p:cNvPr id="21" name="Rectangle 20">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695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BC37F5-157B-985D-C181-43B4098E7E04}"/>
              </a:ext>
            </a:extLst>
          </p:cNvPr>
          <p:cNvPicPr>
            <a:picLocks noChangeAspect="1"/>
          </p:cNvPicPr>
          <p:nvPr/>
        </p:nvPicPr>
        <p:blipFill>
          <a:blip r:embed="rId2"/>
          <a:stretch>
            <a:fillRect/>
          </a:stretch>
        </p:blipFill>
        <p:spPr>
          <a:xfrm>
            <a:off x="4114225" y="801793"/>
            <a:ext cx="3957962" cy="5249332"/>
          </a:xfrm>
          <a:prstGeom prst="rect">
            <a:avLst/>
          </a:prstGeom>
        </p:spPr>
      </p:pic>
    </p:spTree>
    <p:extLst>
      <p:ext uri="{BB962C8B-B14F-4D97-AF65-F5344CB8AC3E}">
        <p14:creationId xmlns:p14="http://schemas.microsoft.com/office/powerpoint/2010/main" val="2373160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9A87FE-7633-2D17-BDA6-4C15C5A2C550}"/>
              </a:ext>
            </a:extLst>
          </p:cNvPr>
          <p:cNvPicPr>
            <a:picLocks noChangeAspect="1"/>
          </p:cNvPicPr>
          <p:nvPr/>
        </p:nvPicPr>
        <p:blipFill>
          <a:blip r:embed="rId2"/>
          <a:stretch>
            <a:fillRect/>
          </a:stretch>
        </p:blipFill>
        <p:spPr>
          <a:xfrm>
            <a:off x="2679026" y="942488"/>
            <a:ext cx="6833947" cy="4973023"/>
          </a:xfrm>
          <a:prstGeom prst="rect">
            <a:avLst/>
          </a:prstGeom>
        </p:spPr>
      </p:pic>
    </p:spTree>
    <p:extLst>
      <p:ext uri="{BB962C8B-B14F-4D97-AF65-F5344CB8AC3E}">
        <p14:creationId xmlns:p14="http://schemas.microsoft.com/office/powerpoint/2010/main" val="3548351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D5F66D-18E6-6F1D-2224-B9142F522762}"/>
              </a:ext>
            </a:extLst>
          </p:cNvPr>
          <p:cNvSpPr>
            <a:spLocks noGrp="1"/>
          </p:cNvSpPr>
          <p:nvPr>
            <p:ph type="title"/>
          </p:nvPr>
        </p:nvSpPr>
        <p:spPr>
          <a:xfrm>
            <a:off x="838200" y="365125"/>
            <a:ext cx="10515600" cy="1325563"/>
          </a:xfrm>
        </p:spPr>
        <p:txBody>
          <a:bodyPr>
            <a:normAutofit/>
          </a:bodyPr>
          <a:lstStyle/>
          <a:p>
            <a:r>
              <a:rPr lang="en-US" sz="2800" dirty="0">
                <a:latin typeface="Palatino Linotype" panose="02040502050505030304" pitchFamily="18" charset="0"/>
              </a:rPr>
              <a:t>Modeling the market for bank notes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E6FE0A8-F9E7-D9C6-1A3E-D2033E59971A}"/>
              </a:ext>
            </a:extLst>
          </p:cNvPr>
          <p:cNvSpPr>
            <a:spLocks noGrp="1"/>
          </p:cNvSpPr>
          <p:nvPr>
            <p:ph idx="1"/>
          </p:nvPr>
        </p:nvSpPr>
        <p:spPr>
          <a:xfrm>
            <a:off x="838200" y="1929384"/>
            <a:ext cx="10515600" cy="4251960"/>
          </a:xfrm>
        </p:spPr>
        <p:txBody>
          <a:bodyPr>
            <a:normAutofit/>
          </a:bodyPr>
          <a:lstStyle/>
          <a:p>
            <a:endParaRPr lang="en-US" sz="2000" dirty="0">
              <a:latin typeface="Palatino Linotype" panose="02040502050505030304" pitchFamily="18" charset="0"/>
            </a:endParaRPr>
          </a:p>
          <a:p>
            <a:r>
              <a:rPr lang="en-US" sz="2200" dirty="0">
                <a:latin typeface="Palatino Linotype" panose="02040502050505030304" pitchFamily="18" charset="0"/>
              </a:rPr>
              <a:t>Gorton (1996) derives a Black-Scholes option pricing formula for notes.</a:t>
            </a:r>
          </a:p>
          <a:p>
            <a:r>
              <a:rPr lang="en-US" sz="2200" dirty="0">
                <a:latin typeface="Palatino Linotype" panose="02040502050505030304" pitchFamily="18" charset="0"/>
              </a:rPr>
              <a:t>Implications:</a:t>
            </a:r>
          </a:p>
          <a:p>
            <a:pPr lvl="1"/>
            <a:r>
              <a:rPr lang="en-US" sz="1800" dirty="0">
                <a:latin typeface="Palatino Linotype" panose="02040502050505030304" pitchFamily="18" charset="0"/>
              </a:rPr>
              <a:t>Price of notes varies inversely with distance to issuing bank and leverage. But, due to differences in leverage, not all notes issued by banks an equal distance away from a given location will circulate in that location.</a:t>
            </a:r>
          </a:p>
          <a:p>
            <a:pPr lvl="1"/>
            <a:r>
              <a:rPr lang="en-US" sz="1800" dirty="0">
                <a:latin typeface="Palatino Linotype" panose="02040502050505030304" pitchFamily="18" charset="0"/>
              </a:rPr>
              <a:t>No-arbitrage condition implies that notes issued by all banks at a given location will sell for the same price.</a:t>
            </a:r>
          </a:p>
          <a:p>
            <a:pPr lvl="1"/>
            <a:r>
              <a:rPr lang="en-US" sz="1800" dirty="0">
                <a:latin typeface="Palatino Linotype" panose="02040502050505030304" pitchFamily="18" charset="0"/>
              </a:rPr>
              <a:t>At least some distant goods are preferred to home goods due to geographic specialization. Utility-maximizing consumers facing a cash-in-advance constraint have an optimal distance from home that they will travel to purchase goods. </a:t>
            </a:r>
          </a:p>
          <a:p>
            <a:pPr lvl="1"/>
            <a:r>
              <a:rPr lang="en-US" sz="1800" dirty="0">
                <a:latin typeface="Palatino Linotype" panose="02040502050505030304" pitchFamily="18" charset="0"/>
              </a:rPr>
              <a:t>There is a critical distance beyond which a bank’s notes will not serves as a medium of exchange.</a:t>
            </a:r>
          </a:p>
          <a:p>
            <a:pPr lvl="1"/>
            <a:endParaRPr lang="en-US" sz="1600" dirty="0">
              <a:latin typeface="Palatino Linotype" panose="02040502050505030304" pitchFamily="18" charset="0"/>
            </a:endParaRPr>
          </a:p>
          <a:p>
            <a:endParaRPr lang="en-US" sz="2000" dirty="0">
              <a:latin typeface="Palatino Linotype" panose="02040502050505030304" pitchFamily="18" charset="0"/>
            </a:endParaRPr>
          </a:p>
        </p:txBody>
      </p:sp>
    </p:spTree>
    <p:extLst>
      <p:ext uri="{BB962C8B-B14F-4D97-AF65-F5344CB8AC3E}">
        <p14:creationId xmlns:p14="http://schemas.microsoft.com/office/powerpoint/2010/main" val="3929475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ACC70A0-1A14-74CD-2D9F-BC20424AD4B3}"/>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2800" kern="1200" dirty="0">
                <a:solidFill>
                  <a:schemeClr val="tx1"/>
                </a:solidFill>
                <a:latin typeface="Palatino Linotype" panose="02040502050505030304" pitchFamily="18" charset="0"/>
              </a:rPr>
              <a:t>Gorton (1996) model and Gorton, Ross, and Ross (2022) estimates</a:t>
            </a:r>
          </a:p>
        </p:txBody>
      </p:sp>
      <p:sp>
        <p:nvSpPr>
          <p:cNvPr id="1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A28437ED-B398-EDC6-C316-73515B738196}"/>
              </a:ext>
            </a:extLst>
          </p:cNvPr>
          <p:cNvSpPr>
            <a:spLocks noGrp="1"/>
          </p:cNvSpPr>
          <p:nvPr>
            <p:ph sz="half" idx="1"/>
          </p:nvPr>
        </p:nvSpPr>
        <p:spPr>
          <a:xfrm>
            <a:off x="630936" y="2807208"/>
            <a:ext cx="3429000" cy="3410712"/>
          </a:xfrm>
        </p:spPr>
        <p:txBody>
          <a:bodyPr vert="horz" lIns="91440" tIns="45720" rIns="91440" bIns="45720" rtlCol="0" anchor="t">
            <a:noAutofit/>
          </a:bodyPr>
          <a:lstStyle/>
          <a:p>
            <a:endParaRPr lang="en-US" sz="1800" dirty="0">
              <a:latin typeface="Palatino Linotype" panose="02040502050505030304" pitchFamily="18" charset="0"/>
            </a:endParaRPr>
          </a:p>
          <a:p>
            <a:r>
              <a:rPr lang="en-US" sz="1800" dirty="0">
                <a:latin typeface="Palatino Linotype" panose="02040502050505030304" pitchFamily="18" charset="0"/>
              </a:rPr>
              <a:t>Critical “distance” </a:t>
            </a:r>
          </a:p>
          <a:p>
            <a:endParaRPr lang="en-US" sz="1800" dirty="0">
              <a:latin typeface="Palatino Linotype" panose="02040502050505030304" pitchFamily="18" charset="0"/>
            </a:endParaRPr>
          </a:p>
          <a:p>
            <a:r>
              <a:rPr lang="en-US" sz="1800" dirty="0" err="1">
                <a:latin typeface="Palatino Linotype" panose="02040502050505030304" pitchFamily="18" charset="0"/>
              </a:rPr>
              <a:t>d</a:t>
            </a:r>
            <a:r>
              <a:rPr lang="en-US" sz="1800" baseline="-25000" dirty="0" err="1">
                <a:latin typeface="Palatino Linotype" panose="02040502050505030304" pitchFamily="18" charset="0"/>
              </a:rPr>
              <a:t>max</a:t>
            </a:r>
            <a:r>
              <a:rPr lang="en-US" sz="1800" dirty="0">
                <a:latin typeface="Palatino Linotype" panose="02040502050505030304" pitchFamily="18" charset="0"/>
              </a:rPr>
              <a:t> = 23.3 days</a:t>
            </a:r>
          </a:p>
          <a:p>
            <a:endParaRPr lang="en-US" sz="1800" dirty="0">
              <a:latin typeface="Palatino Linotype" panose="02040502050505030304" pitchFamily="18" charset="0"/>
            </a:endParaRPr>
          </a:p>
          <a:p>
            <a:r>
              <a:rPr lang="en-US" sz="1800" dirty="0">
                <a:latin typeface="Palatino Linotype" panose="02040502050505030304" pitchFamily="18" charset="0"/>
              </a:rPr>
              <a:t>Challenge to translate 23 days into actual DISTANCE given available transportation technologies – walking, horseback, stagecoach, canal, train.</a:t>
            </a:r>
          </a:p>
        </p:txBody>
      </p:sp>
      <p:pic>
        <p:nvPicPr>
          <p:cNvPr id="3" name="Content Placeholder 2">
            <a:extLst>
              <a:ext uri="{FF2B5EF4-FFF2-40B4-BE49-F238E27FC236}">
                <a16:creationId xmlns:a16="http://schemas.microsoft.com/office/drawing/2014/main" id="{0B5B8E05-49BA-4476-7705-1A5947CCC149}"/>
              </a:ext>
            </a:extLst>
          </p:cNvPr>
          <p:cNvPicPr>
            <a:picLocks noGrp="1" noChangeAspect="1"/>
          </p:cNvPicPr>
          <p:nvPr>
            <p:ph sz="half" idx="2"/>
          </p:nvPr>
        </p:nvPicPr>
        <p:blipFill rotWithShape="1">
          <a:blip r:embed="rId2"/>
          <a:srcRect l="5505" r="8872"/>
          <a:stretch/>
        </p:blipFill>
        <p:spPr>
          <a:xfrm>
            <a:off x="5423058" y="640080"/>
            <a:ext cx="5366196" cy="5577840"/>
          </a:xfrm>
          <a:prstGeom prst="rect">
            <a:avLst/>
          </a:prstGeom>
        </p:spPr>
      </p:pic>
    </p:spTree>
    <p:extLst>
      <p:ext uri="{BB962C8B-B14F-4D97-AF65-F5344CB8AC3E}">
        <p14:creationId xmlns:p14="http://schemas.microsoft.com/office/powerpoint/2010/main" val="641501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D5F66D-18E6-6F1D-2224-B9142F522762}"/>
              </a:ext>
            </a:extLst>
          </p:cNvPr>
          <p:cNvSpPr>
            <a:spLocks noGrp="1"/>
          </p:cNvSpPr>
          <p:nvPr>
            <p:ph type="title"/>
          </p:nvPr>
        </p:nvSpPr>
        <p:spPr>
          <a:xfrm>
            <a:off x="838200" y="365125"/>
            <a:ext cx="10515600" cy="1325563"/>
          </a:xfrm>
        </p:spPr>
        <p:txBody>
          <a:bodyPr>
            <a:normAutofit/>
          </a:bodyPr>
          <a:lstStyle/>
          <a:p>
            <a:r>
              <a:rPr lang="en-US" sz="2800" dirty="0">
                <a:latin typeface="Palatino Linotype" panose="02040502050505030304" pitchFamily="18" charset="0"/>
              </a:rPr>
              <a:t>Trade flows, finance, and bank note flows</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E6FE0A8-F9E7-D9C6-1A3E-D2033E59971A}"/>
              </a:ext>
            </a:extLst>
          </p:cNvPr>
          <p:cNvSpPr>
            <a:spLocks noGrp="1"/>
          </p:cNvSpPr>
          <p:nvPr>
            <p:ph idx="1"/>
          </p:nvPr>
        </p:nvSpPr>
        <p:spPr>
          <a:xfrm>
            <a:off x="838200" y="1929384"/>
            <a:ext cx="10515600" cy="4251960"/>
          </a:xfrm>
        </p:spPr>
        <p:txBody>
          <a:bodyPr>
            <a:normAutofit/>
          </a:bodyPr>
          <a:lstStyle/>
          <a:p>
            <a:pPr marL="457200" lvl="1" indent="0">
              <a:buNone/>
            </a:pPr>
            <a:endParaRPr lang="en-US" sz="2200" dirty="0">
              <a:latin typeface="Palatino Linotype" panose="02040502050505030304" pitchFamily="18" charset="0"/>
            </a:endParaRPr>
          </a:p>
          <a:p>
            <a:r>
              <a:rPr lang="en-US" sz="2200" dirty="0">
                <a:latin typeface="Palatino Linotype" panose="02040502050505030304" pitchFamily="18" charset="0"/>
              </a:rPr>
              <a:t>Eastbound goods on waterways were mostly primary products (wheat, livestock) or processed primary products (flour, lumber, bacon).</a:t>
            </a:r>
          </a:p>
          <a:p>
            <a:r>
              <a:rPr lang="en-US" sz="2200" dirty="0">
                <a:latin typeface="Palatino Linotype" panose="02040502050505030304" pitchFamily="18" charset="0"/>
              </a:rPr>
              <a:t>Westbound goods were manufactured goods, mostly wholesale consumer goods and machinery.</a:t>
            </a:r>
          </a:p>
          <a:p>
            <a:r>
              <a:rPr lang="en-US" sz="2200" b="1" dirty="0">
                <a:latin typeface="Palatino Linotype" panose="02040502050505030304" pitchFamily="18" charset="0"/>
              </a:rPr>
              <a:t>Neither of these flows were facilitated nor financed with bank notes</a:t>
            </a:r>
            <a:r>
              <a:rPr lang="en-US" sz="2200" dirty="0">
                <a:latin typeface="Palatino Linotype" panose="02040502050505030304" pitchFamily="18" charset="0"/>
              </a:rPr>
              <a:t>.</a:t>
            </a:r>
          </a:p>
          <a:p>
            <a:r>
              <a:rPr lang="en-US" sz="2200" dirty="0">
                <a:latin typeface="Palatino Linotype" panose="02040502050505030304" pitchFamily="18" charset="0"/>
              </a:rPr>
              <a:t> Commission merchants in the west purchased primary products on credit using bills of exchange payable in urban markets or by drawing on accounts held in other banks. Western merchants bought on credit from urban wholesalers, drawing on accounts at their home banks. </a:t>
            </a:r>
          </a:p>
          <a:p>
            <a:r>
              <a:rPr lang="en-US" sz="2200" dirty="0">
                <a:latin typeface="Palatino Linotype" panose="02040502050505030304" pitchFamily="18" charset="0"/>
              </a:rPr>
              <a:t>Bank notes tended to move short distances in small amounts in travelers’ pockets.</a:t>
            </a:r>
          </a:p>
        </p:txBody>
      </p:sp>
    </p:spTree>
    <p:extLst>
      <p:ext uri="{BB962C8B-B14F-4D97-AF65-F5344CB8AC3E}">
        <p14:creationId xmlns:p14="http://schemas.microsoft.com/office/powerpoint/2010/main" val="3561964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88263A24-0C1F-4677-B43C-4AE14E276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40" name="Rectangle 1039">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963F12E-4B6F-EEC5-7239-02A6C572E2DB}"/>
              </a:ext>
            </a:extLst>
          </p:cNvPr>
          <p:cNvSpPr>
            <a:spLocks noGrp="1"/>
          </p:cNvSpPr>
          <p:nvPr>
            <p:ph type="title"/>
          </p:nvPr>
        </p:nvSpPr>
        <p:spPr>
          <a:xfrm>
            <a:off x="868680" y="405575"/>
            <a:ext cx="5001768" cy="1371600"/>
          </a:xfrm>
        </p:spPr>
        <p:txBody>
          <a:bodyPr vert="horz" lIns="91440" tIns="45720" rIns="91440" bIns="45720" rtlCol="0" anchor="ctr">
            <a:normAutofit/>
          </a:bodyPr>
          <a:lstStyle/>
          <a:p>
            <a:r>
              <a:rPr lang="en-US" sz="3600"/>
              <a:t>Trade flow modified Gorton model</a:t>
            </a:r>
          </a:p>
        </p:txBody>
      </p:sp>
      <p:sp>
        <p:nvSpPr>
          <p:cNvPr id="1042" name="Rectangle 1041">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4" name="Rectangle 1043">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4" y="1071836"/>
            <a:ext cx="1021458"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5EBC70F0-2ECB-8C25-935C-64B027EBB19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549058" y="2157389"/>
            <a:ext cx="5431536" cy="4073652"/>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9">
            <a:extLst>
              <a:ext uri="{FF2B5EF4-FFF2-40B4-BE49-F238E27FC236}">
                <a16:creationId xmlns:a16="http://schemas.microsoft.com/office/drawing/2014/main" id="{E07054CF-F88E-A882-C5C8-1C28654D35D5}"/>
              </a:ext>
            </a:extLst>
          </p:cNvPr>
          <p:cNvPicPr>
            <a:picLocks noGrp="1" noChangeAspect="1"/>
          </p:cNvPicPr>
          <p:nvPr>
            <p:ph sz="half" idx="2"/>
          </p:nvPr>
        </p:nvPicPr>
        <p:blipFill>
          <a:blip r:embed="rId3"/>
          <a:stretch>
            <a:fillRect/>
          </a:stretch>
        </p:blipFill>
        <p:spPr>
          <a:xfrm>
            <a:off x="6172200" y="2157388"/>
            <a:ext cx="5181600" cy="4073651"/>
          </a:xfrm>
        </p:spPr>
      </p:pic>
    </p:spTree>
    <p:extLst>
      <p:ext uri="{BB962C8B-B14F-4D97-AF65-F5344CB8AC3E}">
        <p14:creationId xmlns:p14="http://schemas.microsoft.com/office/powerpoint/2010/main" val="3368859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DB21FCF-CE42-9FC8-60A2-6DB6CE66C4AF}"/>
              </a:ext>
            </a:extLst>
          </p:cNvPr>
          <p:cNvSpPr>
            <a:spLocks noGrp="1"/>
          </p:cNvSpPr>
          <p:nvPr>
            <p:ph type="title"/>
          </p:nvPr>
        </p:nvSpPr>
        <p:spPr>
          <a:xfrm>
            <a:off x="838200" y="365125"/>
            <a:ext cx="10515600" cy="1325563"/>
          </a:xfrm>
        </p:spPr>
        <p:txBody>
          <a:bodyPr>
            <a:normAutofit/>
          </a:bodyPr>
          <a:lstStyle/>
          <a:p>
            <a:r>
              <a:rPr lang="en-US" sz="2800" dirty="0">
                <a:latin typeface="Palatino Linotype" panose="02040502050505030304" pitchFamily="18" charset="0"/>
              </a:rPr>
              <a:t>Data: Pennsylvania Auditor General (1842, 1849)</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C5F69E2B-E00B-CD31-9F18-AC231148E758}"/>
              </a:ext>
            </a:extLst>
          </p:cNvPr>
          <p:cNvSpPr>
            <a:spLocks noGrp="1"/>
          </p:cNvSpPr>
          <p:nvPr>
            <p:ph idx="1"/>
          </p:nvPr>
        </p:nvSpPr>
        <p:spPr>
          <a:xfrm>
            <a:off x="838200" y="1929384"/>
            <a:ext cx="10515600" cy="4251960"/>
          </a:xfrm>
        </p:spPr>
        <p:txBody>
          <a:bodyPr>
            <a:normAutofit/>
          </a:bodyPr>
          <a:lstStyle/>
          <a:p>
            <a:r>
              <a:rPr lang="en-US" sz="2000" dirty="0">
                <a:latin typeface="Palatino Linotype" panose="02040502050505030304" pitchFamily="18" charset="0"/>
              </a:rPr>
              <a:t>On March 16, 1842 Philadelphia’s banks jointly refused to accept the notes of the Bank of Penn Township, located in Philadelphia County, but outside the city limits.</a:t>
            </a:r>
          </a:p>
          <a:p>
            <a:endParaRPr lang="en-US" sz="2000" dirty="0">
              <a:latin typeface="Palatino Linotype" panose="02040502050505030304" pitchFamily="18" charset="0"/>
            </a:endParaRPr>
          </a:p>
          <a:p>
            <a:r>
              <a:rPr lang="en-US" sz="2000" dirty="0">
                <a:latin typeface="Palatino Linotype" panose="02040502050505030304" pitchFamily="18" charset="0"/>
              </a:rPr>
              <a:t>Refusal ignited a short-lived bank run that started with Penn Township and spread to all city banks. Two days later the banks coordinated limited resumption and runs subsided.</a:t>
            </a:r>
          </a:p>
          <a:p>
            <a:endParaRPr lang="en-US" sz="2000" dirty="0">
              <a:latin typeface="Palatino Linotype" panose="02040502050505030304" pitchFamily="18" charset="0"/>
            </a:endParaRPr>
          </a:p>
          <a:p>
            <a:r>
              <a:rPr lang="en-US" sz="2000" dirty="0">
                <a:latin typeface="Palatino Linotype" panose="02040502050505030304" pitchFamily="18" charset="0"/>
              </a:rPr>
              <a:t>Legislature asked Auditor General to solicit detailed balance sheets as of March 2, 1842 – two weeks prior to the run. In addition to balance sheets, they asked for details of holdings of other banks’ notes and interbank balances.</a:t>
            </a:r>
          </a:p>
          <a:p>
            <a:endParaRPr lang="en-US" sz="2000" dirty="0">
              <a:latin typeface="Palatino Linotype" panose="02040502050505030304" pitchFamily="18" charset="0"/>
            </a:endParaRPr>
          </a:p>
          <a:p>
            <a:r>
              <a:rPr lang="en-US" sz="2000" dirty="0">
                <a:latin typeface="Palatino Linotype" panose="02040502050505030304" pitchFamily="18" charset="0"/>
              </a:rPr>
              <a:t>37 (of 42) banks responded but only 17 banks provided detailed note holdings and interbank balances. Reasonably representative sample.</a:t>
            </a:r>
          </a:p>
        </p:txBody>
      </p:sp>
    </p:spTree>
    <p:extLst>
      <p:ext uri="{BB962C8B-B14F-4D97-AF65-F5344CB8AC3E}">
        <p14:creationId xmlns:p14="http://schemas.microsoft.com/office/powerpoint/2010/main" val="1990767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19F58-45B7-61E0-9F5C-57555D133C5E}"/>
              </a:ext>
            </a:extLst>
          </p:cNvPr>
          <p:cNvSpPr>
            <a:spLocks noGrp="1"/>
          </p:cNvSpPr>
          <p:nvPr>
            <p:ph type="title"/>
          </p:nvPr>
        </p:nvSpPr>
        <p:spPr/>
        <p:txBody>
          <a:bodyPr>
            <a:normAutofit/>
          </a:bodyPr>
          <a:lstStyle/>
          <a:p>
            <a:r>
              <a:rPr lang="en-US" sz="2800" dirty="0">
                <a:latin typeface="Palatino Linotype" panose="02040502050505030304" pitchFamily="18" charset="0"/>
              </a:rPr>
              <a:t>Data – interbank balances of Easton Bank (Penn Auditor 1842)</a:t>
            </a:r>
          </a:p>
        </p:txBody>
      </p:sp>
      <p:sp>
        <p:nvSpPr>
          <p:cNvPr id="5" name="Text Placeholder 4">
            <a:extLst>
              <a:ext uri="{FF2B5EF4-FFF2-40B4-BE49-F238E27FC236}">
                <a16:creationId xmlns:a16="http://schemas.microsoft.com/office/drawing/2014/main" id="{A6AE62CB-3C1B-12C1-C6B8-1909A68495CA}"/>
              </a:ext>
            </a:extLst>
          </p:cNvPr>
          <p:cNvSpPr>
            <a:spLocks noGrp="1"/>
          </p:cNvSpPr>
          <p:nvPr>
            <p:ph type="body" idx="1"/>
          </p:nvPr>
        </p:nvSpPr>
        <p:spPr/>
        <p:txBody>
          <a:bodyPr/>
          <a:lstStyle/>
          <a:p>
            <a:pPr algn="ctr"/>
            <a:r>
              <a:rPr lang="en-US" b="0" dirty="0">
                <a:latin typeface="Palatino Linotype" panose="02040502050505030304" pitchFamily="18" charset="0"/>
              </a:rPr>
              <a:t>Due from other banks</a:t>
            </a:r>
          </a:p>
        </p:txBody>
      </p:sp>
      <p:sp>
        <p:nvSpPr>
          <p:cNvPr id="7" name="Text Placeholder 6">
            <a:extLst>
              <a:ext uri="{FF2B5EF4-FFF2-40B4-BE49-F238E27FC236}">
                <a16:creationId xmlns:a16="http://schemas.microsoft.com/office/drawing/2014/main" id="{3944FAED-AB5A-A199-5EDC-4504F66BE998}"/>
              </a:ext>
            </a:extLst>
          </p:cNvPr>
          <p:cNvSpPr>
            <a:spLocks noGrp="1"/>
          </p:cNvSpPr>
          <p:nvPr>
            <p:ph type="body" sz="quarter" idx="3"/>
          </p:nvPr>
        </p:nvSpPr>
        <p:spPr/>
        <p:txBody>
          <a:bodyPr/>
          <a:lstStyle/>
          <a:p>
            <a:pPr algn="ctr"/>
            <a:r>
              <a:rPr lang="en-US" b="0" dirty="0">
                <a:latin typeface="Palatino Linotype" panose="02040502050505030304" pitchFamily="18" charset="0"/>
              </a:rPr>
              <a:t>Due to other banks</a:t>
            </a:r>
          </a:p>
        </p:txBody>
      </p:sp>
      <p:pic>
        <p:nvPicPr>
          <p:cNvPr id="9" name="Content Placeholder 8">
            <a:extLst>
              <a:ext uri="{FF2B5EF4-FFF2-40B4-BE49-F238E27FC236}">
                <a16:creationId xmlns:a16="http://schemas.microsoft.com/office/drawing/2014/main" id="{A73B6B33-86B1-E898-45C4-A806FF93B1DF}"/>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839788" y="2833259"/>
            <a:ext cx="5157787" cy="3028219"/>
          </a:xfrm>
          <a:prstGeom prst="rect">
            <a:avLst/>
          </a:prstGeom>
          <a:noFill/>
          <a:ln>
            <a:noFill/>
          </a:ln>
        </p:spPr>
      </p:pic>
      <p:pic>
        <p:nvPicPr>
          <p:cNvPr id="10" name="Content Placeholder 9">
            <a:extLst>
              <a:ext uri="{FF2B5EF4-FFF2-40B4-BE49-F238E27FC236}">
                <a16:creationId xmlns:a16="http://schemas.microsoft.com/office/drawing/2014/main" id="{2A31DF7A-61B1-058A-AD40-FAF213D39D8D}"/>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2851638"/>
            <a:ext cx="5183188" cy="2991462"/>
          </a:xfrm>
          <a:prstGeom prst="rect">
            <a:avLst/>
          </a:prstGeom>
          <a:noFill/>
          <a:ln>
            <a:noFill/>
          </a:ln>
        </p:spPr>
      </p:pic>
    </p:spTree>
    <p:extLst>
      <p:ext uri="{BB962C8B-B14F-4D97-AF65-F5344CB8AC3E}">
        <p14:creationId xmlns:p14="http://schemas.microsoft.com/office/powerpoint/2010/main" val="2973907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8235CC1-1835-F1FC-D7D1-A2AAF9F60153}"/>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2800" kern="1200" dirty="0">
                <a:solidFill>
                  <a:schemeClr val="tx1"/>
                </a:solidFill>
                <a:latin typeface="Palatino Linotype" panose="02040502050505030304" pitchFamily="18" charset="0"/>
              </a:rPr>
              <a:t>Data 2 – notes of other banks</a:t>
            </a: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01D92E7-F312-96F7-1150-57FEAC052C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782989" y="640080"/>
            <a:ext cx="6957230" cy="5550408"/>
          </a:xfrm>
          <a:prstGeom prst="rect">
            <a:avLst/>
          </a:prstGeom>
          <a:noFill/>
        </p:spPr>
      </p:pic>
    </p:spTree>
    <p:extLst>
      <p:ext uri="{BB962C8B-B14F-4D97-AF65-F5344CB8AC3E}">
        <p14:creationId xmlns:p14="http://schemas.microsoft.com/office/powerpoint/2010/main" val="2413551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E7E5D04-29FB-9AB7-DBBF-E0857A7CEC71}"/>
              </a:ext>
            </a:extLst>
          </p:cNvPr>
          <p:cNvSpPr>
            <a:spLocks noGrp="1"/>
          </p:cNvSpPr>
          <p:nvPr>
            <p:ph type="title"/>
          </p:nvPr>
        </p:nvSpPr>
        <p:spPr>
          <a:xfrm>
            <a:off x="838200" y="365125"/>
            <a:ext cx="10515600" cy="1325563"/>
          </a:xfrm>
        </p:spPr>
        <p:txBody>
          <a:bodyPr>
            <a:normAutofit/>
          </a:bodyPr>
          <a:lstStyle/>
          <a:p>
            <a:r>
              <a:rPr lang="en-US" sz="2800" dirty="0">
                <a:latin typeface="Palatino Linotype" panose="02040502050505030304" pitchFamily="18" charset="0"/>
              </a:rPr>
              <a:t>Data</a:t>
            </a:r>
            <a:r>
              <a:rPr lang="en-US" sz="5400" dirty="0">
                <a:latin typeface="Palatino Linotype" panose="02040502050505030304" pitchFamily="18" charset="0"/>
              </a:rPr>
              <a:t> </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3B1BA17F-9064-1FC9-A725-EA3F70D32638}"/>
              </a:ext>
            </a:extLst>
          </p:cNvPr>
          <p:cNvSpPr>
            <a:spLocks noGrp="1"/>
          </p:cNvSpPr>
          <p:nvPr>
            <p:ph idx="1"/>
          </p:nvPr>
        </p:nvSpPr>
        <p:spPr>
          <a:xfrm>
            <a:off x="838200" y="1929384"/>
            <a:ext cx="10515600" cy="4251960"/>
          </a:xfrm>
        </p:spPr>
        <p:txBody>
          <a:bodyPr>
            <a:normAutofit/>
          </a:bodyPr>
          <a:lstStyle/>
          <a:p>
            <a:endParaRPr lang="en-US" sz="2200" dirty="0">
              <a:latin typeface="Palatino Linotype" panose="02040502050505030304" pitchFamily="18" charset="0"/>
            </a:endParaRPr>
          </a:p>
          <a:p>
            <a:r>
              <a:rPr lang="en-US" sz="2200" dirty="0">
                <a:latin typeface="Palatino Linotype" panose="02040502050505030304" pitchFamily="18" charset="0"/>
              </a:rPr>
              <a:t>In addition to interbank balances and notes of other banks, the data include balance sheet information: </a:t>
            </a:r>
          </a:p>
          <a:p>
            <a:r>
              <a:rPr lang="en-US" sz="2200" dirty="0">
                <a:latin typeface="Palatino Linotype" panose="02040502050505030304" pitchFamily="18" charset="0"/>
              </a:rPr>
              <a:t>Assets = loans, specie reserves, amounts due from other banks</a:t>
            </a:r>
          </a:p>
          <a:p>
            <a:r>
              <a:rPr lang="en-US" sz="2200" dirty="0">
                <a:latin typeface="Palatino Linotype" panose="02040502050505030304" pitchFamily="18" charset="0"/>
              </a:rPr>
              <a:t>Liabilities = notes in circulation, deposits, due to other banks, capital, retained earnings</a:t>
            </a:r>
          </a:p>
          <a:p>
            <a:endParaRPr lang="en-US" sz="2200" dirty="0">
              <a:latin typeface="Palatino Linotype" panose="02040502050505030304" pitchFamily="18" charset="0"/>
            </a:endParaRPr>
          </a:p>
          <a:p>
            <a:r>
              <a:rPr lang="en-US" sz="2200" dirty="0">
                <a:latin typeface="Palatino Linotype" panose="02040502050505030304" pitchFamily="18" charset="0"/>
              </a:rPr>
              <a:t>Initial review of notes of other banks show that few notes beyond the six states contiguous to Pennsylvania – New York, New Jersey, Delaware, Maryland, Virginia, and Ohio – so analysis is limited to these states</a:t>
            </a:r>
          </a:p>
        </p:txBody>
      </p:sp>
    </p:spTree>
    <p:extLst>
      <p:ext uri="{BB962C8B-B14F-4D97-AF65-F5344CB8AC3E}">
        <p14:creationId xmlns:p14="http://schemas.microsoft.com/office/powerpoint/2010/main" val="3455485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176432-EEBB-3A03-5F93-BD8789C8C7ED}"/>
              </a:ext>
            </a:extLst>
          </p:cNvPr>
          <p:cNvSpPr>
            <a:spLocks noGrp="1"/>
          </p:cNvSpPr>
          <p:nvPr>
            <p:ph type="title"/>
          </p:nvPr>
        </p:nvSpPr>
        <p:spPr>
          <a:xfrm>
            <a:off x="838200" y="365125"/>
            <a:ext cx="10515600" cy="1325563"/>
          </a:xfrm>
        </p:spPr>
        <p:txBody>
          <a:bodyPr>
            <a:normAutofit/>
          </a:bodyPr>
          <a:lstStyle/>
          <a:p>
            <a:r>
              <a:rPr lang="en-US" sz="2800" dirty="0">
                <a:latin typeface="Palatino Linotype" panose="02040502050505030304" pitchFamily="18" charset="0"/>
              </a:rPr>
              <a:t>How far did antebellum bank notes travel?</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29104EE-3645-4AAB-D558-1AFB6F82D107}"/>
              </a:ext>
            </a:extLst>
          </p:cNvPr>
          <p:cNvSpPr>
            <a:spLocks noGrp="1"/>
          </p:cNvSpPr>
          <p:nvPr>
            <p:ph idx="1"/>
          </p:nvPr>
        </p:nvSpPr>
        <p:spPr>
          <a:xfrm>
            <a:off x="838200" y="1929384"/>
            <a:ext cx="10515600" cy="4251960"/>
          </a:xfrm>
        </p:spPr>
        <p:txBody>
          <a:bodyPr>
            <a:normAutofit/>
          </a:bodyPr>
          <a:lstStyle/>
          <a:p>
            <a:endParaRPr lang="en-US" sz="2200" dirty="0">
              <a:latin typeface="Palatino Linotype" panose="02040502050505030304" pitchFamily="18" charset="0"/>
            </a:endParaRPr>
          </a:p>
          <a:p>
            <a:r>
              <a:rPr lang="en-US" sz="2200" dirty="0">
                <a:latin typeface="Palatino Linotype" panose="02040502050505030304" pitchFamily="18" charset="0"/>
              </a:rPr>
              <a:t>Accounts from the time suggest </a:t>
            </a:r>
            <a:r>
              <a:rPr lang="en-US" sz="2200" b="1" i="1" dirty="0">
                <a:latin typeface="Palatino Linotype" panose="02040502050505030304" pitchFamily="18" charset="0"/>
              </a:rPr>
              <a:t>not very far</a:t>
            </a:r>
            <a:r>
              <a:rPr lang="en-US" sz="2200" dirty="0">
                <a:latin typeface="Palatino Linotype" panose="02040502050505030304" pitchFamily="18" charset="0"/>
              </a:rPr>
              <a:t>.</a:t>
            </a:r>
          </a:p>
          <a:p>
            <a:r>
              <a:rPr lang="en-US" sz="2200" dirty="0">
                <a:latin typeface="Palatino Linotype" panose="02040502050505030304" pitchFamily="18" charset="0"/>
              </a:rPr>
              <a:t>In Boston, “a Boston bank note passes in all commercial transactions the same as coin, [but a] Philadelphia bank note does not pass in Boston.” – Richard Hildreth (1840)</a:t>
            </a:r>
          </a:p>
          <a:p>
            <a:endParaRPr lang="en-US" sz="2200" dirty="0">
              <a:latin typeface="Palatino Linotype" panose="02040502050505030304" pitchFamily="18" charset="0"/>
            </a:endParaRPr>
          </a:p>
          <a:p>
            <a:r>
              <a:rPr lang="en-US" sz="2200" dirty="0">
                <a:latin typeface="Palatino Linotype" panose="02040502050505030304" pitchFamily="18" charset="0"/>
              </a:rPr>
              <a:t>“Started from Virginia with Virginia money – reached the Ohio River – exchanged $20 Virginia note for shin-plasters and a $3 note of the Bank of West Union – paid away the $3 note for breakfast – reached Tennessee – received a $100 Tennessee note – went bank to Kentucky – forced to exchange the Tennessee note for $88 of Kentucky money. – William Lowndes to John C. Calhoun</a:t>
            </a:r>
          </a:p>
          <a:p>
            <a:endParaRPr lang="en-US" sz="2200" dirty="0">
              <a:latin typeface="Palatino Linotype" panose="02040502050505030304" pitchFamily="18" charset="0"/>
            </a:endParaRPr>
          </a:p>
          <a:p>
            <a:endParaRPr lang="en-US" sz="2200" dirty="0">
              <a:latin typeface="Palatino Linotype" panose="02040502050505030304" pitchFamily="18" charset="0"/>
            </a:endParaRPr>
          </a:p>
        </p:txBody>
      </p:sp>
    </p:spTree>
    <p:extLst>
      <p:ext uri="{BB962C8B-B14F-4D97-AF65-F5344CB8AC3E}">
        <p14:creationId xmlns:p14="http://schemas.microsoft.com/office/powerpoint/2010/main" val="809025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56DEBAC-A8CD-6DFB-4AC7-2C308007E369}"/>
              </a:ext>
            </a:extLst>
          </p:cNvPr>
          <p:cNvGraphicFramePr>
            <a:graphicFrameLocks noGrp="1"/>
          </p:cNvGraphicFramePr>
          <p:nvPr>
            <p:extLst>
              <p:ext uri="{D42A27DB-BD31-4B8C-83A1-F6EECF244321}">
                <p14:modId xmlns:p14="http://schemas.microsoft.com/office/powerpoint/2010/main" val="1222180824"/>
              </p:ext>
            </p:extLst>
          </p:nvPr>
        </p:nvGraphicFramePr>
        <p:xfrm>
          <a:off x="864243" y="643459"/>
          <a:ext cx="10463514" cy="5851332"/>
        </p:xfrm>
        <a:graphic>
          <a:graphicData uri="http://schemas.openxmlformats.org/drawingml/2006/table">
            <a:tbl>
              <a:tblPr>
                <a:tableStyleId>{69012ECD-51FC-41F1-AA8D-1B2483CD663E}</a:tableStyleId>
              </a:tblPr>
              <a:tblGrid>
                <a:gridCol w="2842980">
                  <a:extLst>
                    <a:ext uri="{9D8B030D-6E8A-4147-A177-3AD203B41FA5}">
                      <a16:colId xmlns:a16="http://schemas.microsoft.com/office/drawing/2014/main" val="48189063"/>
                    </a:ext>
                  </a:extLst>
                </a:gridCol>
                <a:gridCol w="1270089">
                  <a:extLst>
                    <a:ext uri="{9D8B030D-6E8A-4147-A177-3AD203B41FA5}">
                      <a16:colId xmlns:a16="http://schemas.microsoft.com/office/drawing/2014/main" val="3681267514"/>
                    </a:ext>
                  </a:extLst>
                </a:gridCol>
                <a:gridCol w="1270089">
                  <a:extLst>
                    <a:ext uri="{9D8B030D-6E8A-4147-A177-3AD203B41FA5}">
                      <a16:colId xmlns:a16="http://schemas.microsoft.com/office/drawing/2014/main" val="1211541941"/>
                    </a:ext>
                  </a:extLst>
                </a:gridCol>
                <a:gridCol w="1270089">
                  <a:extLst>
                    <a:ext uri="{9D8B030D-6E8A-4147-A177-3AD203B41FA5}">
                      <a16:colId xmlns:a16="http://schemas.microsoft.com/office/drawing/2014/main" val="1663772068"/>
                    </a:ext>
                  </a:extLst>
                </a:gridCol>
                <a:gridCol w="1270089">
                  <a:extLst>
                    <a:ext uri="{9D8B030D-6E8A-4147-A177-3AD203B41FA5}">
                      <a16:colId xmlns:a16="http://schemas.microsoft.com/office/drawing/2014/main" val="952083474"/>
                    </a:ext>
                  </a:extLst>
                </a:gridCol>
                <a:gridCol w="1270089">
                  <a:extLst>
                    <a:ext uri="{9D8B030D-6E8A-4147-A177-3AD203B41FA5}">
                      <a16:colId xmlns:a16="http://schemas.microsoft.com/office/drawing/2014/main" val="2947392725"/>
                    </a:ext>
                  </a:extLst>
                </a:gridCol>
                <a:gridCol w="1270089">
                  <a:extLst>
                    <a:ext uri="{9D8B030D-6E8A-4147-A177-3AD203B41FA5}">
                      <a16:colId xmlns:a16="http://schemas.microsoft.com/office/drawing/2014/main" val="680217481"/>
                    </a:ext>
                  </a:extLst>
                </a:gridCol>
              </a:tblGrid>
              <a:tr h="242674">
                <a:tc gridSpan="7">
                  <a:txBody>
                    <a:bodyPr/>
                    <a:lstStyle/>
                    <a:p>
                      <a:pPr algn="ctr" fontAlgn="b"/>
                      <a:r>
                        <a:rPr lang="en-US" sz="1600" u="none" strike="noStrike">
                          <a:effectLst/>
                        </a:rPr>
                        <a:t>Table 2</a:t>
                      </a:r>
                      <a:endParaRPr lang="en-US" sz="1600" b="0" i="0" u="none" strike="noStrike">
                        <a:effectLst/>
                        <a:latin typeface="Garamond" panose="02020404030301010803" pitchFamily="18" charset="0"/>
                      </a:endParaRPr>
                    </a:p>
                  </a:txBody>
                  <a:tcPr marL="9635" marR="9635" marT="963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59143056"/>
                  </a:ext>
                </a:extLst>
              </a:tr>
              <a:tr h="242674">
                <a:tc gridSpan="7">
                  <a:txBody>
                    <a:bodyPr/>
                    <a:lstStyle/>
                    <a:p>
                      <a:pPr algn="ctr" fontAlgn="b"/>
                      <a:r>
                        <a:rPr lang="en-US" sz="1600" u="none" strike="noStrike" dirty="0">
                          <a:effectLst/>
                        </a:rPr>
                        <a:t>Summary statistics for 17-bank sample</a:t>
                      </a:r>
                      <a:endParaRPr lang="en-US" sz="1600" b="0" i="0" u="none" strike="noStrike" dirty="0">
                        <a:effectLst/>
                        <a:latin typeface="Garamond" panose="02020404030301010803" pitchFamily="18" charset="0"/>
                      </a:endParaRPr>
                    </a:p>
                  </a:txBody>
                  <a:tcPr marL="9635" marR="9635" marT="963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54578333"/>
                  </a:ext>
                </a:extLst>
              </a:tr>
              <a:tr h="242674">
                <a:tc>
                  <a:txBody>
                    <a:bodyPr/>
                    <a:lstStyle/>
                    <a:p>
                      <a:pPr algn="l" fontAlgn="b"/>
                      <a:r>
                        <a:rPr lang="en-US" sz="1600" u="none" strike="noStrike">
                          <a:effectLst/>
                        </a:rPr>
                        <a:t> </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(1)</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(2)</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(3)</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(4)</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(5)</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(6)</a:t>
                      </a:r>
                      <a:endParaRPr lang="en-US" sz="1600" b="0" i="0" u="none" strike="noStrike">
                        <a:effectLst/>
                        <a:latin typeface="Garamond" panose="02020404030301010803" pitchFamily="18" charset="0"/>
                      </a:endParaRPr>
                    </a:p>
                  </a:txBody>
                  <a:tcPr marL="9635" marR="9635" marT="9635" marB="0" anchor="b"/>
                </a:tc>
                <a:extLst>
                  <a:ext uri="{0D108BD9-81ED-4DB2-BD59-A6C34878D82A}">
                    <a16:rowId xmlns:a16="http://schemas.microsoft.com/office/drawing/2014/main" val="2555339303"/>
                  </a:ext>
                </a:extLst>
              </a:tr>
              <a:tr h="242674">
                <a:tc>
                  <a:txBody>
                    <a:bodyPr/>
                    <a:lstStyle/>
                    <a:p>
                      <a:pPr algn="l" fontAlgn="b"/>
                      <a:r>
                        <a:rPr lang="en-US" sz="1600" u="none" strike="noStrike">
                          <a:effectLst/>
                        </a:rPr>
                        <a:t>VARIABLES</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mean</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sd</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mean</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sd</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mean</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sd</a:t>
                      </a:r>
                      <a:endParaRPr lang="en-US" sz="1600" b="0" i="0" u="none" strike="noStrike">
                        <a:effectLst/>
                        <a:latin typeface="Garamond" panose="02020404030301010803" pitchFamily="18" charset="0"/>
                      </a:endParaRPr>
                    </a:p>
                  </a:txBody>
                  <a:tcPr marL="9635" marR="9635" marT="9635" marB="0" anchor="b"/>
                </a:tc>
                <a:extLst>
                  <a:ext uri="{0D108BD9-81ED-4DB2-BD59-A6C34878D82A}">
                    <a16:rowId xmlns:a16="http://schemas.microsoft.com/office/drawing/2014/main" val="3462836439"/>
                  </a:ext>
                </a:extLst>
              </a:tr>
              <a:tr h="242674">
                <a:tc>
                  <a:txBody>
                    <a:bodyPr/>
                    <a:lstStyle/>
                    <a:p>
                      <a:pPr algn="l" fontAlgn="b"/>
                      <a:r>
                        <a:rPr lang="en-US" sz="1600" u="none" strike="noStrike">
                          <a:effectLst/>
                        </a:rPr>
                        <a:t> </a:t>
                      </a:r>
                      <a:endParaRPr lang="en-US" sz="1600" b="0" i="0" u="none" strike="noStrike">
                        <a:effectLst/>
                        <a:latin typeface="Garamond" panose="02020404030301010803" pitchFamily="18" charset="0"/>
                      </a:endParaRPr>
                    </a:p>
                  </a:txBody>
                  <a:tcPr marL="9635" marR="9635" marT="9635" marB="0" anchor="b"/>
                </a:tc>
                <a:tc gridSpan="2">
                  <a:txBody>
                    <a:bodyPr/>
                    <a:lstStyle/>
                    <a:p>
                      <a:pPr algn="ctr" fontAlgn="b"/>
                      <a:r>
                        <a:rPr lang="en-US" sz="1600" u="none" strike="noStrike">
                          <a:effectLst/>
                        </a:rPr>
                        <a:t>Full sample</a:t>
                      </a:r>
                      <a:endParaRPr lang="en-US" sz="1600" b="0" i="0" u="none" strike="noStrike">
                        <a:effectLst/>
                        <a:latin typeface="Garamond" panose="02020404030301010803" pitchFamily="18" charset="0"/>
                      </a:endParaRPr>
                    </a:p>
                  </a:txBody>
                  <a:tcPr marL="9635" marR="9635" marT="9635" marB="0" anchor="b"/>
                </a:tc>
                <a:tc hMerge="1">
                  <a:txBody>
                    <a:bodyPr/>
                    <a:lstStyle/>
                    <a:p>
                      <a:endParaRPr lang="en-US"/>
                    </a:p>
                  </a:txBody>
                  <a:tcPr/>
                </a:tc>
                <a:tc gridSpan="2">
                  <a:txBody>
                    <a:bodyPr/>
                    <a:lstStyle/>
                    <a:p>
                      <a:pPr algn="ctr" fontAlgn="b"/>
                      <a:r>
                        <a:rPr lang="en-US" sz="1600" u="none" strike="noStrike">
                          <a:effectLst/>
                        </a:rPr>
                        <a:t>Philadelphia only</a:t>
                      </a:r>
                      <a:endParaRPr lang="en-US" sz="1600" b="0" i="0" u="none" strike="noStrike">
                        <a:effectLst/>
                        <a:latin typeface="Garamond" panose="02020404030301010803" pitchFamily="18" charset="0"/>
                      </a:endParaRPr>
                    </a:p>
                  </a:txBody>
                  <a:tcPr marL="9635" marR="9635" marT="9635" marB="0" anchor="b"/>
                </a:tc>
                <a:tc hMerge="1">
                  <a:txBody>
                    <a:bodyPr/>
                    <a:lstStyle/>
                    <a:p>
                      <a:endParaRPr lang="en-US"/>
                    </a:p>
                  </a:txBody>
                  <a:tcPr/>
                </a:tc>
                <a:tc gridSpan="2">
                  <a:txBody>
                    <a:bodyPr/>
                    <a:lstStyle/>
                    <a:p>
                      <a:pPr algn="ctr" fontAlgn="b"/>
                      <a:r>
                        <a:rPr lang="en-US" sz="1600" u="none" strike="noStrike">
                          <a:effectLst/>
                        </a:rPr>
                        <a:t>Country banks</a:t>
                      </a:r>
                      <a:endParaRPr lang="en-US" sz="1600" b="0" i="0" u="none" strike="noStrike">
                        <a:effectLst/>
                        <a:latin typeface="Garamond" panose="02020404030301010803" pitchFamily="18" charset="0"/>
                      </a:endParaRPr>
                    </a:p>
                  </a:txBody>
                  <a:tcPr marL="9635" marR="9635" marT="9635" marB="0" anchor="b"/>
                </a:tc>
                <a:tc hMerge="1">
                  <a:txBody>
                    <a:bodyPr/>
                    <a:lstStyle/>
                    <a:p>
                      <a:endParaRPr lang="en-US"/>
                    </a:p>
                  </a:txBody>
                  <a:tcPr/>
                </a:tc>
                <a:extLst>
                  <a:ext uri="{0D108BD9-81ED-4DB2-BD59-A6C34878D82A}">
                    <a16:rowId xmlns:a16="http://schemas.microsoft.com/office/drawing/2014/main" val="953639288"/>
                  </a:ext>
                </a:extLst>
              </a:tr>
              <a:tr h="242674">
                <a:tc>
                  <a:txBody>
                    <a:bodyPr/>
                    <a:lstStyle/>
                    <a:p>
                      <a:pPr algn="l" fontAlgn="b"/>
                      <a:r>
                        <a:rPr lang="en-US" sz="1600" u="none" strike="noStrike">
                          <a:effectLst/>
                        </a:rPr>
                        <a:t>Circulation ($)</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151,291</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273,482</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142,610</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255,161</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152,002</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274,845</a:t>
                      </a:r>
                      <a:endParaRPr lang="en-US" sz="1600" b="0" i="0" u="none" strike="noStrike">
                        <a:effectLst/>
                        <a:latin typeface="Garamond" panose="02020404030301010803" pitchFamily="18" charset="0"/>
                      </a:endParaRPr>
                    </a:p>
                  </a:txBody>
                  <a:tcPr marL="9635" marR="9635" marT="9635" marB="0" anchor="b"/>
                </a:tc>
                <a:extLst>
                  <a:ext uri="{0D108BD9-81ED-4DB2-BD59-A6C34878D82A}">
                    <a16:rowId xmlns:a16="http://schemas.microsoft.com/office/drawing/2014/main" val="439198692"/>
                  </a:ext>
                </a:extLst>
              </a:tr>
              <a:tr h="242674">
                <a:tc>
                  <a:txBody>
                    <a:bodyPr/>
                    <a:lstStyle/>
                    <a:p>
                      <a:pPr algn="l" fontAlgn="b"/>
                      <a:r>
                        <a:rPr lang="en-US" sz="1600" u="none" strike="noStrike">
                          <a:effectLst/>
                        </a:rPr>
                        <a:t>Bank notes held ($)</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86.50</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878.9</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150.8</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1,376</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47.29</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337.8</a:t>
                      </a:r>
                      <a:endParaRPr lang="en-US" sz="1600" b="0" i="0" u="none" strike="noStrike">
                        <a:effectLst/>
                        <a:latin typeface="Garamond" panose="02020404030301010803" pitchFamily="18" charset="0"/>
                      </a:endParaRPr>
                    </a:p>
                  </a:txBody>
                  <a:tcPr marL="9635" marR="9635" marT="9635" marB="0" anchor="b"/>
                </a:tc>
                <a:extLst>
                  <a:ext uri="{0D108BD9-81ED-4DB2-BD59-A6C34878D82A}">
                    <a16:rowId xmlns:a16="http://schemas.microsoft.com/office/drawing/2014/main" val="1352999684"/>
                  </a:ext>
                </a:extLst>
              </a:tr>
              <a:tr h="242674">
                <a:tc>
                  <a:txBody>
                    <a:bodyPr/>
                    <a:lstStyle/>
                    <a:p>
                      <a:pPr algn="l" fontAlgn="b"/>
                      <a:r>
                        <a:rPr lang="en-US" sz="1600" u="none" strike="noStrike">
                          <a:effectLst/>
                        </a:rPr>
                        <a:t>Due to bank ($)</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105.0</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1,361</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251.6</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2,227</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19.50</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183.3</a:t>
                      </a:r>
                      <a:endParaRPr lang="en-US" sz="1600" b="0" i="0" u="none" strike="noStrike">
                        <a:effectLst/>
                        <a:latin typeface="Garamond" panose="02020404030301010803" pitchFamily="18" charset="0"/>
                      </a:endParaRPr>
                    </a:p>
                  </a:txBody>
                  <a:tcPr marL="9635" marR="9635" marT="9635" marB="0" anchor="b"/>
                </a:tc>
                <a:extLst>
                  <a:ext uri="{0D108BD9-81ED-4DB2-BD59-A6C34878D82A}">
                    <a16:rowId xmlns:a16="http://schemas.microsoft.com/office/drawing/2014/main" val="1499377781"/>
                  </a:ext>
                </a:extLst>
              </a:tr>
              <a:tr h="242674">
                <a:tc>
                  <a:txBody>
                    <a:bodyPr/>
                    <a:lstStyle/>
                    <a:p>
                      <a:pPr algn="l" fontAlgn="b"/>
                      <a:r>
                        <a:rPr lang="en-US" sz="1600" u="none" strike="noStrike">
                          <a:effectLst/>
                        </a:rPr>
                        <a:t>Due from bank ($)</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99.65</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1,216</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124.7</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1,620</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81.23</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876.5</a:t>
                      </a:r>
                      <a:endParaRPr lang="en-US" sz="1600" b="0" i="0" u="none" strike="noStrike">
                        <a:effectLst/>
                        <a:latin typeface="Garamond" panose="02020404030301010803" pitchFamily="18" charset="0"/>
                      </a:endParaRPr>
                    </a:p>
                  </a:txBody>
                  <a:tcPr marL="9635" marR="9635" marT="9635" marB="0" anchor="b"/>
                </a:tc>
                <a:extLst>
                  <a:ext uri="{0D108BD9-81ED-4DB2-BD59-A6C34878D82A}">
                    <a16:rowId xmlns:a16="http://schemas.microsoft.com/office/drawing/2014/main" val="1555851997"/>
                  </a:ext>
                </a:extLst>
              </a:tr>
              <a:tr h="242674">
                <a:tc>
                  <a:txBody>
                    <a:bodyPr/>
                    <a:lstStyle/>
                    <a:p>
                      <a:pPr algn="l" fontAlgn="b"/>
                      <a:r>
                        <a:rPr lang="en-US" sz="1600" u="none" strike="noStrike">
                          <a:effectLst/>
                        </a:rPr>
                        <a:t>Counterfeits (#)</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4.033</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7.208</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3.764</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6.927</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4.031</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7.200</a:t>
                      </a:r>
                      <a:endParaRPr lang="en-US" sz="1600" b="0" i="0" u="none" strike="noStrike">
                        <a:effectLst/>
                        <a:latin typeface="Garamond" panose="02020404030301010803" pitchFamily="18" charset="0"/>
                      </a:endParaRPr>
                    </a:p>
                  </a:txBody>
                  <a:tcPr marL="9635" marR="9635" marT="9635" marB="0" anchor="b"/>
                </a:tc>
                <a:extLst>
                  <a:ext uri="{0D108BD9-81ED-4DB2-BD59-A6C34878D82A}">
                    <a16:rowId xmlns:a16="http://schemas.microsoft.com/office/drawing/2014/main" val="1260468935"/>
                  </a:ext>
                </a:extLst>
              </a:tr>
              <a:tr h="242674">
                <a:tc>
                  <a:txBody>
                    <a:bodyPr/>
                    <a:lstStyle/>
                    <a:p>
                      <a:pPr algn="l" fontAlgn="b"/>
                      <a:r>
                        <a:rPr lang="en-US" sz="1600" u="none" strike="noStrike">
                          <a:effectLst/>
                        </a:rPr>
                        <a:t>Miles</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166.9</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98.49</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165.7</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112.8</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175.5</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97.18</a:t>
                      </a:r>
                      <a:endParaRPr lang="en-US" sz="1600" b="0" i="0" u="none" strike="noStrike">
                        <a:effectLst/>
                        <a:latin typeface="Garamond" panose="02020404030301010803" pitchFamily="18" charset="0"/>
                      </a:endParaRPr>
                    </a:p>
                  </a:txBody>
                  <a:tcPr marL="9635" marR="9635" marT="9635" marB="0" anchor="b"/>
                </a:tc>
                <a:extLst>
                  <a:ext uri="{0D108BD9-81ED-4DB2-BD59-A6C34878D82A}">
                    <a16:rowId xmlns:a16="http://schemas.microsoft.com/office/drawing/2014/main" val="567894833"/>
                  </a:ext>
                </a:extLst>
              </a:tr>
              <a:tr h="242674">
                <a:tc>
                  <a:txBody>
                    <a:bodyPr/>
                    <a:lstStyle/>
                    <a:p>
                      <a:pPr algn="l" fontAlgn="b"/>
                      <a:r>
                        <a:rPr lang="en-US" sz="1600" u="none" strike="noStrike">
                          <a:effectLst/>
                        </a:rPr>
                        <a:t>ln(circulation)</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11.41</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0.971</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11.35</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0.991</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11.41</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0.976</a:t>
                      </a:r>
                      <a:endParaRPr lang="en-US" sz="1600" b="0" i="0" u="none" strike="noStrike">
                        <a:effectLst/>
                        <a:latin typeface="Garamond" panose="02020404030301010803" pitchFamily="18" charset="0"/>
                      </a:endParaRPr>
                    </a:p>
                  </a:txBody>
                  <a:tcPr marL="9635" marR="9635" marT="9635" marB="0" anchor="b"/>
                </a:tc>
                <a:extLst>
                  <a:ext uri="{0D108BD9-81ED-4DB2-BD59-A6C34878D82A}">
                    <a16:rowId xmlns:a16="http://schemas.microsoft.com/office/drawing/2014/main" val="3961570937"/>
                  </a:ext>
                </a:extLst>
              </a:tr>
              <a:tr h="242674">
                <a:tc>
                  <a:txBody>
                    <a:bodyPr/>
                    <a:lstStyle/>
                    <a:p>
                      <a:pPr algn="l" fontAlgn="b"/>
                      <a:r>
                        <a:rPr lang="en-US" sz="1600" u="none" strike="noStrike">
                          <a:effectLst/>
                        </a:rPr>
                        <a:t>ln(Due to bank)</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0.259</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1.302</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0.417</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1.700</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0.166</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0.986</a:t>
                      </a:r>
                      <a:endParaRPr lang="en-US" sz="1600" b="0" i="0" u="none" strike="noStrike">
                        <a:effectLst/>
                        <a:latin typeface="Garamond" panose="02020404030301010803" pitchFamily="18" charset="0"/>
                      </a:endParaRPr>
                    </a:p>
                  </a:txBody>
                  <a:tcPr marL="9635" marR="9635" marT="9635" marB="0" anchor="b"/>
                </a:tc>
                <a:extLst>
                  <a:ext uri="{0D108BD9-81ED-4DB2-BD59-A6C34878D82A}">
                    <a16:rowId xmlns:a16="http://schemas.microsoft.com/office/drawing/2014/main" val="1432127806"/>
                  </a:ext>
                </a:extLst>
              </a:tr>
              <a:tr h="242674">
                <a:tc>
                  <a:txBody>
                    <a:bodyPr/>
                    <a:lstStyle/>
                    <a:p>
                      <a:pPr algn="l" fontAlgn="b"/>
                      <a:r>
                        <a:rPr lang="en-US" sz="1600" u="none" strike="noStrike">
                          <a:effectLst/>
                        </a:rPr>
                        <a:t>ln(Due from bank)</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0.277</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1.341</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0.347</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1.480</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0.226</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1.225</a:t>
                      </a:r>
                      <a:endParaRPr lang="en-US" sz="1600" b="0" i="0" u="none" strike="noStrike">
                        <a:effectLst/>
                        <a:latin typeface="Garamond" panose="02020404030301010803" pitchFamily="18" charset="0"/>
                      </a:endParaRPr>
                    </a:p>
                  </a:txBody>
                  <a:tcPr marL="9635" marR="9635" marT="9635" marB="0" anchor="b"/>
                </a:tc>
                <a:extLst>
                  <a:ext uri="{0D108BD9-81ED-4DB2-BD59-A6C34878D82A}">
                    <a16:rowId xmlns:a16="http://schemas.microsoft.com/office/drawing/2014/main" val="15599750"/>
                  </a:ext>
                </a:extLst>
              </a:tr>
              <a:tr h="242674">
                <a:tc>
                  <a:txBody>
                    <a:bodyPr/>
                    <a:lstStyle/>
                    <a:p>
                      <a:pPr algn="l" fontAlgn="b"/>
                      <a:r>
                        <a:rPr lang="en-US" sz="1600" u="none" strike="noStrike">
                          <a:effectLst/>
                        </a:rPr>
                        <a:t>Bank age (yrs)</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16.46</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12.54</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15.61</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12.22</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16.55</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12.54</a:t>
                      </a:r>
                      <a:endParaRPr lang="en-US" sz="1600" b="0" i="0" u="none" strike="noStrike">
                        <a:effectLst/>
                        <a:latin typeface="Garamond" panose="02020404030301010803" pitchFamily="18" charset="0"/>
                      </a:endParaRPr>
                    </a:p>
                  </a:txBody>
                  <a:tcPr marL="9635" marR="9635" marT="9635" marB="0" anchor="b"/>
                </a:tc>
                <a:extLst>
                  <a:ext uri="{0D108BD9-81ED-4DB2-BD59-A6C34878D82A}">
                    <a16:rowId xmlns:a16="http://schemas.microsoft.com/office/drawing/2014/main" val="1783755669"/>
                  </a:ext>
                </a:extLst>
              </a:tr>
              <a:tr h="242674">
                <a:tc>
                  <a:txBody>
                    <a:bodyPr/>
                    <a:lstStyle/>
                    <a:p>
                      <a:pPr algn="l" fontAlgn="b"/>
                      <a:r>
                        <a:rPr lang="en-US" sz="1600" u="none" strike="noStrike">
                          <a:effectLst/>
                        </a:rPr>
                        <a:t>Susquehanna River (0/1)</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0.0289</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0.167</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0.0276</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0.164</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0.0297</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0.170</a:t>
                      </a:r>
                      <a:endParaRPr lang="en-US" sz="1600" b="0" i="0" u="none" strike="noStrike">
                        <a:effectLst/>
                        <a:latin typeface="Garamond" panose="02020404030301010803" pitchFamily="18" charset="0"/>
                      </a:endParaRPr>
                    </a:p>
                  </a:txBody>
                  <a:tcPr marL="9635" marR="9635" marT="9635" marB="0" anchor="b"/>
                </a:tc>
                <a:extLst>
                  <a:ext uri="{0D108BD9-81ED-4DB2-BD59-A6C34878D82A}">
                    <a16:rowId xmlns:a16="http://schemas.microsoft.com/office/drawing/2014/main" val="3788848762"/>
                  </a:ext>
                </a:extLst>
              </a:tr>
              <a:tr h="242674">
                <a:tc>
                  <a:txBody>
                    <a:bodyPr/>
                    <a:lstStyle/>
                    <a:p>
                      <a:pPr algn="l" fontAlgn="b"/>
                      <a:r>
                        <a:rPr lang="en-US" sz="1600" u="none" strike="noStrike">
                          <a:effectLst/>
                        </a:rPr>
                        <a:t>Delaware Hudson Canal</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0.0136</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0.116</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0.0118</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0.108</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0.0136</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0.116</a:t>
                      </a:r>
                      <a:endParaRPr lang="en-US" sz="1600" b="0" i="0" u="none" strike="noStrike">
                        <a:effectLst/>
                        <a:latin typeface="Garamond" panose="02020404030301010803" pitchFamily="18" charset="0"/>
                      </a:endParaRPr>
                    </a:p>
                  </a:txBody>
                  <a:tcPr marL="9635" marR="9635" marT="9635" marB="0" anchor="b"/>
                </a:tc>
                <a:extLst>
                  <a:ext uri="{0D108BD9-81ED-4DB2-BD59-A6C34878D82A}">
                    <a16:rowId xmlns:a16="http://schemas.microsoft.com/office/drawing/2014/main" val="4090661681"/>
                  </a:ext>
                </a:extLst>
              </a:tr>
              <a:tr h="242674">
                <a:tc>
                  <a:txBody>
                    <a:bodyPr/>
                    <a:lstStyle/>
                    <a:p>
                      <a:pPr algn="l" fontAlgn="b"/>
                      <a:r>
                        <a:rPr lang="en-US" sz="1600" u="none" strike="noStrike">
                          <a:effectLst/>
                        </a:rPr>
                        <a:t>Lehigh Delaware Canal</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0.0785</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0.269</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0.0709</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0.257</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0.0814</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0.274</a:t>
                      </a:r>
                      <a:endParaRPr lang="en-US" sz="1600" b="0" i="0" u="none" strike="noStrike">
                        <a:effectLst/>
                        <a:latin typeface="Garamond" panose="02020404030301010803" pitchFamily="18" charset="0"/>
                      </a:endParaRPr>
                    </a:p>
                  </a:txBody>
                  <a:tcPr marL="9635" marR="9635" marT="9635" marB="0" anchor="b"/>
                </a:tc>
                <a:extLst>
                  <a:ext uri="{0D108BD9-81ED-4DB2-BD59-A6C34878D82A}">
                    <a16:rowId xmlns:a16="http://schemas.microsoft.com/office/drawing/2014/main" val="3398279725"/>
                  </a:ext>
                </a:extLst>
              </a:tr>
              <a:tr h="242674">
                <a:tc>
                  <a:txBody>
                    <a:bodyPr/>
                    <a:lstStyle/>
                    <a:p>
                      <a:pPr algn="l" fontAlgn="b"/>
                      <a:r>
                        <a:rPr lang="en-US" sz="1600" u="none" strike="noStrike">
                          <a:effectLst/>
                        </a:rPr>
                        <a:t>Main Line Canal</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0.0534</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0.225</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0.0512</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0.221</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0.0551</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0.228</a:t>
                      </a:r>
                      <a:endParaRPr lang="en-US" sz="1600" b="0" i="0" u="none" strike="noStrike">
                        <a:effectLst/>
                        <a:latin typeface="Garamond" panose="02020404030301010803" pitchFamily="18" charset="0"/>
                      </a:endParaRPr>
                    </a:p>
                  </a:txBody>
                  <a:tcPr marL="9635" marR="9635" marT="9635" marB="0" anchor="b"/>
                </a:tc>
                <a:extLst>
                  <a:ext uri="{0D108BD9-81ED-4DB2-BD59-A6C34878D82A}">
                    <a16:rowId xmlns:a16="http://schemas.microsoft.com/office/drawing/2014/main" val="82992779"/>
                  </a:ext>
                </a:extLst>
              </a:tr>
              <a:tr h="242674">
                <a:tc>
                  <a:txBody>
                    <a:bodyPr/>
                    <a:lstStyle/>
                    <a:p>
                      <a:pPr algn="l" fontAlgn="b"/>
                      <a:r>
                        <a:rPr lang="en-US" sz="1600" u="none" strike="noStrike">
                          <a:effectLst/>
                        </a:rPr>
                        <a:t>Morris Canal</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0.0211</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0.144</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0.0165</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0.128</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0.0221</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0.147</a:t>
                      </a:r>
                      <a:endParaRPr lang="en-US" sz="1600" b="0" i="0" u="none" strike="noStrike">
                        <a:effectLst/>
                        <a:latin typeface="Garamond" panose="02020404030301010803" pitchFamily="18" charset="0"/>
                      </a:endParaRPr>
                    </a:p>
                  </a:txBody>
                  <a:tcPr marL="9635" marR="9635" marT="9635" marB="0" anchor="b"/>
                </a:tc>
                <a:extLst>
                  <a:ext uri="{0D108BD9-81ED-4DB2-BD59-A6C34878D82A}">
                    <a16:rowId xmlns:a16="http://schemas.microsoft.com/office/drawing/2014/main" val="3629041025"/>
                  </a:ext>
                </a:extLst>
              </a:tr>
              <a:tr h="274882">
                <a:tc>
                  <a:txBody>
                    <a:bodyPr/>
                    <a:lstStyle/>
                    <a:p>
                      <a:pPr algn="l" fontAlgn="b"/>
                      <a:endParaRPr lang="en-US" sz="1600" b="0" i="0" u="none" strike="noStrike">
                        <a:effectLst/>
                        <a:latin typeface="Garamond" panose="02020404030301010803" pitchFamily="18" charset="0"/>
                      </a:endParaRPr>
                    </a:p>
                  </a:txBody>
                  <a:tcPr marL="9635" marR="9635" marT="9635" marB="0" anchor="b"/>
                </a:tc>
                <a:tc>
                  <a:txBody>
                    <a:bodyPr/>
                    <a:lstStyle/>
                    <a:p>
                      <a:pPr algn="ctr" fontAlgn="b"/>
                      <a:endParaRPr lang="en-US" sz="1600" b="0" i="0" u="none" strike="noStrike">
                        <a:effectLst/>
                        <a:latin typeface="Garamond" panose="02020404030301010803" pitchFamily="18" charset="0"/>
                      </a:endParaRPr>
                    </a:p>
                  </a:txBody>
                  <a:tcPr marL="9635" marR="9635" marT="9635" marB="0" anchor="b"/>
                </a:tc>
                <a:tc>
                  <a:txBody>
                    <a:bodyPr/>
                    <a:lstStyle/>
                    <a:p>
                      <a:pPr algn="ctr" fontAlgn="b"/>
                      <a:endParaRPr lang="en-US" sz="1600" b="0" i="0" u="none" strike="noStrike">
                        <a:effectLst/>
                        <a:latin typeface="Garamond" panose="02020404030301010803" pitchFamily="18" charset="0"/>
                      </a:endParaRPr>
                    </a:p>
                  </a:txBody>
                  <a:tcPr marL="9635" marR="9635" marT="9635" marB="0" anchor="b"/>
                </a:tc>
                <a:tc>
                  <a:txBody>
                    <a:bodyPr/>
                    <a:lstStyle/>
                    <a:p>
                      <a:pPr algn="ctr" fontAlgn="b"/>
                      <a:endParaRPr lang="en-US" sz="1600" b="0" i="0" u="none" strike="noStrike">
                        <a:effectLst/>
                        <a:latin typeface="Garamond" panose="02020404030301010803" pitchFamily="18" charset="0"/>
                      </a:endParaRPr>
                    </a:p>
                  </a:txBody>
                  <a:tcPr marL="9635" marR="9635" marT="9635" marB="0" anchor="b"/>
                </a:tc>
                <a:tc>
                  <a:txBody>
                    <a:bodyPr/>
                    <a:lstStyle/>
                    <a:p>
                      <a:pPr algn="ctr" fontAlgn="b"/>
                      <a:endParaRPr lang="en-US" sz="1600" b="0" i="0" u="none" strike="noStrike">
                        <a:effectLst/>
                        <a:latin typeface="Garamond" panose="02020404030301010803" pitchFamily="18" charset="0"/>
                      </a:endParaRPr>
                    </a:p>
                  </a:txBody>
                  <a:tcPr marL="9635" marR="9635" marT="9635" marB="0" anchor="b"/>
                </a:tc>
                <a:tc>
                  <a:txBody>
                    <a:bodyPr/>
                    <a:lstStyle/>
                    <a:p>
                      <a:pPr algn="ctr" fontAlgn="b"/>
                      <a:endParaRPr lang="en-US" sz="1600" b="0" i="0" u="none" strike="noStrike">
                        <a:effectLst/>
                        <a:latin typeface="Garamond" panose="02020404030301010803" pitchFamily="18" charset="0"/>
                      </a:endParaRPr>
                    </a:p>
                  </a:txBody>
                  <a:tcPr marL="9635" marR="9635" marT="9635" marB="0" anchor="b"/>
                </a:tc>
                <a:tc>
                  <a:txBody>
                    <a:bodyPr/>
                    <a:lstStyle/>
                    <a:p>
                      <a:pPr algn="ctr" fontAlgn="b"/>
                      <a:endParaRPr lang="en-US" sz="1600" b="0" i="0" u="none" strike="noStrike">
                        <a:effectLst/>
                        <a:latin typeface="Garamond" panose="02020404030301010803" pitchFamily="18" charset="0"/>
                      </a:endParaRPr>
                    </a:p>
                  </a:txBody>
                  <a:tcPr marL="9635" marR="9635" marT="9635" marB="0" anchor="b"/>
                </a:tc>
                <a:extLst>
                  <a:ext uri="{0D108BD9-81ED-4DB2-BD59-A6C34878D82A}">
                    <a16:rowId xmlns:a16="http://schemas.microsoft.com/office/drawing/2014/main" val="4081499618"/>
                  </a:ext>
                </a:extLst>
              </a:tr>
              <a:tr h="242674">
                <a:tc>
                  <a:txBody>
                    <a:bodyPr/>
                    <a:lstStyle/>
                    <a:p>
                      <a:pPr algn="l" fontAlgn="b"/>
                      <a:r>
                        <a:rPr lang="en-US" sz="1600" u="none" strike="noStrike">
                          <a:effectLst/>
                        </a:rPr>
                        <a:t>Number of banks</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17</a:t>
                      </a:r>
                      <a:endParaRPr lang="en-US" sz="1600" b="0" i="0" u="none" strike="noStrike">
                        <a:effectLst/>
                        <a:latin typeface="Garamond" panose="02020404030301010803" pitchFamily="18" charset="0"/>
                      </a:endParaRPr>
                    </a:p>
                  </a:txBody>
                  <a:tcPr marL="9635" marR="9635" marT="9635" marB="0" anchor="b"/>
                </a:tc>
                <a:tc>
                  <a:txBody>
                    <a:bodyPr/>
                    <a:lstStyle/>
                    <a:p>
                      <a:pPr algn="ctr" fontAlgn="b"/>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5</a:t>
                      </a:r>
                      <a:endParaRPr lang="en-US" sz="1600" b="0" i="0" u="none" strike="noStrike">
                        <a:effectLst/>
                        <a:latin typeface="Garamond" panose="02020404030301010803" pitchFamily="18" charset="0"/>
                      </a:endParaRPr>
                    </a:p>
                  </a:txBody>
                  <a:tcPr marL="9635" marR="9635" marT="9635" marB="0" anchor="b"/>
                </a:tc>
                <a:tc>
                  <a:txBody>
                    <a:bodyPr/>
                    <a:lstStyle/>
                    <a:p>
                      <a:pPr algn="ctr" fontAlgn="b"/>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12</a:t>
                      </a:r>
                      <a:endParaRPr lang="en-US" sz="1600" b="0" i="0" u="none" strike="noStrike">
                        <a:effectLst/>
                        <a:latin typeface="Garamond" panose="02020404030301010803" pitchFamily="18" charset="0"/>
                      </a:endParaRPr>
                    </a:p>
                  </a:txBody>
                  <a:tcPr marL="9635" marR="9635" marT="9635" marB="0" anchor="b"/>
                </a:tc>
                <a:tc>
                  <a:txBody>
                    <a:bodyPr/>
                    <a:lstStyle/>
                    <a:p>
                      <a:pPr algn="ctr" fontAlgn="b"/>
                      <a:endParaRPr lang="en-US" sz="1600" b="0" i="0" u="none" strike="noStrike">
                        <a:effectLst/>
                        <a:latin typeface="Garamond" panose="02020404030301010803" pitchFamily="18" charset="0"/>
                      </a:endParaRPr>
                    </a:p>
                  </a:txBody>
                  <a:tcPr marL="9635" marR="9635" marT="9635" marB="0" anchor="b"/>
                </a:tc>
                <a:extLst>
                  <a:ext uri="{0D108BD9-81ED-4DB2-BD59-A6C34878D82A}">
                    <a16:rowId xmlns:a16="http://schemas.microsoft.com/office/drawing/2014/main" val="1782191071"/>
                  </a:ext>
                </a:extLst>
              </a:tr>
              <a:tr h="200045">
                <a:tc>
                  <a:txBody>
                    <a:bodyPr/>
                    <a:lstStyle/>
                    <a:p>
                      <a:pPr algn="l" fontAlgn="b"/>
                      <a:r>
                        <a:rPr lang="en-US" sz="1600" u="none" strike="noStrike">
                          <a:effectLst/>
                        </a:rPr>
                        <a:t>Observations</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3463</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 </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1269</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 </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a:effectLst/>
                        </a:rPr>
                        <a:t>2356</a:t>
                      </a:r>
                      <a:endParaRPr lang="en-US" sz="1600" b="0" i="0" u="none" strike="noStrike">
                        <a:effectLst/>
                        <a:latin typeface="Garamond" panose="02020404030301010803" pitchFamily="18" charset="0"/>
                      </a:endParaRPr>
                    </a:p>
                  </a:txBody>
                  <a:tcPr marL="9635" marR="9635" marT="9635" marB="0" anchor="b"/>
                </a:tc>
                <a:tc>
                  <a:txBody>
                    <a:bodyPr/>
                    <a:lstStyle/>
                    <a:p>
                      <a:pPr algn="ctr" fontAlgn="b"/>
                      <a:r>
                        <a:rPr lang="en-US" sz="1600" u="none" strike="noStrike" dirty="0">
                          <a:effectLst/>
                        </a:rPr>
                        <a:t> </a:t>
                      </a:r>
                      <a:endParaRPr lang="en-US" sz="1600" b="0" i="0" u="none" strike="noStrike" dirty="0">
                        <a:effectLst/>
                        <a:latin typeface="Garamond" panose="02020404030301010803" pitchFamily="18" charset="0"/>
                      </a:endParaRPr>
                    </a:p>
                  </a:txBody>
                  <a:tcPr marL="9635" marR="9635" marT="9635" marB="0" anchor="b"/>
                </a:tc>
                <a:extLst>
                  <a:ext uri="{0D108BD9-81ED-4DB2-BD59-A6C34878D82A}">
                    <a16:rowId xmlns:a16="http://schemas.microsoft.com/office/drawing/2014/main" val="3717776919"/>
                  </a:ext>
                </a:extLst>
              </a:tr>
            </a:tbl>
          </a:graphicData>
        </a:graphic>
      </p:graphicFrame>
    </p:spTree>
    <p:extLst>
      <p:ext uri="{BB962C8B-B14F-4D97-AF65-F5344CB8AC3E}">
        <p14:creationId xmlns:p14="http://schemas.microsoft.com/office/powerpoint/2010/main" val="3391542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B9ABD4-D86D-36C2-0D86-8152C91C29BB}"/>
              </a:ext>
            </a:extLst>
          </p:cNvPr>
          <p:cNvPicPr>
            <a:picLocks noChangeAspect="1"/>
          </p:cNvPicPr>
          <p:nvPr/>
        </p:nvPicPr>
        <p:blipFill>
          <a:blip r:embed="rId2"/>
          <a:stretch>
            <a:fillRect/>
          </a:stretch>
        </p:blipFill>
        <p:spPr>
          <a:xfrm>
            <a:off x="2485418" y="801793"/>
            <a:ext cx="7215576" cy="5249332"/>
          </a:xfrm>
          <a:prstGeom prst="rect">
            <a:avLst/>
          </a:prstGeom>
        </p:spPr>
      </p:pic>
    </p:spTree>
    <p:extLst>
      <p:ext uri="{BB962C8B-B14F-4D97-AF65-F5344CB8AC3E}">
        <p14:creationId xmlns:p14="http://schemas.microsoft.com/office/powerpoint/2010/main" val="3666703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omparison of a number of value of notes&#10;&#10;Description automatically generated">
            <a:extLst>
              <a:ext uri="{FF2B5EF4-FFF2-40B4-BE49-F238E27FC236}">
                <a16:creationId xmlns:a16="http://schemas.microsoft.com/office/drawing/2014/main" id="{9E1716AA-6B14-5EEF-6461-FA2646C48F6A}"/>
              </a:ext>
            </a:extLst>
          </p:cNvPr>
          <p:cNvPicPr>
            <a:picLocks noChangeAspect="1"/>
          </p:cNvPicPr>
          <p:nvPr/>
        </p:nvPicPr>
        <p:blipFill>
          <a:blip r:embed="rId2"/>
          <a:stretch>
            <a:fillRect/>
          </a:stretch>
        </p:blipFill>
        <p:spPr>
          <a:xfrm>
            <a:off x="2472977" y="801793"/>
            <a:ext cx="7240457" cy="5249332"/>
          </a:xfrm>
          <a:prstGeom prst="rect">
            <a:avLst/>
          </a:prstGeom>
        </p:spPr>
      </p:pic>
    </p:spTree>
    <p:extLst>
      <p:ext uri="{BB962C8B-B14F-4D97-AF65-F5344CB8AC3E}">
        <p14:creationId xmlns:p14="http://schemas.microsoft.com/office/powerpoint/2010/main" val="1180965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5C9B3C-7D9D-3A5C-EF48-8BD975767E9F}"/>
              </a:ext>
            </a:extLst>
          </p:cNvPr>
          <p:cNvSpPr>
            <a:spLocks noGrp="1"/>
          </p:cNvSpPr>
          <p:nvPr>
            <p:ph type="title"/>
          </p:nvPr>
        </p:nvSpPr>
        <p:spPr>
          <a:xfrm>
            <a:off x="838200" y="365125"/>
            <a:ext cx="10515600" cy="1325563"/>
          </a:xfrm>
        </p:spPr>
        <p:txBody>
          <a:bodyPr>
            <a:normAutofit/>
          </a:bodyPr>
          <a:lstStyle/>
          <a:p>
            <a:r>
              <a:rPr lang="en-US" sz="2800" dirty="0">
                <a:latin typeface="Palatino Linotype" panose="02040502050505030304" pitchFamily="18" charset="0"/>
              </a:rPr>
              <a:t>Empirical approach</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BCA798-6C28-CBBB-6E8B-617811E7202F}"/>
              </a:ext>
            </a:extLst>
          </p:cNvPr>
          <p:cNvSpPr>
            <a:spLocks noGrp="1"/>
          </p:cNvSpPr>
          <p:nvPr>
            <p:ph idx="1"/>
          </p:nvPr>
        </p:nvSpPr>
        <p:spPr>
          <a:xfrm>
            <a:off x="838200" y="1929384"/>
            <a:ext cx="10515600" cy="4251960"/>
          </a:xfrm>
        </p:spPr>
        <p:txBody>
          <a:bodyPr>
            <a:normAutofit/>
          </a:bodyPr>
          <a:lstStyle/>
          <a:p>
            <a:r>
              <a:rPr lang="en-US" sz="2000" dirty="0">
                <a:latin typeface="Palatino Linotype" panose="02040502050505030304" pitchFamily="18" charset="0"/>
              </a:rPr>
              <a:t>Dependent variable is non-negative integer count data: $0, 1, 2, 3, 4, …, 101, …</a:t>
            </a:r>
          </a:p>
          <a:p>
            <a:r>
              <a:rPr lang="en-US" sz="2000" dirty="0">
                <a:latin typeface="Palatino Linotype" panose="02040502050505030304" pitchFamily="18" charset="0"/>
              </a:rPr>
              <a:t>Excess zeroes suggests a data-generating process with count data and a binary random variable with a probability mass at zero.</a:t>
            </a:r>
          </a:p>
          <a:p>
            <a:r>
              <a:rPr lang="en-US" sz="2000" dirty="0">
                <a:latin typeface="Palatino Linotype" panose="02040502050505030304" pitchFamily="18" charset="0"/>
              </a:rPr>
              <a:t>Mass at zero may be strategic or structural (incidental):</a:t>
            </a:r>
          </a:p>
          <a:p>
            <a:pPr lvl="1"/>
            <a:r>
              <a:rPr lang="en-US" sz="1600" dirty="0">
                <a:latin typeface="Palatino Linotype" panose="02040502050505030304" pitchFamily="18" charset="0"/>
              </a:rPr>
              <a:t>Structural or incidental = zero is a natural outcome in that some distant notes are not observed because they do not travel a given distance</a:t>
            </a:r>
          </a:p>
          <a:p>
            <a:pPr lvl="1"/>
            <a:r>
              <a:rPr lang="en-US" sz="1600" dirty="0">
                <a:latin typeface="Palatino Linotype" panose="02040502050505030304" pitchFamily="18" charset="0"/>
              </a:rPr>
              <a:t>Strategic = zero is observed because a bank may have been presented with a note issued by a distant bank, but refused to accept it because remittance costs made acceptance unprofitable or it was a suspected counterfeit, or whatever other reason.</a:t>
            </a:r>
          </a:p>
          <a:p>
            <a:r>
              <a:rPr lang="en-US" sz="2000" dirty="0">
                <a:latin typeface="Palatino Linotype" panose="02040502050505030304" pitchFamily="18" charset="0"/>
              </a:rPr>
              <a:t>Zero-inflated negative binomial regressions allow us to model excess zeroes separately as a logistic process and the entire distribution follows Poisson.</a:t>
            </a:r>
          </a:p>
          <a:p>
            <a:r>
              <a:rPr lang="en-US" sz="2000" dirty="0">
                <a:latin typeface="Palatino Linotype" panose="02040502050505030304" pitchFamily="18" charset="0"/>
              </a:rPr>
              <a:t>Comparable to a Heckman selection model, without the exclusion restriction requirement.</a:t>
            </a:r>
          </a:p>
          <a:p>
            <a:endParaRPr lang="en-US" sz="2000" dirty="0">
              <a:latin typeface="Palatino Linotype" panose="02040502050505030304" pitchFamily="18" charset="0"/>
            </a:endParaRPr>
          </a:p>
        </p:txBody>
      </p:sp>
    </p:spTree>
    <p:extLst>
      <p:ext uri="{BB962C8B-B14F-4D97-AF65-F5344CB8AC3E}">
        <p14:creationId xmlns:p14="http://schemas.microsoft.com/office/powerpoint/2010/main" val="1663556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1CE4530-425E-54B0-3DCC-E3F4F5E13737}"/>
              </a:ext>
            </a:extLst>
          </p:cNvPr>
          <p:cNvGraphicFramePr>
            <a:graphicFrameLocks noGrp="1"/>
          </p:cNvGraphicFramePr>
          <p:nvPr>
            <p:extLst>
              <p:ext uri="{D42A27DB-BD31-4B8C-83A1-F6EECF244321}">
                <p14:modId xmlns:p14="http://schemas.microsoft.com/office/powerpoint/2010/main" val="1558068379"/>
              </p:ext>
            </p:extLst>
          </p:nvPr>
        </p:nvGraphicFramePr>
        <p:xfrm>
          <a:off x="692227" y="173512"/>
          <a:ext cx="10807545" cy="6510976"/>
        </p:xfrm>
        <a:graphic>
          <a:graphicData uri="http://schemas.openxmlformats.org/drawingml/2006/table">
            <a:tbl>
              <a:tblPr>
                <a:tableStyleId>{5C22544A-7EE6-4342-B048-85BDC9FD1C3A}</a:tableStyleId>
              </a:tblPr>
              <a:tblGrid>
                <a:gridCol w="3059120">
                  <a:extLst>
                    <a:ext uri="{9D8B030D-6E8A-4147-A177-3AD203B41FA5}">
                      <a16:colId xmlns:a16="http://schemas.microsoft.com/office/drawing/2014/main" val="2520444799"/>
                    </a:ext>
                  </a:extLst>
                </a:gridCol>
                <a:gridCol w="1549685">
                  <a:extLst>
                    <a:ext uri="{9D8B030D-6E8A-4147-A177-3AD203B41FA5}">
                      <a16:colId xmlns:a16="http://schemas.microsoft.com/office/drawing/2014/main" val="1824582608"/>
                    </a:ext>
                  </a:extLst>
                </a:gridCol>
                <a:gridCol w="1549685">
                  <a:extLst>
                    <a:ext uri="{9D8B030D-6E8A-4147-A177-3AD203B41FA5}">
                      <a16:colId xmlns:a16="http://schemas.microsoft.com/office/drawing/2014/main" val="1403233975"/>
                    </a:ext>
                  </a:extLst>
                </a:gridCol>
                <a:gridCol w="1549685">
                  <a:extLst>
                    <a:ext uri="{9D8B030D-6E8A-4147-A177-3AD203B41FA5}">
                      <a16:colId xmlns:a16="http://schemas.microsoft.com/office/drawing/2014/main" val="2870049586"/>
                    </a:ext>
                  </a:extLst>
                </a:gridCol>
                <a:gridCol w="1549685">
                  <a:extLst>
                    <a:ext uri="{9D8B030D-6E8A-4147-A177-3AD203B41FA5}">
                      <a16:colId xmlns:a16="http://schemas.microsoft.com/office/drawing/2014/main" val="3024439850"/>
                    </a:ext>
                  </a:extLst>
                </a:gridCol>
                <a:gridCol w="1549685">
                  <a:extLst>
                    <a:ext uri="{9D8B030D-6E8A-4147-A177-3AD203B41FA5}">
                      <a16:colId xmlns:a16="http://schemas.microsoft.com/office/drawing/2014/main" val="558864343"/>
                    </a:ext>
                  </a:extLst>
                </a:gridCol>
              </a:tblGrid>
              <a:tr h="203468">
                <a:tc gridSpan="6">
                  <a:txBody>
                    <a:bodyPr/>
                    <a:lstStyle/>
                    <a:p>
                      <a:pPr algn="ctr" fontAlgn="b"/>
                      <a:r>
                        <a:rPr lang="en-US" sz="1200" u="none" strike="noStrike">
                          <a:effectLst/>
                          <a:latin typeface="Palatino Linotype" panose="02040502050505030304" pitchFamily="18" charset="0"/>
                        </a:rPr>
                        <a:t>Table 3</a:t>
                      </a:r>
                      <a:endParaRPr lang="en-US" sz="1200" b="0" i="0" u="none" strike="noStrike">
                        <a:effectLst/>
                        <a:latin typeface="Palatino Linotype" panose="02040502050505030304" pitchFamily="18" charset="0"/>
                      </a:endParaRPr>
                    </a:p>
                  </a:txBody>
                  <a:tcPr marL="7999" marR="7999" marT="7999"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20681238"/>
                  </a:ext>
                </a:extLst>
              </a:tr>
              <a:tr h="203468">
                <a:tc gridSpan="6">
                  <a:txBody>
                    <a:bodyPr/>
                    <a:lstStyle/>
                    <a:p>
                      <a:pPr algn="ctr" fontAlgn="b"/>
                      <a:r>
                        <a:rPr lang="en-US" sz="1200" u="none" strike="noStrike" dirty="0">
                          <a:effectLst/>
                          <a:latin typeface="Palatino Linotype" panose="02040502050505030304" pitchFamily="18" charset="0"/>
                        </a:rPr>
                        <a:t>Determinants of dollar value of other banks' notes held</a:t>
                      </a:r>
                      <a:endParaRPr lang="en-US" sz="1200" b="0" i="0" u="none" strike="noStrike" dirty="0">
                        <a:effectLst/>
                        <a:latin typeface="Palatino Linotype" panose="02040502050505030304" pitchFamily="18" charset="0"/>
                      </a:endParaRPr>
                    </a:p>
                  </a:txBody>
                  <a:tcPr marL="7999" marR="7999" marT="7999"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88900422"/>
                  </a:ext>
                </a:extLst>
              </a:tr>
              <a:tr h="203468">
                <a:tc>
                  <a:txBody>
                    <a:bodyPr/>
                    <a:lstStyle/>
                    <a:p>
                      <a:pPr algn="l" fontAlgn="b"/>
                      <a:r>
                        <a:rPr lang="en-US" sz="1200" u="none" strike="noStrike">
                          <a:effectLst/>
                          <a:latin typeface="Palatino Linotype" panose="02040502050505030304" pitchFamily="18" charset="0"/>
                        </a:rPr>
                        <a:t> </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(1)</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(3)</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(4)</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(6)</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(7)</a:t>
                      </a:r>
                      <a:endParaRPr lang="en-US" sz="1200" b="0" i="0" u="none" strike="noStrike">
                        <a:effectLst/>
                        <a:latin typeface="Palatino Linotype" panose="02040502050505030304" pitchFamily="18" charset="0"/>
                      </a:endParaRPr>
                    </a:p>
                  </a:txBody>
                  <a:tcPr marL="7999" marR="7999" marT="7999" marB="0" anchor="b"/>
                </a:tc>
                <a:extLst>
                  <a:ext uri="{0D108BD9-81ED-4DB2-BD59-A6C34878D82A}">
                    <a16:rowId xmlns:a16="http://schemas.microsoft.com/office/drawing/2014/main" val="3755677351"/>
                  </a:ext>
                </a:extLst>
              </a:tr>
              <a:tr h="203468">
                <a:tc>
                  <a:txBody>
                    <a:bodyPr/>
                    <a:lstStyle/>
                    <a:p>
                      <a:pPr algn="l" fontAlgn="b"/>
                      <a:r>
                        <a:rPr lang="en-US" sz="1200" u="none" strike="noStrike">
                          <a:effectLst/>
                          <a:latin typeface="Palatino Linotype" panose="02040502050505030304" pitchFamily="18" charset="0"/>
                        </a:rPr>
                        <a:t>VARIABLES</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dirty="0">
                          <a:effectLst/>
                          <a:latin typeface="Palatino Linotype" panose="02040502050505030304" pitchFamily="18" charset="0"/>
                        </a:rPr>
                        <a:t>Tobit</a:t>
                      </a:r>
                      <a:endParaRPr lang="en-US" sz="1200" b="0" i="0" u="none" strike="noStrike" dirty="0">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Poisson</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NB</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ZINB</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b="0" i="0" u="none" strike="noStrike" dirty="0">
                          <a:effectLst/>
                          <a:latin typeface="Palatino Linotype" panose="02040502050505030304" pitchFamily="18" charset="0"/>
                        </a:rPr>
                        <a:t>Logistic</a:t>
                      </a:r>
                    </a:p>
                  </a:txBody>
                  <a:tcPr marL="7999" marR="7999" marT="7999" marB="0" anchor="b"/>
                </a:tc>
                <a:extLst>
                  <a:ext uri="{0D108BD9-81ED-4DB2-BD59-A6C34878D82A}">
                    <a16:rowId xmlns:a16="http://schemas.microsoft.com/office/drawing/2014/main" val="963863840"/>
                  </a:ext>
                </a:extLst>
              </a:tr>
              <a:tr h="203468">
                <a:tc>
                  <a:txBody>
                    <a:bodyPr/>
                    <a:lstStyle/>
                    <a:p>
                      <a:pPr algn="l" fontAlgn="b"/>
                      <a:r>
                        <a:rPr lang="en-US" sz="1200" u="none" strike="noStrike">
                          <a:effectLst/>
                          <a:latin typeface="Palatino Linotype" panose="02040502050505030304" pitchFamily="18" charset="0"/>
                        </a:rPr>
                        <a:t>Miles</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-41.8461***</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0.9686***</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0.9040***</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0.9598***</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1.0108***</a:t>
                      </a:r>
                      <a:endParaRPr lang="en-US" sz="1200" b="0" i="0" u="none" strike="noStrike">
                        <a:effectLst/>
                        <a:latin typeface="Palatino Linotype" panose="02040502050505030304" pitchFamily="18" charset="0"/>
                      </a:endParaRPr>
                    </a:p>
                  </a:txBody>
                  <a:tcPr marL="7999" marR="7999" marT="7999" marB="0" anchor="b"/>
                </a:tc>
                <a:extLst>
                  <a:ext uri="{0D108BD9-81ED-4DB2-BD59-A6C34878D82A}">
                    <a16:rowId xmlns:a16="http://schemas.microsoft.com/office/drawing/2014/main" val="515507013"/>
                  </a:ext>
                </a:extLst>
              </a:tr>
              <a:tr h="203468">
                <a:tc>
                  <a:txBody>
                    <a:bodyPr/>
                    <a:lstStyle/>
                    <a:p>
                      <a:pPr algn="l" fontAlgn="b"/>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(12.6649)</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(0.0080)</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(0.0120)</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(0.0070)</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(0.0012)</a:t>
                      </a:r>
                      <a:endParaRPr lang="en-US" sz="1200" b="0" i="0" u="none" strike="noStrike">
                        <a:effectLst/>
                        <a:latin typeface="Palatino Linotype" panose="02040502050505030304" pitchFamily="18" charset="0"/>
                      </a:endParaRPr>
                    </a:p>
                  </a:txBody>
                  <a:tcPr marL="7999" marR="7999" marT="7999" marB="0" anchor="b"/>
                </a:tc>
                <a:extLst>
                  <a:ext uri="{0D108BD9-81ED-4DB2-BD59-A6C34878D82A}">
                    <a16:rowId xmlns:a16="http://schemas.microsoft.com/office/drawing/2014/main" val="4262364011"/>
                  </a:ext>
                </a:extLst>
              </a:tr>
              <a:tr h="203468">
                <a:tc>
                  <a:txBody>
                    <a:bodyPr/>
                    <a:lstStyle/>
                    <a:p>
                      <a:pPr algn="l" fontAlgn="b"/>
                      <a:r>
                        <a:rPr lang="en-US" sz="1200" u="none" strike="noStrike">
                          <a:effectLst/>
                          <a:latin typeface="Palatino Linotype" panose="02040502050505030304" pitchFamily="18" charset="0"/>
                        </a:rPr>
                        <a:t>Miles squared</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0.1795***</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1.0000</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1.0004***</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1.0002***</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endParaRPr lang="en-US" sz="1200" b="0" i="0" u="none" strike="noStrike">
                        <a:effectLst/>
                        <a:latin typeface="Palatino Linotype" panose="02040502050505030304" pitchFamily="18" charset="0"/>
                      </a:endParaRPr>
                    </a:p>
                  </a:txBody>
                  <a:tcPr marL="7999" marR="7999" marT="7999" marB="0" anchor="b"/>
                </a:tc>
                <a:extLst>
                  <a:ext uri="{0D108BD9-81ED-4DB2-BD59-A6C34878D82A}">
                    <a16:rowId xmlns:a16="http://schemas.microsoft.com/office/drawing/2014/main" val="856147464"/>
                  </a:ext>
                </a:extLst>
              </a:tr>
              <a:tr h="203468">
                <a:tc>
                  <a:txBody>
                    <a:bodyPr/>
                    <a:lstStyle/>
                    <a:p>
                      <a:pPr algn="l" fontAlgn="b"/>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(0.0649)</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(0.0001)</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(0.0001)</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(0.0001)</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endParaRPr lang="en-US" sz="1200" b="0" i="0" u="none" strike="noStrike">
                        <a:effectLst/>
                        <a:latin typeface="Palatino Linotype" panose="02040502050505030304" pitchFamily="18" charset="0"/>
                      </a:endParaRPr>
                    </a:p>
                  </a:txBody>
                  <a:tcPr marL="7999" marR="7999" marT="7999" marB="0" anchor="b"/>
                </a:tc>
                <a:extLst>
                  <a:ext uri="{0D108BD9-81ED-4DB2-BD59-A6C34878D82A}">
                    <a16:rowId xmlns:a16="http://schemas.microsoft.com/office/drawing/2014/main" val="616211564"/>
                  </a:ext>
                </a:extLst>
              </a:tr>
              <a:tr h="203468">
                <a:tc>
                  <a:txBody>
                    <a:bodyPr/>
                    <a:lstStyle/>
                    <a:p>
                      <a:pPr algn="l" fontAlgn="b"/>
                      <a:r>
                        <a:rPr lang="en-US" sz="1200" u="none" strike="noStrike">
                          <a:effectLst/>
                          <a:latin typeface="Palatino Linotype" panose="02040502050505030304" pitchFamily="18" charset="0"/>
                        </a:rPr>
                        <a:t>Mules cubed</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-0.0003**</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1.0000</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1.0000***</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1.0000***</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endParaRPr lang="en-US" sz="1200" b="0" i="0" u="none" strike="noStrike">
                        <a:effectLst/>
                        <a:latin typeface="Palatino Linotype" panose="02040502050505030304" pitchFamily="18" charset="0"/>
                      </a:endParaRPr>
                    </a:p>
                  </a:txBody>
                  <a:tcPr marL="7999" marR="7999" marT="7999" marB="0" anchor="b"/>
                </a:tc>
                <a:extLst>
                  <a:ext uri="{0D108BD9-81ED-4DB2-BD59-A6C34878D82A}">
                    <a16:rowId xmlns:a16="http://schemas.microsoft.com/office/drawing/2014/main" val="289349979"/>
                  </a:ext>
                </a:extLst>
              </a:tr>
              <a:tr h="203468">
                <a:tc>
                  <a:txBody>
                    <a:bodyPr/>
                    <a:lstStyle/>
                    <a:p>
                      <a:pPr algn="l" fontAlgn="b"/>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(0.0001)</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(0.0000)</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(0.0000)</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(0.0000)</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endParaRPr lang="en-US" sz="1200" b="0" i="0" u="none" strike="noStrike">
                        <a:effectLst/>
                        <a:latin typeface="Palatino Linotype" panose="02040502050505030304" pitchFamily="18" charset="0"/>
                      </a:endParaRPr>
                    </a:p>
                  </a:txBody>
                  <a:tcPr marL="7999" marR="7999" marT="7999" marB="0" anchor="b"/>
                </a:tc>
                <a:extLst>
                  <a:ext uri="{0D108BD9-81ED-4DB2-BD59-A6C34878D82A}">
                    <a16:rowId xmlns:a16="http://schemas.microsoft.com/office/drawing/2014/main" val="90147109"/>
                  </a:ext>
                </a:extLst>
              </a:tr>
              <a:tr h="203468">
                <a:tc>
                  <a:txBody>
                    <a:bodyPr/>
                    <a:lstStyle/>
                    <a:p>
                      <a:pPr algn="l" fontAlgn="b"/>
                      <a:r>
                        <a:rPr lang="en-US" sz="1200" u="none" strike="noStrike">
                          <a:effectLst/>
                          <a:latin typeface="Palatino Linotype" panose="02040502050505030304" pitchFamily="18" charset="0"/>
                        </a:rPr>
                        <a:t>ln(Circulation)</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636.9052***</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1.6731***</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2.4429***</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1.7165***</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0.5872***</a:t>
                      </a:r>
                      <a:endParaRPr lang="en-US" sz="1200" b="0" i="0" u="none" strike="noStrike">
                        <a:effectLst/>
                        <a:latin typeface="Palatino Linotype" panose="02040502050505030304" pitchFamily="18" charset="0"/>
                      </a:endParaRPr>
                    </a:p>
                  </a:txBody>
                  <a:tcPr marL="7999" marR="7999" marT="7999" marB="0" anchor="b"/>
                </a:tc>
                <a:extLst>
                  <a:ext uri="{0D108BD9-81ED-4DB2-BD59-A6C34878D82A}">
                    <a16:rowId xmlns:a16="http://schemas.microsoft.com/office/drawing/2014/main" val="3090450788"/>
                  </a:ext>
                </a:extLst>
              </a:tr>
              <a:tr h="203468">
                <a:tc>
                  <a:txBody>
                    <a:bodyPr/>
                    <a:lstStyle/>
                    <a:p>
                      <a:pPr algn="l" fontAlgn="b"/>
                      <a:endParaRPr lang="en-US" sz="1200" b="0" i="0" u="none" strike="noStrike" dirty="0">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(161.2047)</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(0.2117)</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(0.2709)</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(0.1149)</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(0.0718)</a:t>
                      </a:r>
                      <a:endParaRPr lang="en-US" sz="1200" b="0" i="0" u="none" strike="noStrike">
                        <a:effectLst/>
                        <a:latin typeface="Palatino Linotype" panose="02040502050505030304" pitchFamily="18" charset="0"/>
                      </a:endParaRPr>
                    </a:p>
                  </a:txBody>
                  <a:tcPr marL="7999" marR="7999" marT="7999" marB="0" anchor="b"/>
                </a:tc>
                <a:extLst>
                  <a:ext uri="{0D108BD9-81ED-4DB2-BD59-A6C34878D82A}">
                    <a16:rowId xmlns:a16="http://schemas.microsoft.com/office/drawing/2014/main" val="1395640364"/>
                  </a:ext>
                </a:extLst>
              </a:tr>
              <a:tr h="203468">
                <a:tc>
                  <a:txBody>
                    <a:bodyPr/>
                    <a:lstStyle/>
                    <a:p>
                      <a:pPr algn="l" fontAlgn="b"/>
                      <a:r>
                        <a:rPr lang="en-US" sz="1200" u="none" strike="noStrike">
                          <a:effectLst/>
                          <a:latin typeface="Palatino Linotype" panose="02040502050505030304" pitchFamily="18" charset="0"/>
                        </a:rPr>
                        <a:t>ln(Due to bank)</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162.1009***</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1.1837***</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1.5675***</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1.1510***</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0.7812***</a:t>
                      </a:r>
                      <a:endParaRPr lang="en-US" sz="1200" b="0" i="0" u="none" strike="noStrike">
                        <a:effectLst/>
                        <a:latin typeface="Palatino Linotype" panose="02040502050505030304" pitchFamily="18" charset="0"/>
                      </a:endParaRPr>
                    </a:p>
                  </a:txBody>
                  <a:tcPr marL="7999" marR="7999" marT="7999" marB="0" anchor="b"/>
                </a:tc>
                <a:extLst>
                  <a:ext uri="{0D108BD9-81ED-4DB2-BD59-A6C34878D82A}">
                    <a16:rowId xmlns:a16="http://schemas.microsoft.com/office/drawing/2014/main" val="1803689166"/>
                  </a:ext>
                </a:extLst>
              </a:tr>
              <a:tr h="203468">
                <a:tc>
                  <a:txBody>
                    <a:bodyPr/>
                    <a:lstStyle/>
                    <a:p>
                      <a:pPr algn="l" fontAlgn="b"/>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(33.3291)</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(0.0463)</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(0.0849)</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(0.0342)</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(0.0309)</a:t>
                      </a:r>
                      <a:endParaRPr lang="en-US" sz="1200" b="0" i="0" u="none" strike="noStrike">
                        <a:effectLst/>
                        <a:latin typeface="Palatino Linotype" panose="02040502050505030304" pitchFamily="18" charset="0"/>
                      </a:endParaRPr>
                    </a:p>
                  </a:txBody>
                  <a:tcPr marL="7999" marR="7999" marT="7999" marB="0" anchor="b"/>
                </a:tc>
                <a:extLst>
                  <a:ext uri="{0D108BD9-81ED-4DB2-BD59-A6C34878D82A}">
                    <a16:rowId xmlns:a16="http://schemas.microsoft.com/office/drawing/2014/main" val="72306011"/>
                  </a:ext>
                </a:extLst>
              </a:tr>
              <a:tr h="203468">
                <a:tc>
                  <a:txBody>
                    <a:bodyPr/>
                    <a:lstStyle/>
                    <a:p>
                      <a:pPr algn="l" fontAlgn="b"/>
                      <a:r>
                        <a:rPr lang="en-US" sz="1200" u="none" strike="noStrike">
                          <a:effectLst/>
                          <a:latin typeface="Palatino Linotype" panose="02040502050505030304" pitchFamily="18" charset="0"/>
                        </a:rPr>
                        <a:t>ln(Due from bank)</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199.6073***</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1.2752***</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1.4627***</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1.1546***</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0.8236***</a:t>
                      </a:r>
                      <a:endParaRPr lang="en-US" sz="1200" b="0" i="0" u="none" strike="noStrike">
                        <a:effectLst/>
                        <a:latin typeface="Palatino Linotype" panose="02040502050505030304" pitchFamily="18" charset="0"/>
                      </a:endParaRPr>
                    </a:p>
                  </a:txBody>
                  <a:tcPr marL="7999" marR="7999" marT="7999" marB="0" anchor="b"/>
                </a:tc>
                <a:extLst>
                  <a:ext uri="{0D108BD9-81ED-4DB2-BD59-A6C34878D82A}">
                    <a16:rowId xmlns:a16="http://schemas.microsoft.com/office/drawing/2014/main" val="2144319223"/>
                  </a:ext>
                </a:extLst>
              </a:tr>
              <a:tr h="203468">
                <a:tc>
                  <a:txBody>
                    <a:bodyPr/>
                    <a:lstStyle/>
                    <a:p>
                      <a:pPr algn="l" fontAlgn="b"/>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(67.0274)</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(0.0849)</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(0.1536)</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(0.0393)</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(0.0299)</a:t>
                      </a:r>
                      <a:endParaRPr lang="en-US" sz="1200" b="0" i="0" u="none" strike="noStrike">
                        <a:effectLst/>
                        <a:latin typeface="Palatino Linotype" panose="02040502050505030304" pitchFamily="18" charset="0"/>
                      </a:endParaRPr>
                    </a:p>
                  </a:txBody>
                  <a:tcPr marL="7999" marR="7999" marT="7999" marB="0" anchor="b"/>
                </a:tc>
                <a:extLst>
                  <a:ext uri="{0D108BD9-81ED-4DB2-BD59-A6C34878D82A}">
                    <a16:rowId xmlns:a16="http://schemas.microsoft.com/office/drawing/2014/main" val="651685563"/>
                  </a:ext>
                </a:extLst>
              </a:tr>
              <a:tr h="203468">
                <a:tc>
                  <a:txBody>
                    <a:bodyPr/>
                    <a:lstStyle/>
                    <a:p>
                      <a:pPr algn="l" fontAlgn="b"/>
                      <a:r>
                        <a:rPr lang="en-US" sz="1200" u="none" strike="noStrike">
                          <a:effectLst/>
                          <a:latin typeface="Palatino Linotype" panose="02040502050505030304" pitchFamily="18" charset="0"/>
                        </a:rPr>
                        <a:t>Counterfeits</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-56.6893**</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0.9586</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0.9761</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endParaRPr lang="en-US" sz="1200" b="0" i="0" u="none" strike="noStrike" dirty="0">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1.0923**</a:t>
                      </a:r>
                      <a:endParaRPr lang="en-US" sz="1200" b="0" i="0" u="none" strike="noStrike">
                        <a:effectLst/>
                        <a:latin typeface="Palatino Linotype" panose="02040502050505030304" pitchFamily="18" charset="0"/>
                      </a:endParaRPr>
                    </a:p>
                  </a:txBody>
                  <a:tcPr marL="7999" marR="7999" marT="7999" marB="0" anchor="b"/>
                </a:tc>
                <a:extLst>
                  <a:ext uri="{0D108BD9-81ED-4DB2-BD59-A6C34878D82A}">
                    <a16:rowId xmlns:a16="http://schemas.microsoft.com/office/drawing/2014/main" val="979384034"/>
                  </a:ext>
                </a:extLst>
              </a:tr>
              <a:tr h="203468">
                <a:tc>
                  <a:txBody>
                    <a:bodyPr/>
                    <a:lstStyle/>
                    <a:p>
                      <a:pPr algn="l" fontAlgn="b"/>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(28.8497)</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(0.0356)</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(0.0148)</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(0.0472)</a:t>
                      </a:r>
                      <a:endParaRPr lang="en-US" sz="1200" b="0" i="0" u="none" strike="noStrike">
                        <a:effectLst/>
                        <a:latin typeface="Palatino Linotype" panose="02040502050505030304" pitchFamily="18" charset="0"/>
                      </a:endParaRPr>
                    </a:p>
                  </a:txBody>
                  <a:tcPr marL="7999" marR="7999" marT="7999" marB="0" anchor="b"/>
                </a:tc>
                <a:extLst>
                  <a:ext uri="{0D108BD9-81ED-4DB2-BD59-A6C34878D82A}">
                    <a16:rowId xmlns:a16="http://schemas.microsoft.com/office/drawing/2014/main" val="2038497284"/>
                  </a:ext>
                </a:extLst>
              </a:tr>
              <a:tr h="203468">
                <a:tc>
                  <a:txBody>
                    <a:bodyPr/>
                    <a:lstStyle/>
                    <a:p>
                      <a:pPr algn="l" fontAlgn="b"/>
                      <a:r>
                        <a:rPr lang="en-US" sz="1200" u="none" strike="noStrike">
                          <a:effectLst/>
                          <a:latin typeface="Palatino Linotype" panose="02040502050505030304" pitchFamily="18" charset="0"/>
                        </a:rPr>
                        <a:t>Bank age</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12.2656</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0.9813</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1.0205</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0.9732**</a:t>
                      </a:r>
                      <a:endParaRPr lang="en-US" sz="1200" b="0" i="0" u="none" strike="noStrike">
                        <a:effectLst/>
                        <a:latin typeface="Palatino Linotype" panose="02040502050505030304" pitchFamily="18" charset="0"/>
                      </a:endParaRPr>
                    </a:p>
                  </a:txBody>
                  <a:tcPr marL="7999" marR="7999" marT="7999" marB="0" anchor="b"/>
                </a:tc>
                <a:extLst>
                  <a:ext uri="{0D108BD9-81ED-4DB2-BD59-A6C34878D82A}">
                    <a16:rowId xmlns:a16="http://schemas.microsoft.com/office/drawing/2014/main" val="99271484"/>
                  </a:ext>
                </a:extLst>
              </a:tr>
              <a:tr h="203468">
                <a:tc>
                  <a:txBody>
                    <a:bodyPr/>
                    <a:lstStyle/>
                    <a:p>
                      <a:pPr algn="l" fontAlgn="b"/>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(10.4367)</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(0.0163)</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(0.0139)</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(0.0130)</a:t>
                      </a:r>
                      <a:endParaRPr lang="en-US" sz="1200" b="0" i="0" u="none" strike="noStrike">
                        <a:effectLst/>
                        <a:latin typeface="Palatino Linotype" panose="02040502050505030304" pitchFamily="18" charset="0"/>
                      </a:endParaRPr>
                    </a:p>
                  </a:txBody>
                  <a:tcPr marL="7999" marR="7999" marT="7999" marB="0" anchor="b"/>
                </a:tc>
                <a:extLst>
                  <a:ext uri="{0D108BD9-81ED-4DB2-BD59-A6C34878D82A}">
                    <a16:rowId xmlns:a16="http://schemas.microsoft.com/office/drawing/2014/main" val="1790902812"/>
                  </a:ext>
                </a:extLst>
              </a:tr>
              <a:tr h="203468">
                <a:tc>
                  <a:txBody>
                    <a:bodyPr/>
                    <a:lstStyle/>
                    <a:p>
                      <a:pPr algn="l" fontAlgn="b"/>
                      <a:r>
                        <a:rPr lang="en-US" sz="1200" u="none" strike="noStrike">
                          <a:effectLst/>
                          <a:latin typeface="Palatino Linotype" panose="02040502050505030304" pitchFamily="18" charset="0"/>
                        </a:rPr>
                        <a:t>Bank note discount</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-15.5765</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1.1044</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1.2926*</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1.1413**</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1.1324</a:t>
                      </a:r>
                      <a:endParaRPr lang="en-US" sz="1200" b="0" i="0" u="none" strike="noStrike">
                        <a:effectLst/>
                        <a:latin typeface="Palatino Linotype" panose="02040502050505030304" pitchFamily="18" charset="0"/>
                      </a:endParaRPr>
                    </a:p>
                  </a:txBody>
                  <a:tcPr marL="7999" marR="7999" marT="7999" marB="0" anchor="b"/>
                </a:tc>
                <a:extLst>
                  <a:ext uri="{0D108BD9-81ED-4DB2-BD59-A6C34878D82A}">
                    <a16:rowId xmlns:a16="http://schemas.microsoft.com/office/drawing/2014/main" val="1938993840"/>
                  </a:ext>
                </a:extLst>
              </a:tr>
              <a:tr h="203468">
                <a:tc>
                  <a:txBody>
                    <a:bodyPr/>
                    <a:lstStyle/>
                    <a:p>
                      <a:pPr algn="l" fontAlgn="b"/>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(111.7468)</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(0.1929)</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(0.1771)</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(0.0740)</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(0.1687)</a:t>
                      </a:r>
                      <a:endParaRPr lang="en-US" sz="1200" b="0" i="0" u="none" strike="noStrike">
                        <a:effectLst/>
                        <a:latin typeface="Palatino Linotype" panose="02040502050505030304" pitchFamily="18" charset="0"/>
                      </a:endParaRPr>
                    </a:p>
                  </a:txBody>
                  <a:tcPr marL="7999" marR="7999" marT="7999" marB="0" anchor="b"/>
                </a:tc>
                <a:extLst>
                  <a:ext uri="{0D108BD9-81ED-4DB2-BD59-A6C34878D82A}">
                    <a16:rowId xmlns:a16="http://schemas.microsoft.com/office/drawing/2014/main" val="717007331"/>
                  </a:ext>
                </a:extLst>
              </a:tr>
              <a:tr h="203468">
                <a:tc>
                  <a:txBody>
                    <a:bodyPr/>
                    <a:lstStyle/>
                    <a:p>
                      <a:pPr algn="l" fontAlgn="b"/>
                      <a:r>
                        <a:rPr lang="en-US" sz="1200" u="none" strike="noStrike">
                          <a:effectLst/>
                          <a:latin typeface="Palatino Linotype" panose="02040502050505030304" pitchFamily="18" charset="0"/>
                        </a:rPr>
                        <a:t>Susquehanna River</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681.9797</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1.4463</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10.7289**</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0.2602*</a:t>
                      </a:r>
                      <a:endParaRPr lang="en-US" sz="1200" b="0" i="0" u="none" strike="noStrike">
                        <a:effectLst/>
                        <a:latin typeface="Palatino Linotype" panose="02040502050505030304" pitchFamily="18" charset="0"/>
                      </a:endParaRPr>
                    </a:p>
                  </a:txBody>
                  <a:tcPr marL="7999" marR="7999" marT="7999" marB="0" anchor="b"/>
                </a:tc>
                <a:extLst>
                  <a:ext uri="{0D108BD9-81ED-4DB2-BD59-A6C34878D82A}">
                    <a16:rowId xmlns:a16="http://schemas.microsoft.com/office/drawing/2014/main" val="609569449"/>
                  </a:ext>
                </a:extLst>
              </a:tr>
              <a:tr h="203468">
                <a:tc>
                  <a:txBody>
                    <a:bodyPr/>
                    <a:lstStyle/>
                    <a:p>
                      <a:pPr algn="l" fontAlgn="b"/>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(521.4427)</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(0.8598)</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(10.9239)</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(0.1790)</a:t>
                      </a:r>
                      <a:endParaRPr lang="en-US" sz="1200" b="0" i="0" u="none" strike="noStrike">
                        <a:effectLst/>
                        <a:latin typeface="Palatino Linotype" panose="02040502050505030304" pitchFamily="18" charset="0"/>
                      </a:endParaRPr>
                    </a:p>
                  </a:txBody>
                  <a:tcPr marL="7999" marR="7999" marT="7999" marB="0" anchor="b"/>
                </a:tc>
                <a:extLst>
                  <a:ext uri="{0D108BD9-81ED-4DB2-BD59-A6C34878D82A}">
                    <a16:rowId xmlns:a16="http://schemas.microsoft.com/office/drawing/2014/main" val="3149795332"/>
                  </a:ext>
                </a:extLst>
              </a:tr>
              <a:tr h="203468">
                <a:tc>
                  <a:txBody>
                    <a:bodyPr/>
                    <a:lstStyle/>
                    <a:p>
                      <a:pPr algn="l" fontAlgn="b"/>
                      <a:r>
                        <a:rPr lang="en-US" sz="1200" u="none" strike="noStrike">
                          <a:effectLst/>
                          <a:latin typeface="Palatino Linotype" panose="02040502050505030304" pitchFamily="18" charset="0"/>
                        </a:rPr>
                        <a:t>Delaware-Hudson Canal</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1,074.9202</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0.0502***</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3.5624</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0.3303</a:t>
                      </a:r>
                      <a:endParaRPr lang="en-US" sz="1200" b="0" i="0" u="none" strike="noStrike">
                        <a:effectLst/>
                        <a:latin typeface="Palatino Linotype" panose="02040502050505030304" pitchFamily="18" charset="0"/>
                      </a:endParaRPr>
                    </a:p>
                  </a:txBody>
                  <a:tcPr marL="7999" marR="7999" marT="7999" marB="0" anchor="b"/>
                </a:tc>
                <a:extLst>
                  <a:ext uri="{0D108BD9-81ED-4DB2-BD59-A6C34878D82A}">
                    <a16:rowId xmlns:a16="http://schemas.microsoft.com/office/drawing/2014/main" val="3006396631"/>
                  </a:ext>
                </a:extLst>
              </a:tr>
              <a:tr h="203468">
                <a:tc>
                  <a:txBody>
                    <a:bodyPr/>
                    <a:lstStyle/>
                    <a:p>
                      <a:pPr algn="l" fontAlgn="b"/>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(777.1309)</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(0.0242)</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(3.0098)</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(0.2790)</a:t>
                      </a:r>
                      <a:endParaRPr lang="en-US" sz="1200" b="0" i="0" u="none" strike="noStrike">
                        <a:effectLst/>
                        <a:latin typeface="Palatino Linotype" panose="02040502050505030304" pitchFamily="18" charset="0"/>
                      </a:endParaRPr>
                    </a:p>
                  </a:txBody>
                  <a:tcPr marL="7999" marR="7999" marT="7999" marB="0" anchor="b"/>
                </a:tc>
                <a:extLst>
                  <a:ext uri="{0D108BD9-81ED-4DB2-BD59-A6C34878D82A}">
                    <a16:rowId xmlns:a16="http://schemas.microsoft.com/office/drawing/2014/main" val="2195698749"/>
                  </a:ext>
                </a:extLst>
              </a:tr>
              <a:tr h="203468">
                <a:tc>
                  <a:txBody>
                    <a:bodyPr/>
                    <a:lstStyle/>
                    <a:p>
                      <a:pPr algn="l" fontAlgn="b"/>
                      <a:r>
                        <a:rPr lang="en-US" sz="1200" u="none" strike="noStrike">
                          <a:effectLst/>
                          <a:latin typeface="Palatino Linotype" panose="02040502050505030304" pitchFamily="18" charset="0"/>
                        </a:rPr>
                        <a:t>Lehigh-Delaware Canal</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1,081.4822***</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1.7384*</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5.4757***</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0.3342***</a:t>
                      </a:r>
                      <a:endParaRPr lang="en-US" sz="1200" b="0" i="0" u="none" strike="noStrike">
                        <a:effectLst/>
                        <a:latin typeface="Palatino Linotype" panose="02040502050505030304" pitchFamily="18" charset="0"/>
                      </a:endParaRPr>
                    </a:p>
                  </a:txBody>
                  <a:tcPr marL="7999" marR="7999" marT="7999" marB="0" anchor="b"/>
                </a:tc>
                <a:extLst>
                  <a:ext uri="{0D108BD9-81ED-4DB2-BD59-A6C34878D82A}">
                    <a16:rowId xmlns:a16="http://schemas.microsoft.com/office/drawing/2014/main" val="3439738501"/>
                  </a:ext>
                </a:extLst>
              </a:tr>
              <a:tr h="203468">
                <a:tc>
                  <a:txBody>
                    <a:bodyPr/>
                    <a:lstStyle/>
                    <a:p>
                      <a:pPr algn="l" fontAlgn="b"/>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(398.1243)</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(0.5805)</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(2.6227)</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(0.1160)</a:t>
                      </a:r>
                      <a:endParaRPr lang="en-US" sz="1200" b="0" i="0" u="none" strike="noStrike">
                        <a:effectLst/>
                        <a:latin typeface="Palatino Linotype" panose="02040502050505030304" pitchFamily="18" charset="0"/>
                      </a:endParaRPr>
                    </a:p>
                  </a:txBody>
                  <a:tcPr marL="7999" marR="7999" marT="7999" marB="0" anchor="b"/>
                </a:tc>
                <a:extLst>
                  <a:ext uri="{0D108BD9-81ED-4DB2-BD59-A6C34878D82A}">
                    <a16:rowId xmlns:a16="http://schemas.microsoft.com/office/drawing/2014/main" val="1786283881"/>
                  </a:ext>
                </a:extLst>
              </a:tr>
              <a:tr h="203468">
                <a:tc>
                  <a:txBody>
                    <a:bodyPr/>
                    <a:lstStyle/>
                    <a:p>
                      <a:pPr algn="l" fontAlgn="b"/>
                      <a:r>
                        <a:rPr lang="en-US" sz="1200" u="none" strike="noStrike">
                          <a:effectLst/>
                          <a:latin typeface="Palatino Linotype" panose="02040502050505030304" pitchFamily="18" charset="0"/>
                        </a:rPr>
                        <a:t>Main Line Canal</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1,172.6394***</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1.2312</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29.6973***</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0.2024***</a:t>
                      </a:r>
                      <a:endParaRPr lang="en-US" sz="1200" b="0" i="0" u="none" strike="noStrike">
                        <a:effectLst/>
                        <a:latin typeface="Palatino Linotype" panose="02040502050505030304" pitchFamily="18" charset="0"/>
                      </a:endParaRPr>
                    </a:p>
                  </a:txBody>
                  <a:tcPr marL="7999" marR="7999" marT="7999" marB="0" anchor="b"/>
                </a:tc>
                <a:extLst>
                  <a:ext uri="{0D108BD9-81ED-4DB2-BD59-A6C34878D82A}">
                    <a16:rowId xmlns:a16="http://schemas.microsoft.com/office/drawing/2014/main" val="535293461"/>
                  </a:ext>
                </a:extLst>
              </a:tr>
              <a:tr h="203468">
                <a:tc>
                  <a:txBody>
                    <a:bodyPr/>
                    <a:lstStyle/>
                    <a:p>
                      <a:pPr algn="l" fontAlgn="b"/>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(439.6047)</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(0.5183)</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(23.9688)</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(0.0829)</a:t>
                      </a:r>
                      <a:endParaRPr lang="en-US" sz="1200" b="0" i="0" u="none" strike="noStrike">
                        <a:effectLst/>
                        <a:latin typeface="Palatino Linotype" panose="02040502050505030304" pitchFamily="18" charset="0"/>
                      </a:endParaRPr>
                    </a:p>
                  </a:txBody>
                  <a:tcPr marL="7999" marR="7999" marT="7999" marB="0" anchor="b"/>
                </a:tc>
                <a:extLst>
                  <a:ext uri="{0D108BD9-81ED-4DB2-BD59-A6C34878D82A}">
                    <a16:rowId xmlns:a16="http://schemas.microsoft.com/office/drawing/2014/main" val="694152871"/>
                  </a:ext>
                </a:extLst>
              </a:tr>
              <a:tr h="203468">
                <a:tc>
                  <a:txBody>
                    <a:bodyPr/>
                    <a:lstStyle/>
                    <a:p>
                      <a:pPr algn="l" fontAlgn="b"/>
                      <a:r>
                        <a:rPr lang="en-US" sz="1200" u="none" strike="noStrike">
                          <a:effectLst/>
                          <a:latin typeface="Palatino Linotype" panose="02040502050505030304" pitchFamily="18" charset="0"/>
                        </a:rPr>
                        <a:t>Morris Canal</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-472.1331</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1.0574</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0.1727**</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1.5245</a:t>
                      </a:r>
                      <a:endParaRPr lang="en-US" sz="1200" b="0" i="0" u="none" strike="noStrike">
                        <a:effectLst/>
                        <a:latin typeface="Palatino Linotype" panose="02040502050505030304" pitchFamily="18" charset="0"/>
                      </a:endParaRPr>
                    </a:p>
                  </a:txBody>
                  <a:tcPr marL="7999" marR="7999" marT="7999" marB="0" anchor="b"/>
                </a:tc>
                <a:extLst>
                  <a:ext uri="{0D108BD9-81ED-4DB2-BD59-A6C34878D82A}">
                    <a16:rowId xmlns:a16="http://schemas.microsoft.com/office/drawing/2014/main" val="109189648"/>
                  </a:ext>
                </a:extLst>
              </a:tr>
              <a:tr h="203468">
                <a:tc>
                  <a:txBody>
                    <a:bodyPr/>
                    <a:lstStyle/>
                    <a:p>
                      <a:pPr algn="l" fontAlgn="b"/>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(481.1431)</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(0.3635)</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a:effectLst/>
                          <a:latin typeface="Palatino Linotype" panose="02040502050505030304" pitchFamily="18" charset="0"/>
                        </a:rPr>
                        <a:t>(0.1438)</a:t>
                      </a:r>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endParaRPr lang="en-US" sz="1200" b="0" i="0" u="none" strike="noStrike">
                        <a:effectLst/>
                        <a:latin typeface="Palatino Linotype" panose="02040502050505030304" pitchFamily="18" charset="0"/>
                      </a:endParaRPr>
                    </a:p>
                  </a:txBody>
                  <a:tcPr marL="7999" marR="7999" marT="7999" marB="0" anchor="b"/>
                </a:tc>
                <a:tc>
                  <a:txBody>
                    <a:bodyPr/>
                    <a:lstStyle/>
                    <a:p>
                      <a:pPr algn="ctr" fontAlgn="b"/>
                      <a:r>
                        <a:rPr lang="en-US" sz="1200" u="none" strike="noStrike" dirty="0">
                          <a:effectLst/>
                          <a:latin typeface="Palatino Linotype" panose="02040502050505030304" pitchFamily="18" charset="0"/>
                        </a:rPr>
                        <a:t>(0.9239)</a:t>
                      </a:r>
                      <a:endParaRPr lang="en-US" sz="1200" b="0" i="0" u="none" strike="noStrike" dirty="0">
                        <a:effectLst/>
                        <a:latin typeface="Palatino Linotype" panose="02040502050505030304" pitchFamily="18" charset="0"/>
                      </a:endParaRPr>
                    </a:p>
                  </a:txBody>
                  <a:tcPr marL="7999" marR="7999" marT="7999" marB="0" anchor="b"/>
                </a:tc>
                <a:extLst>
                  <a:ext uri="{0D108BD9-81ED-4DB2-BD59-A6C34878D82A}">
                    <a16:rowId xmlns:a16="http://schemas.microsoft.com/office/drawing/2014/main" val="916430553"/>
                  </a:ext>
                </a:extLst>
              </a:tr>
            </a:tbl>
          </a:graphicData>
        </a:graphic>
      </p:graphicFrame>
    </p:spTree>
    <p:extLst>
      <p:ext uri="{BB962C8B-B14F-4D97-AF65-F5344CB8AC3E}">
        <p14:creationId xmlns:p14="http://schemas.microsoft.com/office/powerpoint/2010/main" val="3307441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aph showing the number of negative binomial regression&#10;&#10;Description automatically generated">
            <a:extLst>
              <a:ext uri="{FF2B5EF4-FFF2-40B4-BE49-F238E27FC236}">
                <a16:creationId xmlns:a16="http://schemas.microsoft.com/office/drawing/2014/main" id="{575BB249-1DA9-A07A-91BC-56C14B2FE3CB}"/>
              </a:ext>
            </a:extLst>
          </p:cNvPr>
          <p:cNvPicPr>
            <a:picLocks noChangeAspect="1"/>
          </p:cNvPicPr>
          <p:nvPr/>
        </p:nvPicPr>
        <p:blipFill>
          <a:blip r:embed="rId2"/>
          <a:stretch>
            <a:fillRect/>
          </a:stretch>
        </p:blipFill>
        <p:spPr>
          <a:xfrm>
            <a:off x="2485418" y="801793"/>
            <a:ext cx="7215576" cy="5249332"/>
          </a:xfrm>
          <a:prstGeom prst="rect">
            <a:avLst/>
          </a:prstGeom>
        </p:spPr>
      </p:pic>
    </p:spTree>
    <p:extLst>
      <p:ext uri="{BB962C8B-B14F-4D97-AF65-F5344CB8AC3E}">
        <p14:creationId xmlns:p14="http://schemas.microsoft.com/office/powerpoint/2010/main" val="3992657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F339F2-521C-005E-4862-15820B0092F9}"/>
              </a:ext>
            </a:extLst>
          </p:cNvPr>
          <p:cNvPicPr>
            <a:picLocks noChangeAspect="1"/>
          </p:cNvPicPr>
          <p:nvPr/>
        </p:nvPicPr>
        <p:blipFill>
          <a:blip r:embed="rId2"/>
          <a:stretch>
            <a:fillRect/>
          </a:stretch>
        </p:blipFill>
        <p:spPr>
          <a:xfrm>
            <a:off x="2320211" y="681381"/>
            <a:ext cx="7551577" cy="5495238"/>
          </a:xfrm>
          <a:prstGeom prst="rect">
            <a:avLst/>
          </a:prstGeom>
        </p:spPr>
      </p:pic>
    </p:spTree>
    <p:extLst>
      <p:ext uri="{BB962C8B-B14F-4D97-AF65-F5344CB8AC3E}">
        <p14:creationId xmlns:p14="http://schemas.microsoft.com/office/powerpoint/2010/main" val="3835868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C1F9B56-D1C7-4B06-FAAE-635AEAA1875A}"/>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2800" kern="1200" dirty="0">
                <a:solidFill>
                  <a:schemeClr val="tx1"/>
                </a:solidFill>
                <a:latin typeface="Palatino Linotype" panose="02040502050505030304" pitchFamily="18" charset="0"/>
              </a:rPr>
              <a:t>Columbia Bank &amp; Bridge Company (1849)</a:t>
            </a:r>
          </a:p>
        </p:txBody>
      </p:sp>
      <p:sp>
        <p:nvSpPr>
          <p:cNvPr id="1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56FE9FC-5A9B-D58C-D62F-3679C8592DE7}"/>
              </a:ext>
            </a:extLst>
          </p:cNvPr>
          <p:cNvPicPr>
            <a:picLocks noChangeAspect="1"/>
          </p:cNvPicPr>
          <p:nvPr/>
        </p:nvPicPr>
        <p:blipFill>
          <a:blip r:embed="rId2"/>
          <a:stretch>
            <a:fillRect/>
          </a:stretch>
        </p:blipFill>
        <p:spPr>
          <a:xfrm>
            <a:off x="4654296" y="790967"/>
            <a:ext cx="7214616" cy="5248633"/>
          </a:xfrm>
          <a:prstGeom prst="rect">
            <a:avLst/>
          </a:prstGeom>
        </p:spPr>
      </p:pic>
    </p:spTree>
    <p:extLst>
      <p:ext uri="{BB962C8B-B14F-4D97-AF65-F5344CB8AC3E}">
        <p14:creationId xmlns:p14="http://schemas.microsoft.com/office/powerpoint/2010/main" val="925568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87A7CB-F9BC-1B82-C583-646DC9005BC8}"/>
              </a:ext>
            </a:extLst>
          </p:cNvPr>
          <p:cNvSpPr>
            <a:spLocks noGrp="1"/>
          </p:cNvSpPr>
          <p:nvPr>
            <p:ph type="title"/>
          </p:nvPr>
        </p:nvSpPr>
        <p:spPr>
          <a:xfrm>
            <a:off x="838200" y="365125"/>
            <a:ext cx="10515600" cy="1325563"/>
          </a:xfrm>
        </p:spPr>
        <p:txBody>
          <a:bodyPr>
            <a:normAutofit/>
          </a:bodyPr>
          <a:lstStyle/>
          <a:p>
            <a:r>
              <a:rPr lang="en-US" sz="2800" dirty="0">
                <a:latin typeface="Palatino Linotype" panose="02040502050505030304" pitchFamily="18" charset="0"/>
              </a:rPr>
              <a:t>Summary takeaway from 1842 and 1849 reports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86F5DF4-037A-23DB-4D40-002FB8594686}"/>
              </a:ext>
            </a:extLst>
          </p:cNvPr>
          <p:cNvSpPr>
            <a:spLocks noGrp="1"/>
          </p:cNvSpPr>
          <p:nvPr>
            <p:ph idx="1"/>
          </p:nvPr>
        </p:nvSpPr>
        <p:spPr>
          <a:xfrm>
            <a:off x="838200" y="1929384"/>
            <a:ext cx="10515600" cy="4251960"/>
          </a:xfrm>
        </p:spPr>
        <p:txBody>
          <a:bodyPr>
            <a:normAutofit/>
          </a:bodyPr>
          <a:lstStyle/>
          <a:p>
            <a:r>
              <a:rPr lang="en-US" sz="2000" dirty="0">
                <a:latin typeface="Palatino Linotype" panose="02040502050505030304" pitchFamily="18" charset="0"/>
              </a:rPr>
              <a:t>Question: Why did the public tolerate a currency that depreciated as it moved away from its point of issue?</a:t>
            </a:r>
          </a:p>
          <a:p>
            <a:endParaRPr lang="en-US" sz="2000" dirty="0">
              <a:latin typeface="Palatino Linotype" panose="02040502050505030304" pitchFamily="18" charset="0"/>
            </a:endParaRPr>
          </a:p>
          <a:p>
            <a:r>
              <a:rPr lang="en-US" sz="2000" dirty="0">
                <a:latin typeface="Palatino Linotype" panose="02040502050505030304" pitchFamily="18" charset="0"/>
              </a:rPr>
              <a:t>There was a small likelihood that the public (&lt; bank probability, surely) encountered distant notes on  daily basis. </a:t>
            </a:r>
          </a:p>
          <a:p>
            <a:endParaRPr lang="en-US" sz="2000" dirty="0">
              <a:latin typeface="Palatino Linotype" panose="02040502050505030304" pitchFamily="18" charset="0"/>
            </a:endParaRPr>
          </a:p>
          <a:p>
            <a:r>
              <a:rPr lang="en-US" sz="2000" dirty="0">
                <a:latin typeface="Palatino Linotype" panose="02040502050505030304" pitchFamily="18" charset="0"/>
              </a:rPr>
              <a:t>Verification costs were low: </a:t>
            </a:r>
          </a:p>
          <a:p>
            <a:r>
              <a:rPr lang="en-US" sz="2000" dirty="0">
                <a:latin typeface="Palatino Linotype" panose="02040502050505030304" pitchFamily="18" charset="0"/>
              </a:rPr>
              <a:t>The average discount of a 50-mile note was 0.67%; median discount was 0.0%.</a:t>
            </a:r>
          </a:p>
          <a:p>
            <a:r>
              <a:rPr lang="en-US" sz="2000" dirty="0">
                <a:latin typeface="Palatino Linotype" panose="02040502050505030304" pitchFamily="18" charset="0"/>
              </a:rPr>
              <a:t>Average number of counterfeits was 3.7, median was 1.0.</a:t>
            </a:r>
          </a:p>
          <a:p>
            <a:r>
              <a:rPr lang="en-US" sz="2000" dirty="0">
                <a:latin typeface="Palatino Linotype" panose="02040502050505030304" pitchFamily="18" charset="0"/>
              </a:rPr>
              <a:t>Average number of small denomination counterfeits was 2.3, median was 0.0.</a:t>
            </a:r>
          </a:p>
          <a:p>
            <a:r>
              <a:rPr lang="en-US" sz="2000" dirty="0">
                <a:latin typeface="Palatino Linotype" panose="02040502050505030304" pitchFamily="18" charset="0"/>
              </a:rPr>
              <a:t>Notes issue 50 miles away or less satisfied the “no questions asked” criterion.</a:t>
            </a:r>
          </a:p>
        </p:txBody>
      </p:sp>
    </p:spTree>
    <p:extLst>
      <p:ext uri="{BB962C8B-B14F-4D97-AF65-F5344CB8AC3E}">
        <p14:creationId xmlns:p14="http://schemas.microsoft.com/office/powerpoint/2010/main" val="2014463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8EFD9E-9BE5-4944-543A-EE54B2AB9C90}"/>
              </a:ext>
            </a:extLst>
          </p:cNvPr>
          <p:cNvSpPr>
            <a:spLocks noGrp="1"/>
          </p:cNvSpPr>
          <p:nvPr>
            <p:ph type="title"/>
          </p:nvPr>
        </p:nvSpPr>
        <p:spPr>
          <a:xfrm>
            <a:off x="838200" y="365125"/>
            <a:ext cx="10515600" cy="1325563"/>
          </a:xfrm>
        </p:spPr>
        <p:txBody>
          <a:bodyPr>
            <a:normAutofit/>
          </a:bodyPr>
          <a:lstStyle/>
          <a:p>
            <a:r>
              <a:rPr lang="en-US" sz="2800" dirty="0">
                <a:latin typeface="Palatino Linotype" panose="02040502050505030304" pitchFamily="18" charset="0"/>
              </a:rPr>
              <a:t>Discussion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F55FD9-56DC-F5D9-B4F9-C00EE2508B52}"/>
              </a:ext>
            </a:extLst>
          </p:cNvPr>
          <p:cNvSpPr>
            <a:spLocks noGrp="1"/>
          </p:cNvSpPr>
          <p:nvPr>
            <p:ph idx="1"/>
          </p:nvPr>
        </p:nvSpPr>
        <p:spPr>
          <a:xfrm>
            <a:off x="838200" y="1929384"/>
            <a:ext cx="10515600" cy="4251960"/>
          </a:xfrm>
        </p:spPr>
        <p:txBody>
          <a:bodyPr>
            <a:normAutofit/>
          </a:bodyPr>
          <a:lstStyle/>
          <a:p>
            <a:r>
              <a:rPr lang="en-US" sz="2400" dirty="0">
                <a:latin typeface="Palatino Linotype" panose="02040502050505030304" pitchFamily="18" charset="0"/>
              </a:rPr>
              <a:t>Issue 1:  Strategic refusals versus structural low likelihood of encounters</a:t>
            </a:r>
          </a:p>
          <a:p>
            <a:endParaRPr lang="en-US" sz="2000" dirty="0">
              <a:latin typeface="Palatino Linotype" panose="02040502050505030304" pitchFamily="18" charset="0"/>
            </a:endParaRPr>
          </a:p>
          <a:p>
            <a:r>
              <a:rPr lang="en-US" sz="2000" dirty="0">
                <a:latin typeface="Palatino Linotype" panose="02040502050505030304" pitchFamily="18" charset="0"/>
              </a:rPr>
              <a:t>State Bank of Indiana branches reported on note acceptance practices prior to 1837.</a:t>
            </a:r>
          </a:p>
          <a:p>
            <a:r>
              <a:rPr lang="en-US" sz="2000" dirty="0">
                <a:latin typeface="Palatino Linotype" panose="02040502050505030304" pitchFamily="18" charset="0"/>
              </a:rPr>
              <a:t>All branches reported that they stood ready to accept notes from Ohio, Kentucky, Virginia, Pennsylvania, New York State, New York City, Boston, and New Orleans. </a:t>
            </a:r>
          </a:p>
          <a:p>
            <a:r>
              <a:rPr lang="en-US" sz="2000" dirty="0">
                <a:latin typeface="Palatino Linotype" panose="02040502050505030304" pitchFamily="18" charset="0"/>
              </a:rPr>
              <a:t>Most refused to accept notes of the State Bank of Illinois, which was not well regarded.</a:t>
            </a:r>
          </a:p>
          <a:p>
            <a:endParaRPr lang="en-US" sz="2000" dirty="0">
              <a:latin typeface="Palatino Linotype" panose="02040502050505030304" pitchFamily="18" charset="0"/>
            </a:endParaRPr>
          </a:p>
          <a:p>
            <a:r>
              <a:rPr lang="en-US" sz="2000" dirty="0">
                <a:latin typeface="Palatino Linotype" panose="02040502050505030304" pitchFamily="18" charset="0"/>
              </a:rPr>
              <a:t>Reports of notes accepted were issued relatively close or by banks along the Ohio River</a:t>
            </a:r>
          </a:p>
          <a:p>
            <a:r>
              <a:rPr lang="en-US" sz="2000" dirty="0">
                <a:latin typeface="Palatino Linotype" panose="02040502050505030304" pitchFamily="18" charset="0"/>
              </a:rPr>
              <a:t>Points of issue included: Indiana, Kentucky, Cincinnati, Pittsburgh, New Orleans, Wheeling, and $25 from South Carolina.</a:t>
            </a:r>
          </a:p>
        </p:txBody>
      </p:sp>
    </p:spTree>
    <p:extLst>
      <p:ext uri="{BB962C8B-B14F-4D97-AF65-F5344CB8AC3E}">
        <p14:creationId xmlns:p14="http://schemas.microsoft.com/office/powerpoint/2010/main" val="3022355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607514-DC61-3CD0-5694-9E2F4898ED31}"/>
              </a:ext>
            </a:extLst>
          </p:cNvPr>
          <p:cNvSpPr>
            <a:spLocks noGrp="1"/>
          </p:cNvSpPr>
          <p:nvPr>
            <p:ph type="title"/>
          </p:nvPr>
        </p:nvSpPr>
        <p:spPr>
          <a:xfrm>
            <a:off x="838200" y="365125"/>
            <a:ext cx="10515600" cy="1325563"/>
          </a:xfrm>
        </p:spPr>
        <p:txBody>
          <a:bodyPr>
            <a:normAutofit/>
          </a:bodyPr>
          <a:lstStyle/>
          <a:p>
            <a:r>
              <a:rPr lang="en-US" sz="2800" dirty="0">
                <a:latin typeface="Palatino Linotype" panose="02040502050505030304" pitchFamily="18" charset="0"/>
              </a:rPr>
              <a:t>Motivation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BBB88EE-80BF-338A-81E5-17F84331004C}"/>
              </a:ext>
            </a:extLst>
          </p:cNvPr>
          <p:cNvSpPr>
            <a:spLocks noGrp="1"/>
          </p:cNvSpPr>
          <p:nvPr>
            <p:ph idx="1"/>
          </p:nvPr>
        </p:nvSpPr>
        <p:spPr>
          <a:xfrm>
            <a:off x="838200" y="1929384"/>
            <a:ext cx="10515600" cy="4251960"/>
          </a:xfrm>
        </p:spPr>
        <p:txBody>
          <a:bodyPr>
            <a:normAutofit/>
          </a:bodyPr>
          <a:lstStyle/>
          <a:p>
            <a:endParaRPr lang="en-US" sz="2200" dirty="0">
              <a:latin typeface="Palatino Linotype" panose="02040502050505030304" pitchFamily="18" charset="0"/>
            </a:endParaRPr>
          </a:p>
          <a:p>
            <a:r>
              <a:rPr lang="en-US" sz="2200" dirty="0">
                <a:latin typeface="Palatino Linotype" panose="02040502050505030304" pitchFamily="18" charset="0"/>
              </a:rPr>
              <a:t>Q1: How widely will private currencies be used when verification and transactions costs are substantial?</a:t>
            </a:r>
          </a:p>
          <a:p>
            <a:r>
              <a:rPr lang="en-US" sz="2200" dirty="0">
                <a:latin typeface="Palatino Linotype" panose="02040502050505030304" pitchFamily="18" charset="0"/>
              </a:rPr>
              <a:t>In an historical context, monetization facilitates impersonal trade.</a:t>
            </a:r>
          </a:p>
          <a:p>
            <a:r>
              <a:rPr lang="en-US" sz="2200" dirty="0">
                <a:latin typeface="Palatino Linotype" panose="02040502050505030304" pitchFamily="18" charset="0"/>
              </a:rPr>
              <a:t>Trade facilitates specialization and division of labor.</a:t>
            </a:r>
          </a:p>
          <a:p>
            <a:r>
              <a:rPr lang="en-US" sz="2200" dirty="0">
                <a:latin typeface="Palatino Linotype" panose="02040502050505030304" pitchFamily="18" charset="0"/>
              </a:rPr>
              <a:t>Specialization and division of labor leads to Smithian growth, which is a precursor for modernization.</a:t>
            </a:r>
          </a:p>
          <a:p>
            <a:endParaRPr lang="en-US" sz="2200" dirty="0">
              <a:latin typeface="Palatino Linotype" panose="02040502050505030304" pitchFamily="18" charset="0"/>
            </a:endParaRPr>
          </a:p>
          <a:p>
            <a:r>
              <a:rPr lang="en-US" sz="2200" dirty="0" err="1">
                <a:latin typeface="Palatino Linotype" panose="02040502050505030304" pitchFamily="18" charset="0"/>
              </a:rPr>
              <a:t>Cagan</a:t>
            </a:r>
            <a:r>
              <a:rPr lang="en-US" sz="2200" dirty="0">
                <a:latin typeface="Palatino Linotype" panose="02040502050505030304" pitchFamily="18" charset="0"/>
              </a:rPr>
              <a:t> (1963) doubted whether US would have experienced late-nineteenth century growth if economy relied on private currencies.</a:t>
            </a:r>
          </a:p>
        </p:txBody>
      </p:sp>
    </p:spTree>
    <p:extLst>
      <p:ext uri="{BB962C8B-B14F-4D97-AF65-F5344CB8AC3E}">
        <p14:creationId xmlns:p14="http://schemas.microsoft.com/office/powerpoint/2010/main" val="2905620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309B7C-9616-369A-CA12-7E0B2443CAF4}"/>
              </a:ext>
            </a:extLst>
          </p:cNvPr>
          <p:cNvSpPr>
            <a:spLocks noGrp="1"/>
          </p:cNvSpPr>
          <p:nvPr>
            <p:ph type="title"/>
          </p:nvPr>
        </p:nvSpPr>
        <p:spPr>
          <a:xfrm>
            <a:off x="838200" y="365125"/>
            <a:ext cx="10515600" cy="1325563"/>
          </a:xfrm>
        </p:spPr>
        <p:txBody>
          <a:bodyPr>
            <a:normAutofit/>
          </a:bodyPr>
          <a:lstStyle/>
          <a:p>
            <a:r>
              <a:rPr lang="en-US" sz="2800" dirty="0">
                <a:latin typeface="Palatino Linotype" panose="02040502050505030304" pitchFamily="18" charset="0"/>
              </a:rPr>
              <a:t>Discussion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A1701C2-2A59-786B-B64B-DB0E2C1BF031}"/>
              </a:ext>
            </a:extLst>
          </p:cNvPr>
          <p:cNvSpPr>
            <a:spLocks noGrp="1"/>
          </p:cNvSpPr>
          <p:nvPr>
            <p:ph idx="1"/>
          </p:nvPr>
        </p:nvSpPr>
        <p:spPr>
          <a:xfrm>
            <a:off x="838200" y="1929384"/>
            <a:ext cx="10515600" cy="4251960"/>
          </a:xfrm>
        </p:spPr>
        <p:txBody>
          <a:bodyPr>
            <a:normAutofit/>
          </a:bodyPr>
          <a:lstStyle/>
          <a:p>
            <a:r>
              <a:rPr lang="en-US" sz="2400" dirty="0">
                <a:latin typeface="Palatino Linotype" panose="02040502050505030304" pitchFamily="18" charset="0"/>
              </a:rPr>
              <a:t>Issue 2: Divest of distant notes quickly so they do not appear in the data</a:t>
            </a:r>
          </a:p>
          <a:p>
            <a:endParaRPr lang="en-US" sz="2200" dirty="0">
              <a:latin typeface="Palatino Linotype" panose="02040502050505030304" pitchFamily="18" charset="0"/>
            </a:endParaRPr>
          </a:p>
          <a:p>
            <a:r>
              <a:rPr lang="en-US" sz="2200" dirty="0">
                <a:latin typeface="Palatino Linotype" panose="02040502050505030304" pitchFamily="18" charset="0"/>
              </a:rPr>
              <a:t>Some Indiana branches, especially those along the Ohio River, remitted notes to note brokers in Cincinnati once they had a few hundred dollars worth on hand.</a:t>
            </a:r>
          </a:p>
          <a:p>
            <a:r>
              <a:rPr lang="en-US" sz="2200" dirty="0">
                <a:latin typeface="Palatino Linotype" panose="02040502050505030304" pitchFamily="18" charset="0"/>
              </a:rPr>
              <a:t>Other branches accumulated substantial sums prior to redemption. Richmond branch had as much as $12,510 before sending to Cincinnati broker.</a:t>
            </a:r>
          </a:p>
          <a:p>
            <a:r>
              <a:rPr lang="en-US" sz="2200" dirty="0">
                <a:latin typeface="Palatino Linotype" panose="02040502050505030304" pitchFamily="18" charset="0"/>
              </a:rPr>
              <a:t>New Albany branch had $12,740 of Union Bank of New Orleans notes and had to negotiate redemption plan.</a:t>
            </a:r>
          </a:p>
          <a:p>
            <a:r>
              <a:rPr lang="en-US" sz="2200" dirty="0">
                <a:latin typeface="Palatino Linotype" panose="02040502050505030304" pitchFamily="18" charset="0"/>
              </a:rPr>
              <a:t>Branches on Ohio River held modest balances of other Ohio River-banks to accommodate merchants and travelers. </a:t>
            </a:r>
          </a:p>
          <a:p>
            <a:endParaRPr lang="en-US" sz="2200" dirty="0">
              <a:latin typeface="Palatino Linotype" panose="02040502050505030304" pitchFamily="18" charset="0"/>
            </a:endParaRPr>
          </a:p>
          <a:p>
            <a:endParaRPr lang="en-US" sz="2200" dirty="0">
              <a:latin typeface="Palatino Linotype" panose="02040502050505030304" pitchFamily="18" charset="0"/>
            </a:endParaRPr>
          </a:p>
        </p:txBody>
      </p:sp>
    </p:spTree>
    <p:extLst>
      <p:ext uri="{BB962C8B-B14F-4D97-AF65-F5344CB8AC3E}">
        <p14:creationId xmlns:p14="http://schemas.microsoft.com/office/powerpoint/2010/main" val="499733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309B7C-9616-369A-CA12-7E0B2443CAF4}"/>
              </a:ext>
            </a:extLst>
          </p:cNvPr>
          <p:cNvSpPr>
            <a:spLocks noGrp="1"/>
          </p:cNvSpPr>
          <p:nvPr>
            <p:ph type="title"/>
          </p:nvPr>
        </p:nvSpPr>
        <p:spPr>
          <a:xfrm>
            <a:off x="838200" y="365125"/>
            <a:ext cx="10515600" cy="1325563"/>
          </a:xfrm>
        </p:spPr>
        <p:txBody>
          <a:bodyPr>
            <a:normAutofit/>
          </a:bodyPr>
          <a:lstStyle/>
          <a:p>
            <a:r>
              <a:rPr lang="en-US" sz="2800" dirty="0">
                <a:latin typeface="Palatino Linotype" panose="02040502050505030304" pitchFamily="18" charset="0"/>
              </a:rPr>
              <a:t>Discussion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A1701C2-2A59-786B-B64B-DB0E2C1BF031}"/>
              </a:ext>
            </a:extLst>
          </p:cNvPr>
          <p:cNvSpPr>
            <a:spLocks noGrp="1"/>
          </p:cNvSpPr>
          <p:nvPr>
            <p:ph idx="1"/>
          </p:nvPr>
        </p:nvSpPr>
        <p:spPr>
          <a:xfrm>
            <a:off x="838200" y="1929384"/>
            <a:ext cx="10515600" cy="4251960"/>
          </a:xfrm>
        </p:spPr>
        <p:txBody>
          <a:bodyPr>
            <a:normAutofit/>
          </a:bodyPr>
          <a:lstStyle/>
          <a:p>
            <a:r>
              <a:rPr lang="en-US" sz="2400" dirty="0">
                <a:latin typeface="Palatino Linotype" panose="02040502050505030304" pitchFamily="18" charset="0"/>
              </a:rPr>
              <a:t>Issue 2: Divest of distant notes quickly so they do not appear in the data</a:t>
            </a:r>
          </a:p>
          <a:p>
            <a:endParaRPr lang="en-US" sz="2200" dirty="0">
              <a:latin typeface="Palatino Linotype" panose="02040502050505030304" pitchFamily="18" charset="0"/>
            </a:endParaRPr>
          </a:p>
          <a:p>
            <a:r>
              <a:rPr lang="en-US" sz="2200" dirty="0">
                <a:latin typeface="Palatino Linotype" panose="02040502050505030304" pitchFamily="18" charset="0"/>
              </a:rPr>
              <a:t>New York State (1842) required all country banks to nominate a redemption agent in either New York City or Albany.</a:t>
            </a:r>
          </a:p>
          <a:p>
            <a:r>
              <a:rPr lang="en-US" sz="2200" dirty="0">
                <a:latin typeface="Palatino Linotype" panose="02040502050505030304" pitchFamily="18" charset="0"/>
              </a:rPr>
              <a:t>Country banks maintained interbank balances with redemption agents sufficient to meet average monthly redemptions.</a:t>
            </a:r>
          </a:p>
          <a:p>
            <a:r>
              <a:rPr lang="en-US" sz="2200" dirty="0">
                <a:latin typeface="Palatino Linotype" panose="02040502050505030304" pitchFamily="18" charset="0"/>
              </a:rPr>
              <a:t>Most agreed to return redeemed notes and request replenishment of accounts every 13 to 30 days.</a:t>
            </a:r>
          </a:p>
          <a:p>
            <a:r>
              <a:rPr lang="en-US" sz="2200" dirty="0">
                <a:latin typeface="Palatino Linotype" panose="02040502050505030304" pitchFamily="18" charset="0"/>
              </a:rPr>
              <a:t>Redemption agents were compensated by accepting notes at small discount (0.5%) or by charging country banks interest on average monthly note balance.</a:t>
            </a:r>
          </a:p>
          <a:p>
            <a:endParaRPr lang="en-US" sz="2200" dirty="0">
              <a:latin typeface="Palatino Linotype" panose="02040502050505030304" pitchFamily="18" charset="0"/>
            </a:endParaRPr>
          </a:p>
        </p:txBody>
      </p:sp>
    </p:spTree>
    <p:extLst>
      <p:ext uri="{BB962C8B-B14F-4D97-AF65-F5344CB8AC3E}">
        <p14:creationId xmlns:p14="http://schemas.microsoft.com/office/powerpoint/2010/main" val="1368799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9A89DC-A06C-F901-FDB2-FBC67748DEB6}"/>
              </a:ext>
            </a:extLst>
          </p:cNvPr>
          <p:cNvSpPr>
            <a:spLocks noGrp="1"/>
          </p:cNvSpPr>
          <p:nvPr>
            <p:ph type="title"/>
          </p:nvPr>
        </p:nvSpPr>
        <p:spPr>
          <a:xfrm>
            <a:off x="838200" y="365125"/>
            <a:ext cx="10515600" cy="1325563"/>
          </a:xfrm>
        </p:spPr>
        <p:txBody>
          <a:bodyPr>
            <a:normAutofit/>
          </a:bodyPr>
          <a:lstStyle/>
          <a:p>
            <a:r>
              <a:rPr lang="en-US" sz="2800" dirty="0">
                <a:latin typeface="Palatino Linotype" panose="02040502050505030304" pitchFamily="18" charset="0"/>
              </a:rPr>
              <a:t>Discussion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E150419-DE10-DD12-8211-8C9616129B4D}"/>
              </a:ext>
            </a:extLst>
          </p:cNvPr>
          <p:cNvSpPr>
            <a:spLocks noGrp="1"/>
          </p:cNvSpPr>
          <p:nvPr>
            <p:ph idx="1"/>
          </p:nvPr>
        </p:nvSpPr>
        <p:spPr>
          <a:xfrm>
            <a:off x="838200" y="1929384"/>
            <a:ext cx="10515600" cy="4251960"/>
          </a:xfrm>
        </p:spPr>
        <p:txBody>
          <a:bodyPr>
            <a:normAutofit lnSpcReduction="10000"/>
          </a:bodyPr>
          <a:lstStyle/>
          <a:p>
            <a:r>
              <a:rPr lang="en-US" sz="2400" dirty="0">
                <a:latin typeface="Palatino Linotype" panose="02040502050505030304" pitchFamily="18" charset="0"/>
              </a:rPr>
              <a:t>Issue 3: Geographic distribution of banks’ acceptances differed from that of banknote brokers purchases.</a:t>
            </a:r>
          </a:p>
          <a:p>
            <a:endParaRPr lang="en-US" sz="2000" dirty="0">
              <a:latin typeface="Palatino Linotype" panose="02040502050505030304" pitchFamily="18" charset="0"/>
            </a:endParaRPr>
          </a:p>
          <a:p>
            <a:r>
              <a:rPr lang="en-US" sz="2200" dirty="0">
                <a:latin typeface="Palatino Linotype" panose="02040502050505030304" pitchFamily="18" charset="0"/>
              </a:rPr>
              <a:t>Records of Samuel B. Gorham, small-time note broker located in Darien, CT circa 1850.</a:t>
            </a:r>
          </a:p>
          <a:p>
            <a:endParaRPr lang="en-US" sz="2200" dirty="0">
              <a:latin typeface="Palatino Linotype" panose="02040502050505030304" pitchFamily="18" charset="0"/>
            </a:endParaRPr>
          </a:p>
          <a:p>
            <a:r>
              <a:rPr lang="en-US" sz="2200" dirty="0">
                <a:latin typeface="Palatino Linotype" panose="02040502050505030304" pitchFamily="18" charset="0"/>
              </a:rPr>
              <a:t>Accepted (presumably discounted) 483 notes tendered by 192 individuals issued by 85 banks located in 54 cities and towns.</a:t>
            </a:r>
          </a:p>
          <a:p>
            <a:r>
              <a:rPr lang="en-US" sz="2200" dirty="0">
                <a:latin typeface="Palatino Linotype" panose="02040502050505030304" pitchFamily="18" charset="0"/>
              </a:rPr>
              <a:t>Average (straight-line) distance to point of issue was 107.1 miles, median 70.4 miles.</a:t>
            </a:r>
          </a:p>
          <a:p>
            <a:endParaRPr lang="en-US" sz="2200" dirty="0">
              <a:latin typeface="Palatino Linotype" panose="02040502050505030304" pitchFamily="18" charset="0"/>
            </a:endParaRPr>
          </a:p>
          <a:p>
            <a:r>
              <a:rPr lang="en-US" sz="2200" dirty="0">
                <a:latin typeface="Palatino Linotype" panose="02040502050505030304" pitchFamily="18" charset="0"/>
              </a:rPr>
              <a:t>More notes from NYC than elsewhere.</a:t>
            </a:r>
          </a:p>
          <a:p>
            <a:endParaRPr lang="en-US" sz="2000" dirty="0">
              <a:latin typeface="Palatino Linotype" panose="02040502050505030304" pitchFamily="18" charset="0"/>
            </a:endParaRPr>
          </a:p>
          <a:p>
            <a:endParaRPr lang="en-US" sz="2000" dirty="0">
              <a:latin typeface="Palatino Linotype" panose="02040502050505030304" pitchFamily="18" charset="0"/>
            </a:endParaRPr>
          </a:p>
        </p:txBody>
      </p:sp>
    </p:spTree>
    <p:extLst>
      <p:ext uri="{BB962C8B-B14F-4D97-AF65-F5344CB8AC3E}">
        <p14:creationId xmlns:p14="http://schemas.microsoft.com/office/powerpoint/2010/main" val="3382625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403FD3-0B46-D213-8642-D668DAFBC4C9}"/>
              </a:ext>
            </a:extLst>
          </p:cNvPr>
          <p:cNvPicPr>
            <a:picLocks noChangeAspect="1"/>
          </p:cNvPicPr>
          <p:nvPr/>
        </p:nvPicPr>
        <p:blipFill>
          <a:blip r:embed="rId2"/>
          <a:stretch>
            <a:fillRect/>
          </a:stretch>
        </p:blipFill>
        <p:spPr>
          <a:xfrm>
            <a:off x="1985962" y="438150"/>
            <a:ext cx="8220075" cy="5981700"/>
          </a:xfrm>
          <a:prstGeom prst="rect">
            <a:avLst/>
          </a:prstGeom>
        </p:spPr>
      </p:pic>
    </p:spTree>
    <p:extLst>
      <p:ext uri="{BB962C8B-B14F-4D97-AF65-F5344CB8AC3E}">
        <p14:creationId xmlns:p14="http://schemas.microsoft.com/office/powerpoint/2010/main" val="1559114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E8F9AE-32F8-002A-5706-EDBCF3746031}"/>
              </a:ext>
            </a:extLst>
          </p:cNvPr>
          <p:cNvPicPr>
            <a:picLocks noChangeAspect="1"/>
          </p:cNvPicPr>
          <p:nvPr/>
        </p:nvPicPr>
        <p:blipFill>
          <a:blip r:embed="rId2"/>
          <a:stretch>
            <a:fillRect/>
          </a:stretch>
        </p:blipFill>
        <p:spPr>
          <a:xfrm>
            <a:off x="131083" y="0"/>
            <a:ext cx="11929833" cy="6858000"/>
          </a:xfrm>
          <a:prstGeom prst="rect">
            <a:avLst/>
          </a:prstGeom>
        </p:spPr>
      </p:pic>
    </p:spTree>
    <p:extLst>
      <p:ext uri="{BB962C8B-B14F-4D97-AF65-F5344CB8AC3E}">
        <p14:creationId xmlns:p14="http://schemas.microsoft.com/office/powerpoint/2010/main" val="472002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87A7CB-F9BC-1B82-C583-646DC9005BC8}"/>
              </a:ext>
            </a:extLst>
          </p:cNvPr>
          <p:cNvSpPr>
            <a:spLocks noGrp="1"/>
          </p:cNvSpPr>
          <p:nvPr>
            <p:ph type="title"/>
          </p:nvPr>
        </p:nvSpPr>
        <p:spPr>
          <a:xfrm>
            <a:off x="838200" y="365125"/>
            <a:ext cx="10515600" cy="1325563"/>
          </a:xfrm>
        </p:spPr>
        <p:txBody>
          <a:bodyPr>
            <a:normAutofit/>
          </a:bodyPr>
          <a:lstStyle/>
          <a:p>
            <a:r>
              <a:rPr lang="en-US" sz="2800" dirty="0">
                <a:latin typeface="Palatino Linotype" panose="02040502050505030304" pitchFamily="18" charset="0"/>
              </a:rPr>
              <a:t>Conclusion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86F5DF4-037A-23DB-4D40-002FB8594686}"/>
              </a:ext>
            </a:extLst>
          </p:cNvPr>
          <p:cNvSpPr>
            <a:spLocks noGrp="1"/>
          </p:cNvSpPr>
          <p:nvPr>
            <p:ph idx="1"/>
          </p:nvPr>
        </p:nvSpPr>
        <p:spPr>
          <a:xfrm>
            <a:off x="838200" y="1929384"/>
            <a:ext cx="10515600" cy="4251960"/>
          </a:xfrm>
        </p:spPr>
        <p:txBody>
          <a:bodyPr>
            <a:normAutofit/>
          </a:bodyPr>
          <a:lstStyle/>
          <a:p>
            <a:r>
              <a:rPr lang="en-US" sz="2400" b="1" dirty="0">
                <a:latin typeface="Palatino Linotype" panose="02040502050505030304" pitchFamily="18" charset="0"/>
              </a:rPr>
              <a:t>How far did bank notes travel?</a:t>
            </a:r>
          </a:p>
          <a:p>
            <a:endParaRPr lang="en-US" sz="2000" dirty="0">
              <a:latin typeface="Palatino Linotype" panose="02040502050505030304" pitchFamily="18" charset="0"/>
            </a:endParaRPr>
          </a:p>
          <a:p>
            <a:r>
              <a:rPr lang="en-US" sz="2000" dirty="0">
                <a:latin typeface="Palatino Linotype" panose="02040502050505030304" pitchFamily="18" charset="0"/>
              </a:rPr>
              <a:t>There was a small likelihood that the public regularly encountered notes from as far away as 50 miles.</a:t>
            </a:r>
          </a:p>
          <a:p>
            <a:r>
              <a:rPr lang="en-US" sz="2000" dirty="0">
                <a:latin typeface="Palatino Linotype" panose="02040502050505030304" pitchFamily="18" charset="0"/>
              </a:rPr>
              <a:t>Within that radius, verification costs were low, and most notes satisfied the “no questions asked” criterion.</a:t>
            </a:r>
          </a:p>
          <a:p>
            <a:r>
              <a:rPr lang="en-US" sz="2000" dirty="0">
                <a:latin typeface="Palatino Linotype" panose="02040502050505030304" pitchFamily="18" charset="0"/>
              </a:rPr>
              <a:t>Noes did not radiate outwards from their issuing bank across a featureless plain. </a:t>
            </a:r>
          </a:p>
          <a:p>
            <a:r>
              <a:rPr lang="en-US" sz="2000" dirty="0">
                <a:latin typeface="Palatino Linotype" panose="02040502050505030304" pitchFamily="18" charset="0"/>
              </a:rPr>
              <a:t>Rather, notes moved in small amounts with traders and travelers along well traveled trade routes.</a:t>
            </a:r>
          </a:p>
          <a:p>
            <a:r>
              <a:rPr lang="en-US" sz="2000" dirty="0">
                <a:latin typeface="Palatino Linotype" panose="02040502050505030304" pitchFamily="18" charset="0"/>
              </a:rPr>
              <a:t>Contra </a:t>
            </a:r>
            <a:r>
              <a:rPr lang="en-US" sz="2000" dirty="0" err="1">
                <a:latin typeface="Palatino Linotype" panose="02040502050505030304" pitchFamily="18" charset="0"/>
              </a:rPr>
              <a:t>Cagan</a:t>
            </a:r>
            <a:r>
              <a:rPr lang="en-US" sz="2000" dirty="0">
                <a:latin typeface="Palatino Linotype" panose="02040502050505030304" pitchFamily="18" charset="0"/>
              </a:rPr>
              <a:t>, pro Rockoff and King, private currencies did not impose substantial costs on the public nor impede impersonal exchange.</a:t>
            </a:r>
          </a:p>
        </p:txBody>
      </p:sp>
    </p:spTree>
    <p:extLst>
      <p:ext uri="{BB962C8B-B14F-4D97-AF65-F5344CB8AC3E}">
        <p14:creationId xmlns:p14="http://schemas.microsoft.com/office/powerpoint/2010/main" val="63143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45CEF7-7353-BAF8-D3F5-88A2B4482DB8}"/>
              </a:ext>
            </a:extLst>
          </p:cNvPr>
          <p:cNvSpPr>
            <a:spLocks noGrp="1"/>
          </p:cNvSpPr>
          <p:nvPr>
            <p:ph type="title"/>
          </p:nvPr>
        </p:nvSpPr>
        <p:spPr>
          <a:xfrm>
            <a:off x="838200" y="365125"/>
            <a:ext cx="10515600" cy="1325563"/>
          </a:xfrm>
        </p:spPr>
        <p:txBody>
          <a:bodyPr>
            <a:normAutofit/>
          </a:bodyPr>
          <a:lstStyle/>
          <a:p>
            <a:r>
              <a:rPr lang="en-US" sz="2800" dirty="0">
                <a:latin typeface="Palatino Linotype" panose="02040502050505030304" pitchFamily="18" charset="0"/>
              </a:rPr>
              <a:t>Motivation 2</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2FA2849-95D5-78A6-B7E3-B0452B149D94}"/>
              </a:ext>
            </a:extLst>
          </p:cNvPr>
          <p:cNvSpPr>
            <a:spLocks noGrp="1"/>
          </p:cNvSpPr>
          <p:nvPr>
            <p:ph idx="1"/>
          </p:nvPr>
        </p:nvSpPr>
        <p:spPr>
          <a:xfrm>
            <a:off x="838200" y="1929384"/>
            <a:ext cx="10515600" cy="4251960"/>
          </a:xfrm>
        </p:spPr>
        <p:txBody>
          <a:bodyPr>
            <a:normAutofit/>
          </a:bodyPr>
          <a:lstStyle/>
          <a:p>
            <a:endParaRPr lang="en-US" sz="2000" dirty="0">
              <a:latin typeface="Palatino Linotype" panose="02040502050505030304" pitchFamily="18" charset="0"/>
            </a:endParaRPr>
          </a:p>
          <a:p>
            <a:pPr marL="0" indent="0">
              <a:buNone/>
            </a:pPr>
            <a:r>
              <a:rPr lang="en-US" sz="2000" dirty="0">
                <a:latin typeface="Palatino Linotype" panose="02040502050505030304" pitchFamily="18" charset="0"/>
              </a:rPr>
              <a:t>Understanding how and how far bank notes traveled as a first step toward constructing a more historically accurate characterization of antebellum bank note markets than is current in the literature. How is the current approach inadequate?</a:t>
            </a:r>
          </a:p>
          <a:p>
            <a:endParaRPr lang="en-US" sz="2000" dirty="0">
              <a:latin typeface="Palatino Linotype" panose="02040502050505030304" pitchFamily="18" charset="0"/>
            </a:endParaRPr>
          </a:p>
          <a:p>
            <a:pPr lvl="1"/>
            <a:r>
              <a:rPr lang="en-US" sz="2000" dirty="0">
                <a:latin typeface="Palatino Linotype" panose="02040502050505030304" pitchFamily="18" charset="0"/>
              </a:rPr>
              <a:t>Gorton’s (1996) and </a:t>
            </a:r>
            <a:r>
              <a:rPr lang="en-US" sz="2000" dirty="0" err="1">
                <a:latin typeface="Palatino Linotype" panose="02040502050505030304" pitchFamily="18" charset="0"/>
              </a:rPr>
              <a:t>Jaremski’s</a:t>
            </a:r>
            <a:r>
              <a:rPr lang="en-US" sz="2000" dirty="0">
                <a:latin typeface="Palatino Linotype" panose="02040502050505030304" pitchFamily="18" charset="0"/>
              </a:rPr>
              <a:t> (2011) studies may generate incorrect inferences because: </a:t>
            </a:r>
          </a:p>
          <a:p>
            <a:pPr lvl="1"/>
            <a:endParaRPr lang="en-US" sz="2000" dirty="0">
              <a:latin typeface="Palatino Linotype" panose="02040502050505030304" pitchFamily="18" charset="0"/>
            </a:endParaRPr>
          </a:p>
          <a:p>
            <a:pPr lvl="1"/>
            <a:r>
              <a:rPr lang="en-US" sz="2000" dirty="0">
                <a:latin typeface="Palatino Linotype" panose="02040502050505030304" pitchFamily="18" charset="0"/>
              </a:rPr>
              <a:t>(1) its use of travel times or costs do not account for trade networks and trade flows;</a:t>
            </a:r>
          </a:p>
          <a:p>
            <a:pPr lvl="1"/>
            <a:r>
              <a:rPr lang="en-US" sz="2000" dirty="0">
                <a:latin typeface="Palatino Linotype" panose="02040502050505030304" pitchFamily="18" charset="0"/>
              </a:rPr>
              <a:t>(2) it fails to account for some fundamentally important institutional features; and,</a:t>
            </a:r>
          </a:p>
          <a:p>
            <a:pPr lvl="1"/>
            <a:r>
              <a:rPr lang="en-US" sz="2000" dirty="0">
                <a:latin typeface="Palatino Linotype" panose="02040502050505030304" pitchFamily="18" charset="0"/>
              </a:rPr>
              <a:t>(3) it is unlikely that reported discounts are transaction prices; without market-based  price discovery how do we value assets that are rarely, perhaps never, traded?</a:t>
            </a:r>
          </a:p>
          <a:p>
            <a:pPr marL="0" indent="0">
              <a:buNone/>
            </a:pPr>
            <a:endParaRPr lang="en-US" sz="2000" dirty="0">
              <a:latin typeface="Palatino Linotype" panose="02040502050505030304" pitchFamily="18" charset="0"/>
            </a:endParaRPr>
          </a:p>
        </p:txBody>
      </p:sp>
    </p:spTree>
    <p:extLst>
      <p:ext uri="{BB962C8B-B14F-4D97-AF65-F5344CB8AC3E}">
        <p14:creationId xmlns:p14="http://schemas.microsoft.com/office/powerpoint/2010/main" val="2556907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3F16EE-CB02-9C3C-B947-8238C3111353}"/>
              </a:ext>
            </a:extLst>
          </p:cNvPr>
          <p:cNvSpPr>
            <a:spLocks noGrp="1"/>
          </p:cNvSpPr>
          <p:nvPr>
            <p:ph type="title"/>
          </p:nvPr>
        </p:nvSpPr>
        <p:spPr>
          <a:xfrm>
            <a:off x="838200" y="365125"/>
            <a:ext cx="10515600" cy="1325563"/>
          </a:xfrm>
        </p:spPr>
        <p:txBody>
          <a:bodyPr>
            <a:normAutofit/>
          </a:bodyPr>
          <a:lstStyle/>
          <a:p>
            <a:r>
              <a:rPr lang="en-US" sz="2800" dirty="0">
                <a:latin typeface="Palatino Linotype" panose="02040502050505030304" pitchFamily="18" charset="0"/>
              </a:rPr>
              <a:t>Quick preview</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14030A3-4C32-BF03-B67E-36D6F4D10D7A}"/>
              </a:ext>
            </a:extLst>
          </p:cNvPr>
          <p:cNvSpPr>
            <a:spLocks noGrp="1"/>
          </p:cNvSpPr>
          <p:nvPr>
            <p:ph idx="1"/>
          </p:nvPr>
        </p:nvSpPr>
        <p:spPr>
          <a:xfrm>
            <a:off x="838200" y="1929384"/>
            <a:ext cx="10515600" cy="4251960"/>
          </a:xfrm>
        </p:spPr>
        <p:txBody>
          <a:bodyPr>
            <a:normAutofit/>
          </a:bodyPr>
          <a:lstStyle/>
          <a:p>
            <a:endParaRPr lang="en-US" sz="2200" dirty="0"/>
          </a:p>
          <a:p>
            <a:r>
              <a:rPr lang="en-US" sz="2200" dirty="0">
                <a:latin typeface="Palatino Linotype" panose="02040502050505030304" pitchFamily="18" charset="0"/>
              </a:rPr>
              <a:t>Why did the public tolerate, even embrace, a currency that depreciated as it moved away from its point of issue?</a:t>
            </a:r>
          </a:p>
          <a:p>
            <a:pPr lvl="1"/>
            <a:endParaRPr lang="en-US" sz="2200" dirty="0">
              <a:latin typeface="Palatino Linotype" panose="02040502050505030304" pitchFamily="18" charset="0"/>
            </a:endParaRPr>
          </a:p>
          <a:p>
            <a:pPr lvl="1"/>
            <a:r>
              <a:rPr lang="en-US" sz="2200" dirty="0">
                <a:latin typeface="Palatino Linotype" panose="02040502050505030304" pitchFamily="18" charset="0"/>
              </a:rPr>
              <a:t>Encountering a note issued by a bank 50 miles away was a coin flip; the average discount of a 50-mile note was 0.67% and the median discount was zero. </a:t>
            </a:r>
          </a:p>
          <a:p>
            <a:pPr lvl="1"/>
            <a:r>
              <a:rPr lang="en-US" sz="2200" dirty="0">
                <a:latin typeface="Palatino Linotype" panose="02040502050505030304" pitchFamily="18" charset="0"/>
              </a:rPr>
              <a:t>Individuals encountered notes that were issued close to where they lived, with which they were familiar, and for which verification costs were small. </a:t>
            </a:r>
          </a:p>
          <a:p>
            <a:pPr lvl="1"/>
            <a:r>
              <a:rPr lang="en-US" sz="2200" dirty="0">
                <a:latin typeface="Palatino Linotype" panose="02040502050505030304" pitchFamily="18" charset="0"/>
              </a:rPr>
              <a:t>Notes used in daily transactions satisfied Gorton’s “no questions asked” criterion.</a:t>
            </a:r>
          </a:p>
        </p:txBody>
      </p:sp>
    </p:spTree>
    <p:extLst>
      <p:ext uri="{BB962C8B-B14F-4D97-AF65-F5344CB8AC3E}">
        <p14:creationId xmlns:p14="http://schemas.microsoft.com/office/powerpoint/2010/main" val="595742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39062-9537-0A71-7E59-3F9E721A8466}"/>
              </a:ext>
            </a:extLst>
          </p:cNvPr>
          <p:cNvSpPr>
            <a:spLocks noGrp="1"/>
          </p:cNvSpPr>
          <p:nvPr>
            <p:ph type="title"/>
          </p:nvPr>
        </p:nvSpPr>
        <p:spPr/>
        <p:txBody>
          <a:bodyPr>
            <a:normAutofit/>
          </a:bodyPr>
          <a:lstStyle/>
          <a:p>
            <a:r>
              <a:rPr lang="en-US" sz="2400">
                <a:latin typeface="Palatino Linotype" panose="02040502050505030304" pitchFamily="18" charset="0"/>
              </a:rPr>
              <a:t>Preview of main result</a:t>
            </a:r>
            <a:endParaRPr lang="en-US" sz="2400" dirty="0">
              <a:latin typeface="Palatino Linotype" panose="02040502050505030304" pitchFamily="18" charset="0"/>
            </a:endParaRPr>
          </a:p>
        </p:txBody>
      </p:sp>
      <p:pic>
        <p:nvPicPr>
          <p:cNvPr id="4" name="Picture 3">
            <a:extLst>
              <a:ext uri="{FF2B5EF4-FFF2-40B4-BE49-F238E27FC236}">
                <a16:creationId xmlns:a16="http://schemas.microsoft.com/office/drawing/2014/main" id="{2FD995E0-6968-87A7-EF06-5FA27444B073}"/>
              </a:ext>
            </a:extLst>
          </p:cNvPr>
          <p:cNvPicPr>
            <a:picLocks noChangeAspect="1"/>
          </p:cNvPicPr>
          <p:nvPr/>
        </p:nvPicPr>
        <p:blipFill>
          <a:blip r:embed="rId2"/>
          <a:stretch>
            <a:fillRect/>
          </a:stretch>
        </p:blipFill>
        <p:spPr>
          <a:xfrm>
            <a:off x="2700117" y="1957521"/>
            <a:ext cx="6852725" cy="4321284"/>
          </a:xfrm>
          <a:prstGeom prst="rect">
            <a:avLst/>
          </a:prstGeom>
        </p:spPr>
      </p:pic>
    </p:spTree>
    <p:extLst>
      <p:ext uri="{BB962C8B-B14F-4D97-AF65-F5344CB8AC3E}">
        <p14:creationId xmlns:p14="http://schemas.microsoft.com/office/powerpoint/2010/main" val="1926375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8BC2F-C448-2B32-C503-EE44DE6EC80A}"/>
              </a:ext>
            </a:extLst>
          </p:cNvPr>
          <p:cNvSpPr>
            <a:spLocks noGrp="1"/>
          </p:cNvSpPr>
          <p:nvPr>
            <p:ph type="title"/>
          </p:nvPr>
        </p:nvSpPr>
        <p:spPr/>
        <p:txBody>
          <a:bodyPr>
            <a:normAutofit/>
          </a:bodyPr>
          <a:lstStyle/>
          <a:p>
            <a:r>
              <a:rPr lang="en-US" sz="2400" dirty="0">
                <a:latin typeface="Palatino Linotype" panose="02040502050505030304" pitchFamily="18" charset="0"/>
              </a:rPr>
              <a:t>How far do modern Federal Reserve notes travel? </a:t>
            </a:r>
          </a:p>
        </p:txBody>
      </p:sp>
      <p:sp>
        <p:nvSpPr>
          <p:cNvPr id="3" name="Content Placeholder 2">
            <a:extLst>
              <a:ext uri="{FF2B5EF4-FFF2-40B4-BE49-F238E27FC236}">
                <a16:creationId xmlns:a16="http://schemas.microsoft.com/office/drawing/2014/main" id="{1D1BB85A-19B6-2A5B-4221-051D99541B88}"/>
              </a:ext>
            </a:extLst>
          </p:cNvPr>
          <p:cNvSpPr>
            <a:spLocks noGrp="1"/>
          </p:cNvSpPr>
          <p:nvPr>
            <p:ph sz="half" idx="1"/>
          </p:nvPr>
        </p:nvSpPr>
        <p:spPr/>
        <p:txBody>
          <a:bodyPr>
            <a:normAutofit lnSpcReduction="10000"/>
          </a:bodyPr>
          <a:lstStyle/>
          <a:p>
            <a:endParaRPr lang="en-US" dirty="0"/>
          </a:p>
          <a:p>
            <a:r>
              <a:rPr lang="en-US" dirty="0"/>
              <a:t>Dispersal of notes follows an inverse power law distribution:</a:t>
            </a:r>
          </a:p>
          <a:p>
            <a:endParaRPr lang="en-US" dirty="0"/>
          </a:p>
          <a:p>
            <a:r>
              <a:rPr lang="en-US" dirty="0"/>
              <a:t>P(d) ~ d</a:t>
            </a:r>
            <a:r>
              <a:rPr lang="en-US" baseline="30000" dirty="0"/>
              <a:t>-(1+β)</a:t>
            </a:r>
            <a:endParaRPr lang="en-US" dirty="0"/>
          </a:p>
          <a:p>
            <a:r>
              <a:rPr lang="en-US" dirty="0"/>
              <a:t>β = 0.59 +/- 0.02</a:t>
            </a:r>
          </a:p>
          <a:p>
            <a:endParaRPr lang="en-US" dirty="0"/>
          </a:p>
          <a:p>
            <a:r>
              <a:rPr lang="en-US" dirty="0"/>
              <a:t>Probability decays rapidly in distance</a:t>
            </a:r>
          </a:p>
        </p:txBody>
      </p:sp>
      <p:sp>
        <p:nvSpPr>
          <p:cNvPr id="4" name="Content Placeholder 3">
            <a:extLst>
              <a:ext uri="{FF2B5EF4-FFF2-40B4-BE49-F238E27FC236}">
                <a16:creationId xmlns:a16="http://schemas.microsoft.com/office/drawing/2014/main" id="{8F5F2FC6-1CE1-AF07-A960-9A3AFAAA18D1}"/>
              </a:ext>
            </a:extLst>
          </p:cNvPr>
          <p:cNvSpPr>
            <a:spLocks noGrp="1"/>
          </p:cNvSpPr>
          <p:nvPr>
            <p:ph sz="half" idx="2"/>
          </p:nvPr>
        </p:nvSpPr>
        <p:spPr/>
        <p:txBody>
          <a:bodyPr>
            <a:normAutofit lnSpcReduction="1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r">
              <a:buNone/>
            </a:pPr>
            <a:r>
              <a:rPr lang="en-US" sz="1600" dirty="0"/>
              <a:t>Brockman and Hufnagel (2007).</a:t>
            </a:r>
          </a:p>
        </p:txBody>
      </p:sp>
      <p:grpSp>
        <p:nvGrpSpPr>
          <p:cNvPr id="5" name="Group 4">
            <a:extLst>
              <a:ext uri="{FF2B5EF4-FFF2-40B4-BE49-F238E27FC236}">
                <a16:creationId xmlns:a16="http://schemas.microsoft.com/office/drawing/2014/main" id="{E9B9D36E-11EF-0D95-ED5C-8012744660FE}"/>
              </a:ext>
            </a:extLst>
          </p:cNvPr>
          <p:cNvGrpSpPr>
            <a:grpSpLocks/>
          </p:cNvGrpSpPr>
          <p:nvPr/>
        </p:nvGrpSpPr>
        <p:grpSpPr bwMode="auto">
          <a:xfrm>
            <a:off x="6567914" y="2316349"/>
            <a:ext cx="4184549" cy="3026831"/>
            <a:chOff x="0" y="0"/>
            <a:chExt cx="6071" cy="3961"/>
          </a:xfrm>
        </p:grpSpPr>
        <p:pic>
          <p:nvPicPr>
            <p:cNvPr id="6" name="Picture 5">
              <a:extLst>
                <a:ext uri="{FF2B5EF4-FFF2-40B4-BE49-F238E27FC236}">
                  <a16:creationId xmlns:a16="http://schemas.microsoft.com/office/drawing/2014/main" id="{46F3F1E5-CC8F-A6AB-E272-8C6CC182D0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 y="0"/>
              <a:ext cx="18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BD21772B-8A46-316F-6790-E12902ED6D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 y="0"/>
              <a:ext cx="4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FAE3320F-F43D-0367-CEB4-E411BB2A0E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 y="0"/>
              <a:ext cx="2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ECA98B21-0653-A16F-47AB-2D1B5F48C9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0" y="0"/>
              <a:ext cx="8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C6A6D97D-EB5B-0139-44BC-BE419919CC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8" y="0"/>
              <a:ext cx="2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61B22039-E0EE-A89C-6608-0940DCDC95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5" y="0"/>
              <a:ext cx="4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B595199B-51F7-1B29-F6B7-E2C6B108F7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3" y="0"/>
              <a:ext cx="18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02DBF8AE-79EE-D74F-AABD-BCC687B3AE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5"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1F38700B-5B8E-74A9-F3B2-0880DF704C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1" y="61"/>
              <a:ext cx="5880" cy="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488DFE30-8189-0116-6AB1-042AE3E64EE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0" y="173"/>
              <a:ext cx="42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341A5354-BA6F-DA28-56AC-9E56ED28C1E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17" y="2783"/>
              <a:ext cx="54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252EBD43-51DA-315F-827D-761ACD9F6E5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46" y="0"/>
              <a:ext cx="18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474059EA-DEEF-854D-05DF-B28BB9368C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5" y="0"/>
              <a:ext cx="4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2CB8EF71-6F67-4CB4-D0DB-7E98012DAF4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36" y="0"/>
              <a:ext cx="2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extLst>
                <a:ext uri="{FF2B5EF4-FFF2-40B4-BE49-F238E27FC236}">
                  <a16:creationId xmlns:a16="http://schemas.microsoft.com/office/drawing/2014/main" id="{2B5DFF01-F200-C998-C882-4A98EC244A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6" y="0"/>
              <a:ext cx="8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635A0EF5-9E8D-D8FD-6D31-56B54CBFE34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34" y="0"/>
              <a:ext cx="2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6032746F-5036-699F-837E-C661A83EB2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1" y="0"/>
              <a:ext cx="4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1464D99D-B6FE-950F-5958-831CE2B8EA2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39" y="0"/>
              <a:ext cx="18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57662E60-A5BC-BE46-F0B0-B2A5431A05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1"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a16="http://schemas.microsoft.com/office/drawing/2014/main" id="{35296BCE-E93C-94A3-2A1A-463E537074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1" y="0"/>
              <a:ext cx="18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8823FC97-9F37-BBC3-020C-60E4C4D928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 y="0"/>
              <a:ext cx="4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D72BC7E7-018B-1876-0D81-47E976A691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1" y="0"/>
              <a:ext cx="2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a16="http://schemas.microsoft.com/office/drawing/2014/main" id="{51AEA7E3-CB52-E499-78F2-533D005B84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1" y="0"/>
              <a:ext cx="8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a:extLst>
                <a:ext uri="{FF2B5EF4-FFF2-40B4-BE49-F238E27FC236}">
                  <a16:creationId xmlns:a16="http://schemas.microsoft.com/office/drawing/2014/main" id="{33237670-1CF4-A0AA-7EA7-71A0D2D2A5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9" y="0"/>
              <a:ext cx="2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68915ECA-9E28-4546-B595-59AE3E77F7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6" y="0"/>
              <a:ext cx="4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a:extLst>
                <a:ext uri="{FF2B5EF4-FFF2-40B4-BE49-F238E27FC236}">
                  <a16:creationId xmlns:a16="http://schemas.microsoft.com/office/drawing/2014/main" id="{18959780-E565-FB89-B1F0-AB09916EE63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85" y="0"/>
              <a:ext cx="18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a:extLst>
                <a:ext uri="{FF2B5EF4-FFF2-40B4-BE49-F238E27FC236}">
                  <a16:creationId xmlns:a16="http://schemas.microsoft.com/office/drawing/2014/main" id="{077A7B0D-D82E-6638-BE2C-532F5DA206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36"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Freeform 30">
              <a:extLst>
                <a:ext uri="{FF2B5EF4-FFF2-40B4-BE49-F238E27FC236}">
                  <a16:creationId xmlns:a16="http://schemas.microsoft.com/office/drawing/2014/main" id="{30C3319E-3928-1C54-693C-FC875CAF2E9E}"/>
                </a:ext>
              </a:extLst>
            </p:cNvPr>
            <p:cNvSpPr>
              <a:spLocks/>
            </p:cNvSpPr>
            <p:nvPr/>
          </p:nvSpPr>
          <p:spPr bwMode="auto">
            <a:xfrm>
              <a:off x="174" y="3517"/>
              <a:ext cx="325" cy="443"/>
            </a:xfrm>
            <a:custGeom>
              <a:avLst/>
              <a:gdLst>
                <a:gd name="T0" fmla="*/ 222 w 325"/>
                <a:gd name="T1" fmla="*/ 0 h 443"/>
                <a:gd name="T2" fmla="*/ 153 w 325"/>
                <a:gd name="T3" fmla="*/ 10 h 443"/>
                <a:gd name="T4" fmla="*/ 94 w 325"/>
                <a:gd name="T5" fmla="*/ 39 h 443"/>
                <a:gd name="T6" fmla="*/ 47 w 325"/>
                <a:gd name="T7" fmla="*/ 84 h 443"/>
                <a:gd name="T8" fmla="*/ 14 w 325"/>
                <a:gd name="T9" fmla="*/ 141 h 443"/>
                <a:gd name="T10" fmla="*/ 0 w 325"/>
                <a:gd name="T11" fmla="*/ 205 h 443"/>
                <a:gd name="T12" fmla="*/ 5 w 325"/>
                <a:gd name="T13" fmla="*/ 274 h 443"/>
                <a:gd name="T14" fmla="*/ 32 w 325"/>
                <a:gd name="T15" fmla="*/ 339 h 443"/>
                <a:gd name="T16" fmla="*/ 75 w 325"/>
                <a:gd name="T17" fmla="*/ 389 h 443"/>
                <a:gd name="T18" fmla="*/ 130 w 325"/>
                <a:gd name="T19" fmla="*/ 424 h 443"/>
                <a:gd name="T20" fmla="*/ 192 w 325"/>
                <a:gd name="T21" fmla="*/ 442 h 443"/>
                <a:gd name="T22" fmla="*/ 258 w 325"/>
                <a:gd name="T23" fmla="*/ 440 h 443"/>
                <a:gd name="T24" fmla="*/ 324 w 325"/>
                <a:gd name="T25" fmla="*/ 419 h 443"/>
                <a:gd name="T26" fmla="*/ 222 w 325"/>
                <a:gd name="T27" fmla="*/ 222 h 443"/>
                <a:gd name="T28" fmla="*/ 222 w 325"/>
                <a:gd name="T29"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5" h="443">
                  <a:moveTo>
                    <a:pt x="222" y="0"/>
                  </a:moveTo>
                  <a:lnTo>
                    <a:pt x="153" y="10"/>
                  </a:lnTo>
                  <a:lnTo>
                    <a:pt x="94" y="39"/>
                  </a:lnTo>
                  <a:lnTo>
                    <a:pt x="47" y="84"/>
                  </a:lnTo>
                  <a:lnTo>
                    <a:pt x="14" y="141"/>
                  </a:lnTo>
                  <a:lnTo>
                    <a:pt x="0" y="205"/>
                  </a:lnTo>
                  <a:lnTo>
                    <a:pt x="5" y="274"/>
                  </a:lnTo>
                  <a:lnTo>
                    <a:pt x="32" y="339"/>
                  </a:lnTo>
                  <a:lnTo>
                    <a:pt x="75" y="389"/>
                  </a:lnTo>
                  <a:lnTo>
                    <a:pt x="130" y="424"/>
                  </a:lnTo>
                  <a:lnTo>
                    <a:pt x="192" y="442"/>
                  </a:lnTo>
                  <a:lnTo>
                    <a:pt x="258" y="440"/>
                  </a:lnTo>
                  <a:lnTo>
                    <a:pt x="324" y="419"/>
                  </a:lnTo>
                  <a:lnTo>
                    <a:pt x="222" y="222"/>
                  </a:lnTo>
                  <a:lnTo>
                    <a:pt x="222"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4" name="Freeform 31">
              <a:extLst>
                <a:ext uri="{FF2B5EF4-FFF2-40B4-BE49-F238E27FC236}">
                  <a16:creationId xmlns:a16="http://schemas.microsoft.com/office/drawing/2014/main" id="{E53F17F5-ADD2-7DC5-F7CE-B156996DE1F1}"/>
                </a:ext>
              </a:extLst>
            </p:cNvPr>
            <p:cNvSpPr>
              <a:spLocks/>
            </p:cNvSpPr>
            <p:nvPr/>
          </p:nvSpPr>
          <p:spPr bwMode="auto">
            <a:xfrm>
              <a:off x="174" y="3517"/>
              <a:ext cx="325" cy="443"/>
            </a:xfrm>
            <a:custGeom>
              <a:avLst/>
              <a:gdLst>
                <a:gd name="T0" fmla="*/ 222 w 325"/>
                <a:gd name="T1" fmla="*/ 222 h 443"/>
                <a:gd name="T2" fmla="*/ 222 w 325"/>
                <a:gd name="T3" fmla="*/ 0 h 443"/>
                <a:gd name="T4" fmla="*/ 153 w 325"/>
                <a:gd name="T5" fmla="*/ 10 h 443"/>
                <a:gd name="T6" fmla="*/ 94 w 325"/>
                <a:gd name="T7" fmla="*/ 39 h 443"/>
                <a:gd name="T8" fmla="*/ 47 w 325"/>
                <a:gd name="T9" fmla="*/ 84 h 443"/>
                <a:gd name="T10" fmla="*/ 14 w 325"/>
                <a:gd name="T11" fmla="*/ 141 h 443"/>
                <a:gd name="T12" fmla="*/ 0 w 325"/>
                <a:gd name="T13" fmla="*/ 205 h 443"/>
                <a:gd name="T14" fmla="*/ 5 w 325"/>
                <a:gd name="T15" fmla="*/ 274 h 443"/>
                <a:gd name="T16" fmla="*/ 32 w 325"/>
                <a:gd name="T17" fmla="*/ 339 h 443"/>
                <a:gd name="T18" fmla="*/ 75 w 325"/>
                <a:gd name="T19" fmla="*/ 389 h 443"/>
                <a:gd name="T20" fmla="*/ 130 w 325"/>
                <a:gd name="T21" fmla="*/ 424 h 443"/>
                <a:gd name="T22" fmla="*/ 192 w 325"/>
                <a:gd name="T23" fmla="*/ 442 h 443"/>
                <a:gd name="T24" fmla="*/ 258 w 325"/>
                <a:gd name="T25" fmla="*/ 440 h 443"/>
                <a:gd name="T26" fmla="*/ 324 w 325"/>
                <a:gd name="T27" fmla="*/ 419 h 443"/>
                <a:gd name="T28" fmla="*/ 222 w 325"/>
                <a:gd name="T29" fmla="*/ 222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5" h="443">
                  <a:moveTo>
                    <a:pt x="222" y="222"/>
                  </a:moveTo>
                  <a:lnTo>
                    <a:pt x="222" y="0"/>
                  </a:lnTo>
                  <a:lnTo>
                    <a:pt x="153" y="10"/>
                  </a:lnTo>
                  <a:lnTo>
                    <a:pt x="94" y="39"/>
                  </a:lnTo>
                  <a:lnTo>
                    <a:pt x="47" y="84"/>
                  </a:lnTo>
                  <a:lnTo>
                    <a:pt x="14" y="141"/>
                  </a:lnTo>
                  <a:lnTo>
                    <a:pt x="0" y="205"/>
                  </a:lnTo>
                  <a:lnTo>
                    <a:pt x="5" y="274"/>
                  </a:lnTo>
                  <a:lnTo>
                    <a:pt x="32" y="339"/>
                  </a:lnTo>
                  <a:lnTo>
                    <a:pt x="75" y="389"/>
                  </a:lnTo>
                  <a:lnTo>
                    <a:pt x="130" y="424"/>
                  </a:lnTo>
                  <a:lnTo>
                    <a:pt x="192" y="442"/>
                  </a:lnTo>
                  <a:lnTo>
                    <a:pt x="258" y="440"/>
                  </a:lnTo>
                  <a:lnTo>
                    <a:pt x="324" y="419"/>
                  </a:lnTo>
                  <a:lnTo>
                    <a:pt x="222" y="222"/>
                  </a:lnTo>
                </a:path>
              </a:pathLst>
            </a:custGeom>
            <a:noFill/>
            <a:ln w="2861">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35" name="Picture 34">
              <a:extLst>
                <a:ext uri="{FF2B5EF4-FFF2-40B4-BE49-F238E27FC236}">
                  <a16:creationId xmlns:a16="http://schemas.microsoft.com/office/drawing/2014/main" id="{82A990B0-A4D0-1F40-2998-EB42D00BCED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4" y="3515"/>
              <a:ext cx="22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a:extLst>
                <a:ext uri="{FF2B5EF4-FFF2-40B4-BE49-F238E27FC236}">
                  <a16:creationId xmlns:a16="http://schemas.microsoft.com/office/drawing/2014/main" id="{A16C4F77-D58A-3B10-651A-3FDB7A8F0341}"/>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18" y="3388"/>
              <a:ext cx="380"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Freeform 34">
              <a:extLst>
                <a:ext uri="{FF2B5EF4-FFF2-40B4-BE49-F238E27FC236}">
                  <a16:creationId xmlns:a16="http://schemas.microsoft.com/office/drawing/2014/main" id="{BC9943B6-1F0E-DC43-1D6E-658E67ED83AF}"/>
                </a:ext>
              </a:extLst>
            </p:cNvPr>
            <p:cNvSpPr>
              <a:spLocks/>
            </p:cNvSpPr>
            <p:nvPr/>
          </p:nvSpPr>
          <p:spPr bwMode="auto">
            <a:xfrm>
              <a:off x="865" y="3517"/>
              <a:ext cx="260" cy="441"/>
            </a:xfrm>
            <a:custGeom>
              <a:avLst/>
              <a:gdLst>
                <a:gd name="T0" fmla="*/ 221 w 260"/>
                <a:gd name="T1" fmla="*/ 0 h 441"/>
                <a:gd name="T2" fmla="*/ 148 w 260"/>
                <a:gd name="T3" fmla="*/ 12 h 441"/>
                <a:gd name="T4" fmla="*/ 86 w 260"/>
                <a:gd name="T5" fmla="*/ 45 h 441"/>
                <a:gd name="T6" fmla="*/ 38 w 260"/>
                <a:gd name="T7" fmla="*/ 96 h 441"/>
                <a:gd name="T8" fmla="*/ 7 w 260"/>
                <a:gd name="T9" fmla="*/ 161 h 441"/>
                <a:gd name="T10" fmla="*/ 0 w 260"/>
                <a:gd name="T11" fmla="*/ 234 h 441"/>
                <a:gd name="T12" fmla="*/ 17 w 260"/>
                <a:gd name="T13" fmla="*/ 309 h 441"/>
                <a:gd name="T14" fmla="*/ 56 w 260"/>
                <a:gd name="T15" fmla="*/ 370 h 441"/>
                <a:gd name="T16" fmla="*/ 113 w 260"/>
                <a:gd name="T17" fmla="*/ 416 h 441"/>
                <a:gd name="T18" fmla="*/ 183 w 260"/>
                <a:gd name="T19" fmla="*/ 440 h 441"/>
                <a:gd name="T20" fmla="*/ 259 w 260"/>
                <a:gd name="T21" fmla="*/ 440 h 441"/>
                <a:gd name="T22" fmla="*/ 221 w 260"/>
                <a:gd name="T23" fmla="*/ 222 h 441"/>
                <a:gd name="T24" fmla="*/ 221 w 260"/>
                <a:gd name="T25"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0" h="441">
                  <a:moveTo>
                    <a:pt x="221" y="0"/>
                  </a:moveTo>
                  <a:lnTo>
                    <a:pt x="148" y="12"/>
                  </a:lnTo>
                  <a:lnTo>
                    <a:pt x="86" y="45"/>
                  </a:lnTo>
                  <a:lnTo>
                    <a:pt x="38" y="96"/>
                  </a:lnTo>
                  <a:lnTo>
                    <a:pt x="7" y="161"/>
                  </a:lnTo>
                  <a:lnTo>
                    <a:pt x="0" y="234"/>
                  </a:lnTo>
                  <a:lnTo>
                    <a:pt x="17" y="309"/>
                  </a:lnTo>
                  <a:lnTo>
                    <a:pt x="56" y="370"/>
                  </a:lnTo>
                  <a:lnTo>
                    <a:pt x="113" y="416"/>
                  </a:lnTo>
                  <a:lnTo>
                    <a:pt x="183" y="440"/>
                  </a:lnTo>
                  <a:lnTo>
                    <a:pt x="259" y="440"/>
                  </a:lnTo>
                  <a:lnTo>
                    <a:pt x="221" y="222"/>
                  </a:lnTo>
                  <a:lnTo>
                    <a:pt x="221"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8" name="Freeform 35">
              <a:extLst>
                <a:ext uri="{FF2B5EF4-FFF2-40B4-BE49-F238E27FC236}">
                  <a16:creationId xmlns:a16="http://schemas.microsoft.com/office/drawing/2014/main" id="{00B48B75-96F7-F7D9-277A-BF59C6CC6AF7}"/>
                </a:ext>
              </a:extLst>
            </p:cNvPr>
            <p:cNvSpPr>
              <a:spLocks/>
            </p:cNvSpPr>
            <p:nvPr/>
          </p:nvSpPr>
          <p:spPr bwMode="auto">
            <a:xfrm>
              <a:off x="865" y="3517"/>
              <a:ext cx="260" cy="441"/>
            </a:xfrm>
            <a:custGeom>
              <a:avLst/>
              <a:gdLst>
                <a:gd name="T0" fmla="*/ 221 w 260"/>
                <a:gd name="T1" fmla="*/ 222 h 441"/>
                <a:gd name="T2" fmla="*/ 221 w 260"/>
                <a:gd name="T3" fmla="*/ 0 h 441"/>
                <a:gd name="T4" fmla="*/ 148 w 260"/>
                <a:gd name="T5" fmla="*/ 12 h 441"/>
                <a:gd name="T6" fmla="*/ 86 w 260"/>
                <a:gd name="T7" fmla="*/ 45 h 441"/>
                <a:gd name="T8" fmla="*/ 38 w 260"/>
                <a:gd name="T9" fmla="*/ 96 h 441"/>
                <a:gd name="T10" fmla="*/ 7 w 260"/>
                <a:gd name="T11" fmla="*/ 161 h 441"/>
                <a:gd name="T12" fmla="*/ 0 w 260"/>
                <a:gd name="T13" fmla="*/ 234 h 441"/>
                <a:gd name="T14" fmla="*/ 17 w 260"/>
                <a:gd name="T15" fmla="*/ 309 h 441"/>
                <a:gd name="T16" fmla="*/ 56 w 260"/>
                <a:gd name="T17" fmla="*/ 370 h 441"/>
                <a:gd name="T18" fmla="*/ 113 w 260"/>
                <a:gd name="T19" fmla="*/ 416 h 441"/>
                <a:gd name="T20" fmla="*/ 183 w 260"/>
                <a:gd name="T21" fmla="*/ 440 h 441"/>
                <a:gd name="T22" fmla="*/ 259 w 260"/>
                <a:gd name="T23" fmla="*/ 440 h 441"/>
                <a:gd name="T24" fmla="*/ 221 w 260"/>
                <a:gd name="T25" fmla="*/ 222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0" h="441">
                  <a:moveTo>
                    <a:pt x="221" y="222"/>
                  </a:moveTo>
                  <a:lnTo>
                    <a:pt x="221" y="0"/>
                  </a:lnTo>
                  <a:lnTo>
                    <a:pt x="148" y="12"/>
                  </a:lnTo>
                  <a:lnTo>
                    <a:pt x="86" y="45"/>
                  </a:lnTo>
                  <a:lnTo>
                    <a:pt x="38" y="96"/>
                  </a:lnTo>
                  <a:lnTo>
                    <a:pt x="7" y="161"/>
                  </a:lnTo>
                  <a:lnTo>
                    <a:pt x="0" y="234"/>
                  </a:lnTo>
                  <a:lnTo>
                    <a:pt x="17" y="309"/>
                  </a:lnTo>
                  <a:lnTo>
                    <a:pt x="56" y="370"/>
                  </a:lnTo>
                  <a:lnTo>
                    <a:pt x="113" y="416"/>
                  </a:lnTo>
                  <a:lnTo>
                    <a:pt x="183" y="440"/>
                  </a:lnTo>
                  <a:lnTo>
                    <a:pt x="259" y="440"/>
                  </a:lnTo>
                  <a:lnTo>
                    <a:pt x="221" y="222"/>
                  </a:lnTo>
                </a:path>
              </a:pathLst>
            </a:custGeom>
            <a:noFill/>
            <a:ln w="2861">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39" name="Picture 38">
              <a:extLst>
                <a:ext uri="{FF2B5EF4-FFF2-40B4-BE49-F238E27FC236}">
                  <a16:creationId xmlns:a16="http://schemas.microsoft.com/office/drawing/2014/main" id="{164F32B3-679E-B9E3-D67E-E66B9F2D494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85" y="3515"/>
              <a:ext cx="220"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a:extLst>
                <a:ext uri="{FF2B5EF4-FFF2-40B4-BE49-F238E27FC236}">
                  <a16:creationId xmlns:a16="http://schemas.microsoft.com/office/drawing/2014/main" id="{211FE551-DFEB-BDED-4C65-B58636FDEEEC}"/>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46" y="3386"/>
              <a:ext cx="280"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Freeform 38">
              <a:extLst>
                <a:ext uri="{FF2B5EF4-FFF2-40B4-BE49-F238E27FC236}">
                  <a16:creationId xmlns:a16="http://schemas.microsoft.com/office/drawing/2014/main" id="{184CD42A-8645-D430-8003-A3B9B4AE8F92}"/>
                </a:ext>
              </a:extLst>
            </p:cNvPr>
            <p:cNvSpPr>
              <a:spLocks/>
            </p:cNvSpPr>
            <p:nvPr/>
          </p:nvSpPr>
          <p:spPr bwMode="auto">
            <a:xfrm>
              <a:off x="1557" y="3517"/>
              <a:ext cx="438" cy="444"/>
            </a:xfrm>
            <a:custGeom>
              <a:avLst/>
              <a:gdLst>
                <a:gd name="T0" fmla="*/ 221 w 438"/>
                <a:gd name="T1" fmla="*/ 0 h 444"/>
                <a:gd name="T2" fmla="*/ 155 w 438"/>
                <a:gd name="T3" fmla="*/ 9 h 444"/>
                <a:gd name="T4" fmla="*/ 99 w 438"/>
                <a:gd name="T5" fmla="*/ 35 h 444"/>
                <a:gd name="T6" fmla="*/ 54 w 438"/>
                <a:gd name="T7" fmla="*/ 75 h 444"/>
                <a:gd name="T8" fmla="*/ 21 w 438"/>
                <a:gd name="T9" fmla="*/ 125 h 444"/>
                <a:gd name="T10" fmla="*/ 2 w 438"/>
                <a:gd name="T11" fmla="*/ 181 h 444"/>
                <a:gd name="T12" fmla="*/ 0 w 438"/>
                <a:gd name="T13" fmla="*/ 242 h 444"/>
                <a:gd name="T14" fmla="*/ 14 w 438"/>
                <a:gd name="T15" fmla="*/ 302 h 444"/>
                <a:gd name="T16" fmla="*/ 47 w 438"/>
                <a:gd name="T17" fmla="*/ 360 h 444"/>
                <a:gd name="T18" fmla="*/ 96 w 438"/>
                <a:gd name="T19" fmla="*/ 405 h 444"/>
                <a:gd name="T20" fmla="*/ 152 w 438"/>
                <a:gd name="T21" fmla="*/ 433 h 444"/>
                <a:gd name="T22" fmla="*/ 211 w 438"/>
                <a:gd name="T23" fmla="*/ 443 h 444"/>
                <a:gd name="T24" fmla="*/ 270 w 438"/>
                <a:gd name="T25" fmla="*/ 438 h 444"/>
                <a:gd name="T26" fmla="*/ 326 w 438"/>
                <a:gd name="T27" fmla="*/ 417 h 444"/>
                <a:gd name="T28" fmla="*/ 374 w 438"/>
                <a:gd name="T29" fmla="*/ 382 h 444"/>
                <a:gd name="T30" fmla="*/ 413 w 438"/>
                <a:gd name="T31" fmla="*/ 333 h 444"/>
                <a:gd name="T32" fmla="*/ 437 w 438"/>
                <a:gd name="T33" fmla="*/ 271 h 444"/>
                <a:gd name="T34" fmla="*/ 221 w 438"/>
                <a:gd name="T35" fmla="*/ 222 h 444"/>
                <a:gd name="T36" fmla="*/ 221 w 438"/>
                <a:gd name="T3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8" h="444">
                  <a:moveTo>
                    <a:pt x="221" y="0"/>
                  </a:moveTo>
                  <a:lnTo>
                    <a:pt x="155" y="9"/>
                  </a:lnTo>
                  <a:lnTo>
                    <a:pt x="99" y="35"/>
                  </a:lnTo>
                  <a:lnTo>
                    <a:pt x="54" y="75"/>
                  </a:lnTo>
                  <a:lnTo>
                    <a:pt x="21" y="125"/>
                  </a:lnTo>
                  <a:lnTo>
                    <a:pt x="2" y="181"/>
                  </a:lnTo>
                  <a:lnTo>
                    <a:pt x="0" y="242"/>
                  </a:lnTo>
                  <a:lnTo>
                    <a:pt x="14" y="302"/>
                  </a:lnTo>
                  <a:lnTo>
                    <a:pt x="47" y="360"/>
                  </a:lnTo>
                  <a:lnTo>
                    <a:pt x="96" y="405"/>
                  </a:lnTo>
                  <a:lnTo>
                    <a:pt x="152" y="433"/>
                  </a:lnTo>
                  <a:lnTo>
                    <a:pt x="211" y="443"/>
                  </a:lnTo>
                  <a:lnTo>
                    <a:pt x="270" y="438"/>
                  </a:lnTo>
                  <a:lnTo>
                    <a:pt x="326" y="417"/>
                  </a:lnTo>
                  <a:lnTo>
                    <a:pt x="374" y="382"/>
                  </a:lnTo>
                  <a:lnTo>
                    <a:pt x="413" y="333"/>
                  </a:lnTo>
                  <a:lnTo>
                    <a:pt x="437" y="271"/>
                  </a:lnTo>
                  <a:lnTo>
                    <a:pt x="221" y="222"/>
                  </a:lnTo>
                  <a:lnTo>
                    <a:pt x="221"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2" name="Freeform 39">
              <a:extLst>
                <a:ext uri="{FF2B5EF4-FFF2-40B4-BE49-F238E27FC236}">
                  <a16:creationId xmlns:a16="http://schemas.microsoft.com/office/drawing/2014/main" id="{E6D25F07-E548-85BD-D25D-84AB322111D3}"/>
                </a:ext>
              </a:extLst>
            </p:cNvPr>
            <p:cNvSpPr>
              <a:spLocks/>
            </p:cNvSpPr>
            <p:nvPr/>
          </p:nvSpPr>
          <p:spPr bwMode="auto">
            <a:xfrm>
              <a:off x="1557" y="3517"/>
              <a:ext cx="438" cy="444"/>
            </a:xfrm>
            <a:custGeom>
              <a:avLst/>
              <a:gdLst>
                <a:gd name="T0" fmla="*/ 221 w 438"/>
                <a:gd name="T1" fmla="*/ 222 h 444"/>
                <a:gd name="T2" fmla="*/ 221 w 438"/>
                <a:gd name="T3" fmla="*/ 0 h 444"/>
                <a:gd name="T4" fmla="*/ 155 w 438"/>
                <a:gd name="T5" fmla="*/ 9 h 444"/>
                <a:gd name="T6" fmla="*/ 99 w 438"/>
                <a:gd name="T7" fmla="*/ 35 h 444"/>
                <a:gd name="T8" fmla="*/ 54 w 438"/>
                <a:gd name="T9" fmla="*/ 75 h 444"/>
                <a:gd name="T10" fmla="*/ 21 w 438"/>
                <a:gd name="T11" fmla="*/ 125 h 444"/>
                <a:gd name="T12" fmla="*/ 2 w 438"/>
                <a:gd name="T13" fmla="*/ 181 h 444"/>
                <a:gd name="T14" fmla="*/ 0 w 438"/>
                <a:gd name="T15" fmla="*/ 242 h 444"/>
                <a:gd name="T16" fmla="*/ 14 w 438"/>
                <a:gd name="T17" fmla="*/ 302 h 444"/>
                <a:gd name="T18" fmla="*/ 47 w 438"/>
                <a:gd name="T19" fmla="*/ 360 h 444"/>
                <a:gd name="T20" fmla="*/ 96 w 438"/>
                <a:gd name="T21" fmla="*/ 405 h 444"/>
                <a:gd name="T22" fmla="*/ 152 w 438"/>
                <a:gd name="T23" fmla="*/ 433 h 444"/>
                <a:gd name="T24" fmla="*/ 211 w 438"/>
                <a:gd name="T25" fmla="*/ 443 h 444"/>
                <a:gd name="T26" fmla="*/ 270 w 438"/>
                <a:gd name="T27" fmla="*/ 438 h 444"/>
                <a:gd name="T28" fmla="*/ 326 w 438"/>
                <a:gd name="T29" fmla="*/ 417 h 444"/>
                <a:gd name="T30" fmla="*/ 374 w 438"/>
                <a:gd name="T31" fmla="*/ 382 h 444"/>
                <a:gd name="T32" fmla="*/ 413 w 438"/>
                <a:gd name="T33" fmla="*/ 333 h 444"/>
                <a:gd name="T34" fmla="*/ 437 w 438"/>
                <a:gd name="T35" fmla="*/ 271 h 444"/>
                <a:gd name="T36" fmla="*/ 221 w 438"/>
                <a:gd name="T37" fmla="*/ 22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8" h="444">
                  <a:moveTo>
                    <a:pt x="221" y="222"/>
                  </a:moveTo>
                  <a:lnTo>
                    <a:pt x="221" y="0"/>
                  </a:lnTo>
                  <a:lnTo>
                    <a:pt x="155" y="9"/>
                  </a:lnTo>
                  <a:lnTo>
                    <a:pt x="99" y="35"/>
                  </a:lnTo>
                  <a:lnTo>
                    <a:pt x="54" y="75"/>
                  </a:lnTo>
                  <a:lnTo>
                    <a:pt x="21" y="125"/>
                  </a:lnTo>
                  <a:lnTo>
                    <a:pt x="2" y="181"/>
                  </a:lnTo>
                  <a:lnTo>
                    <a:pt x="0" y="242"/>
                  </a:lnTo>
                  <a:lnTo>
                    <a:pt x="14" y="302"/>
                  </a:lnTo>
                  <a:lnTo>
                    <a:pt x="47" y="360"/>
                  </a:lnTo>
                  <a:lnTo>
                    <a:pt x="96" y="405"/>
                  </a:lnTo>
                  <a:lnTo>
                    <a:pt x="152" y="433"/>
                  </a:lnTo>
                  <a:lnTo>
                    <a:pt x="211" y="443"/>
                  </a:lnTo>
                  <a:lnTo>
                    <a:pt x="270" y="438"/>
                  </a:lnTo>
                  <a:lnTo>
                    <a:pt x="326" y="417"/>
                  </a:lnTo>
                  <a:lnTo>
                    <a:pt x="374" y="382"/>
                  </a:lnTo>
                  <a:lnTo>
                    <a:pt x="413" y="333"/>
                  </a:lnTo>
                  <a:lnTo>
                    <a:pt x="437" y="271"/>
                  </a:lnTo>
                  <a:lnTo>
                    <a:pt x="221" y="222"/>
                  </a:lnTo>
                </a:path>
              </a:pathLst>
            </a:custGeom>
            <a:noFill/>
            <a:ln w="2861">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43" name="Picture 42">
              <a:extLst>
                <a:ext uri="{FF2B5EF4-FFF2-40B4-BE49-F238E27FC236}">
                  <a16:creationId xmlns:a16="http://schemas.microsoft.com/office/drawing/2014/main" id="{01489DBD-D2EA-934E-E443-B1610B70883D}"/>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77" y="3515"/>
              <a:ext cx="22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a:extLst>
                <a:ext uri="{FF2B5EF4-FFF2-40B4-BE49-F238E27FC236}">
                  <a16:creationId xmlns:a16="http://schemas.microsoft.com/office/drawing/2014/main" id="{1C88FB76-255E-113A-E681-4200A0F0C0DF}"/>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538" y="3388"/>
              <a:ext cx="480"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a:extLst>
                <a:ext uri="{FF2B5EF4-FFF2-40B4-BE49-F238E27FC236}">
                  <a16:creationId xmlns:a16="http://schemas.microsoft.com/office/drawing/2014/main" id="{74CFE501-1288-E966-9753-B30BD510716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211" y="143"/>
              <a:ext cx="1180" cy="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a:extLst>
                <a:ext uri="{FF2B5EF4-FFF2-40B4-BE49-F238E27FC236}">
                  <a16:creationId xmlns:a16="http://schemas.microsoft.com/office/drawing/2014/main" id="{8B068D53-5ACE-BBD7-E98C-F7EFBBFFB10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14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83483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A33A62-BD31-A20A-6433-59AF686CDA8C}"/>
              </a:ext>
            </a:extLst>
          </p:cNvPr>
          <p:cNvSpPr>
            <a:spLocks noGrp="1"/>
          </p:cNvSpPr>
          <p:nvPr>
            <p:ph type="title"/>
          </p:nvPr>
        </p:nvSpPr>
        <p:spPr>
          <a:xfrm>
            <a:off x="838200" y="365125"/>
            <a:ext cx="10515600" cy="1325563"/>
          </a:xfrm>
        </p:spPr>
        <p:txBody>
          <a:bodyPr>
            <a:normAutofit/>
          </a:bodyPr>
          <a:lstStyle/>
          <a:p>
            <a:r>
              <a:rPr lang="en-US" sz="2800" dirty="0">
                <a:latin typeface="Palatino Linotype" panose="02040502050505030304" pitchFamily="18" charset="0"/>
              </a:rPr>
              <a:t>Market for bank notes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A3005C-8D06-ECF4-F0C7-EB73C22597AE}"/>
              </a:ext>
            </a:extLst>
          </p:cNvPr>
          <p:cNvSpPr>
            <a:spLocks noGrp="1"/>
          </p:cNvSpPr>
          <p:nvPr>
            <p:ph idx="1"/>
          </p:nvPr>
        </p:nvSpPr>
        <p:spPr>
          <a:xfrm>
            <a:off x="838200" y="1929384"/>
            <a:ext cx="10515600" cy="4251960"/>
          </a:xfrm>
        </p:spPr>
        <p:txBody>
          <a:bodyPr>
            <a:normAutofit fontScale="92500"/>
          </a:bodyPr>
          <a:lstStyle/>
          <a:p>
            <a:r>
              <a:rPr lang="en-US" sz="2200" dirty="0">
                <a:latin typeface="Palatino Linotype" panose="02040502050505030304" pitchFamily="18" charset="0"/>
              </a:rPr>
              <a:t>Privately-issued bank notes were small-denomination, non-interest-bearing, risky, perpetual debt obligations of the issuing banks.</a:t>
            </a:r>
          </a:p>
          <a:p>
            <a:endParaRPr lang="en-US" sz="2200" dirty="0">
              <a:latin typeface="Palatino Linotype" panose="02040502050505030304" pitchFamily="18" charset="0"/>
            </a:endParaRPr>
          </a:p>
          <a:p>
            <a:r>
              <a:rPr lang="en-US" sz="2200" dirty="0">
                <a:latin typeface="Palatino Linotype" panose="02040502050505030304" pitchFamily="18" charset="0"/>
              </a:rPr>
              <a:t>Banks were required to redeem notes into legal tender at par on demand or face revocation of their charters.</a:t>
            </a:r>
          </a:p>
          <a:p>
            <a:endParaRPr lang="en-US" sz="2200" dirty="0">
              <a:latin typeface="Palatino Linotype" panose="02040502050505030304" pitchFamily="18" charset="0"/>
            </a:endParaRPr>
          </a:p>
          <a:p>
            <a:r>
              <a:rPr lang="en-US" sz="2200" dirty="0">
                <a:latin typeface="Palatino Linotype" panose="02040502050505030304" pitchFamily="18" charset="0"/>
              </a:rPr>
              <a:t>Note holders faced potential losses, but monitoring was uneconomic for holder of a few dollars worth of notes.</a:t>
            </a:r>
          </a:p>
          <a:p>
            <a:endParaRPr lang="en-US" sz="2200" dirty="0">
              <a:latin typeface="Palatino Linotype" panose="02040502050505030304" pitchFamily="18" charset="0"/>
            </a:endParaRPr>
          </a:p>
          <a:p>
            <a:r>
              <a:rPr lang="en-US" sz="2200" dirty="0">
                <a:latin typeface="Palatino Linotype" panose="02040502050505030304" pitchFamily="18" charset="0"/>
              </a:rPr>
              <a:t>Several public and private monitoring and redemption systems developed, the most interesting of which were note brokers, who made markets in distant (uncurrent) notes by buying them at a discount from face value and redeeming them at par.</a:t>
            </a:r>
          </a:p>
        </p:txBody>
      </p:sp>
    </p:spTree>
    <p:extLst>
      <p:ext uri="{BB962C8B-B14F-4D97-AF65-F5344CB8AC3E}">
        <p14:creationId xmlns:p14="http://schemas.microsoft.com/office/powerpoint/2010/main" val="2939373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1B2C90-DFEF-C8B6-BB2C-A7971D2DC0CF}"/>
              </a:ext>
            </a:extLst>
          </p:cNvPr>
          <p:cNvPicPr>
            <a:picLocks noChangeAspect="1"/>
          </p:cNvPicPr>
          <p:nvPr/>
        </p:nvPicPr>
        <p:blipFill>
          <a:blip r:embed="rId2"/>
          <a:stretch>
            <a:fillRect/>
          </a:stretch>
        </p:blipFill>
        <p:spPr>
          <a:xfrm rot="60000">
            <a:off x="3075875" y="886722"/>
            <a:ext cx="6040249" cy="5084556"/>
          </a:xfrm>
          <a:prstGeom prst="rect">
            <a:avLst/>
          </a:prstGeom>
        </p:spPr>
      </p:pic>
    </p:spTree>
    <p:extLst>
      <p:ext uri="{BB962C8B-B14F-4D97-AF65-F5344CB8AC3E}">
        <p14:creationId xmlns:p14="http://schemas.microsoft.com/office/powerpoint/2010/main" val="30363647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544</TotalTime>
  <Words>2502</Words>
  <Application>Microsoft Office PowerPoint</Application>
  <PresentationFormat>Widescreen</PresentationFormat>
  <Paragraphs>446</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Garamond</vt:lpstr>
      <vt:lpstr>Palatino Linotype</vt:lpstr>
      <vt:lpstr>Office Theme</vt:lpstr>
      <vt:lpstr>The extent of the market for early American bank notes</vt:lpstr>
      <vt:lpstr>How far did antebellum bank notes travel?</vt:lpstr>
      <vt:lpstr>Motivation</vt:lpstr>
      <vt:lpstr>Motivation 2</vt:lpstr>
      <vt:lpstr>Quick preview</vt:lpstr>
      <vt:lpstr>Preview of main result</vt:lpstr>
      <vt:lpstr>How far do modern Federal Reserve notes travel? </vt:lpstr>
      <vt:lpstr>Market for bank notes</vt:lpstr>
      <vt:lpstr>PowerPoint Presentation</vt:lpstr>
      <vt:lpstr>PowerPoint Presentation</vt:lpstr>
      <vt:lpstr>PowerPoint Presentation</vt:lpstr>
      <vt:lpstr>Modeling the market for bank notes</vt:lpstr>
      <vt:lpstr>Gorton (1996) model and Gorton, Ross, and Ross (2022) estimates</vt:lpstr>
      <vt:lpstr>Trade flows, finance, and bank note flows</vt:lpstr>
      <vt:lpstr>Trade flow modified Gorton model</vt:lpstr>
      <vt:lpstr>Data: Pennsylvania Auditor General (1842, 1849)</vt:lpstr>
      <vt:lpstr>Data – interbank balances of Easton Bank (Penn Auditor 1842)</vt:lpstr>
      <vt:lpstr>Data 2 – notes of other banks</vt:lpstr>
      <vt:lpstr>Data </vt:lpstr>
      <vt:lpstr>PowerPoint Presentation</vt:lpstr>
      <vt:lpstr>PowerPoint Presentation</vt:lpstr>
      <vt:lpstr>PowerPoint Presentation</vt:lpstr>
      <vt:lpstr>Empirical approach</vt:lpstr>
      <vt:lpstr>PowerPoint Presentation</vt:lpstr>
      <vt:lpstr>PowerPoint Presentation</vt:lpstr>
      <vt:lpstr>PowerPoint Presentation</vt:lpstr>
      <vt:lpstr>Columbia Bank &amp; Bridge Company (1849)</vt:lpstr>
      <vt:lpstr>Summary takeaway from 1842 and 1849 reports</vt:lpstr>
      <vt:lpstr>Discussion</vt:lpstr>
      <vt:lpstr>Discussion</vt:lpstr>
      <vt:lpstr>Discussion</vt:lpstr>
      <vt:lpstr>Discussion</vt:lpstr>
      <vt:lpstr>PowerPoint Presentation</vt:lpstr>
      <vt:lpstr>PowerPoint Presentation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extent of the market for early American bank notes</dc:title>
  <dc:creator>HOWARD BODENHORN</dc:creator>
  <cp:lastModifiedBy>HOWARD BODENHORN</cp:lastModifiedBy>
  <cp:revision>41</cp:revision>
  <dcterms:created xsi:type="dcterms:W3CDTF">2023-10-07T15:46:54Z</dcterms:created>
  <dcterms:modified xsi:type="dcterms:W3CDTF">2023-10-16T20:59:03Z</dcterms:modified>
</cp:coreProperties>
</file>